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58731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740931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09792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325877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173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148328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51339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10602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123514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C0260-BFEF-490E-9C20-401E0AEB5DD1}" type="datetimeFigureOut">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27074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6C0260-BFEF-490E-9C20-401E0AEB5DD1}"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189905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6C0260-BFEF-490E-9C20-401E0AEB5DD1}" type="datetimeFigureOut">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30429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6C0260-BFEF-490E-9C20-401E0AEB5DD1}" type="datetimeFigureOut">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239540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C0260-BFEF-490E-9C20-401E0AEB5DD1}" type="datetimeFigureOut">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267808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C0260-BFEF-490E-9C20-401E0AEB5DD1}"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37596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A6C0260-BFEF-490E-9C20-401E0AEB5DD1}" type="datetimeFigureOut">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15E14-27A4-4161-B5E5-91347A1C07FF}" type="slidenum">
              <a:rPr lang="en-US" smtClean="0"/>
              <a:t>‹#›</a:t>
            </a:fld>
            <a:endParaRPr lang="en-US"/>
          </a:p>
        </p:txBody>
      </p:sp>
    </p:spTree>
    <p:extLst>
      <p:ext uri="{BB962C8B-B14F-4D97-AF65-F5344CB8AC3E}">
        <p14:creationId xmlns:p14="http://schemas.microsoft.com/office/powerpoint/2010/main" val="144448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6C0260-BFEF-490E-9C20-401E0AEB5DD1}" type="datetimeFigureOut">
              <a:rPr lang="en-US" smtClean="0"/>
              <a:t>9/24/2023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C15E14-27A4-4161-B5E5-91347A1C07FF}" type="slidenum">
              <a:rPr lang="en-US" smtClean="0"/>
              <a:t>‹#›</a:t>
            </a:fld>
            <a:endParaRPr lang="en-US"/>
          </a:p>
        </p:txBody>
      </p:sp>
    </p:spTree>
    <p:extLst>
      <p:ext uri="{BB962C8B-B14F-4D97-AF65-F5344CB8AC3E}">
        <p14:creationId xmlns:p14="http://schemas.microsoft.com/office/powerpoint/2010/main" val="39899987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7482" y="2610065"/>
            <a:ext cx="3485600" cy="1001396"/>
          </a:xfrm>
        </p:spPr>
        <p:txBody>
          <a:bodyPr/>
          <a:lstStyle/>
          <a:p>
            <a:r>
              <a:rPr lang="as-IN" dirty="0"/>
              <a:t>দ্বিতীয় অধ্যায়</a:t>
            </a:r>
            <a:endParaRPr lang="en-US" dirty="0"/>
          </a:p>
        </p:txBody>
      </p:sp>
      <p:sp>
        <p:nvSpPr>
          <p:cNvPr id="3" name="Subtitle 2"/>
          <p:cNvSpPr>
            <a:spLocks noGrp="1"/>
          </p:cNvSpPr>
          <p:nvPr>
            <p:ph type="subTitle" idx="1"/>
          </p:nvPr>
        </p:nvSpPr>
        <p:spPr>
          <a:xfrm>
            <a:off x="2258723" y="3845264"/>
            <a:ext cx="6667163" cy="1003573"/>
          </a:xfrm>
        </p:spPr>
        <p:txBody>
          <a:bodyPr>
            <a:normAutofit/>
          </a:bodyPr>
          <a:lstStyle/>
          <a:p>
            <a:pPr marL="571500" indent="-571500">
              <a:buFont typeface="Wingdings" panose="05000000000000000000" pitchFamily="2" charset="2"/>
              <a:buChar char="§"/>
            </a:pPr>
            <a:r>
              <a:rPr lang="as-IN" sz="3600" dirty="0"/>
              <a:t>ইএফআই ইঞ্জিনের এয়ার ইন্ডাকশন </a:t>
            </a:r>
            <a:r>
              <a:rPr lang="as-IN" sz="3600" dirty="0" smtClean="0"/>
              <a:t>পদ্ধতি</a:t>
            </a:r>
            <a:endParaRPr lang="en-US" sz="3600" dirty="0"/>
          </a:p>
        </p:txBody>
      </p:sp>
      <p:cxnSp>
        <p:nvCxnSpPr>
          <p:cNvPr id="5" name="Straight Connector 4"/>
          <p:cNvCxnSpPr/>
          <p:nvPr/>
        </p:nvCxnSpPr>
        <p:spPr>
          <a:xfrm flipV="1">
            <a:off x="2910981" y="3498209"/>
            <a:ext cx="4152550" cy="25167"/>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203296494"/>
      </p:ext>
    </p:extLst>
  </p:cSld>
  <p:clrMapOvr>
    <a:masterClrMapping/>
  </p:clrMapOvr>
  <mc:AlternateContent xmlns:mc="http://schemas.openxmlformats.org/markup-compatibility/2006">
    <mc:Choice xmlns:p14="http://schemas.microsoft.com/office/powerpoint/2010/main" Requires="p14">
      <p:transition spd="slow" p14:dur="2000" advTm="4072"/>
    </mc:Choice>
    <mc:Fallback>
      <p:transition spd="slow" advTm="4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10"/>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58" y="3031200"/>
            <a:ext cx="5857690" cy="366341"/>
          </a:xfrm>
        </p:spPr>
        <p:txBody>
          <a:bodyPr>
            <a:normAutofit fontScale="90000"/>
          </a:bodyPr>
          <a:lstStyle/>
          <a:p>
            <a:pPr marL="571500" indent="-571500">
              <a:buFont typeface="Wingdings" panose="05000000000000000000" pitchFamily="2" charset="2"/>
              <a:buChar char="§"/>
            </a:pPr>
            <a:r>
              <a:rPr lang="as-IN" sz="2000" b="1" dirty="0" smtClean="0"/>
              <a:t>এয়ার </a:t>
            </a:r>
            <a:r>
              <a:rPr lang="as-IN" sz="2000" b="1" dirty="0"/>
              <a:t>ইন্ডাকশন পদ্ধতি </a:t>
            </a:r>
            <a:r>
              <a:rPr lang="as-IN" sz="2000" b="1" dirty="0" smtClean="0"/>
              <a:t>কি</a:t>
            </a:r>
            <a:r>
              <a:rPr lang="en-US" sz="2000" b="1" dirty="0" smtClean="0"/>
              <a:t>?</a:t>
            </a:r>
            <a:endParaRPr lang="en-US" sz="2000" b="1" dirty="0"/>
          </a:p>
        </p:txBody>
      </p:sp>
      <p:sp>
        <p:nvSpPr>
          <p:cNvPr id="3" name="Content Placeholder 2"/>
          <p:cNvSpPr>
            <a:spLocks noGrp="1"/>
          </p:cNvSpPr>
          <p:nvPr>
            <p:ph idx="1"/>
          </p:nvPr>
        </p:nvSpPr>
        <p:spPr>
          <a:xfrm>
            <a:off x="811558" y="3477660"/>
            <a:ext cx="7602600" cy="1748681"/>
          </a:xfrm>
        </p:spPr>
        <p:txBody>
          <a:bodyPr>
            <a:noAutofit/>
          </a:bodyPr>
          <a:lstStyle/>
          <a:p>
            <a:r>
              <a:rPr lang="as-IN" sz="2000" dirty="0"/>
              <a:t>ইন্ডাকশনের অর্থ হলো কোনোকিছুর মধ্যে গ্রহণ করা (</a:t>
            </a:r>
            <a:r>
              <a:rPr lang="en-US" sz="2000" dirty="0"/>
              <a:t>To take into)। </a:t>
            </a:r>
            <a:r>
              <a:rPr lang="as-IN" sz="2000" dirty="0"/>
              <a:t>ইলেকট্রনিক ফুয়েল ইগনিশন (</a:t>
            </a:r>
            <a:r>
              <a:rPr lang="en-US" sz="2000" dirty="0"/>
              <a:t>EFI) </a:t>
            </a:r>
            <a:r>
              <a:rPr lang="as-IN" sz="2000" dirty="0"/>
              <a:t>পদ্ধতিসমূহের একটি পদ্ধতি হলো এয়ার ইন্ডাকশন পদ্ধতি। এ পদ্ধতির মাধ্যমে সঠিক পরিমাণ বাতাস ইঞ্জিনের কম্বাসন চেম্বার বা দহন প্রকোষ্ঠে প্রয়োজন অনুযায়ী সরবরাহ করে থাকে। ইঞ্জিনে বাতাসের পরিমাণ বেশি এলে আনুপাতিক হারে ফুয়েল বা জ্বালানির পরিমাণও অধিক প্রবেশ করতে পারে। অধিক পরিমাণ বাতাস ও জ্বালানির মিশ্রণ প্রবেশের কারণে ইঞ্জিন অধিক ক্ষমতা উৎপাদন এবং অধিক লোডও বহন করতে পারে।</a:t>
            </a:r>
            <a:endParaRPr lang="en-US" sz="2000" dirty="0"/>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3156241088"/>
      </p:ext>
    </p:extLst>
  </p:cSld>
  <p:clrMapOvr>
    <a:masterClrMapping/>
  </p:clrMapOvr>
  <mc:AlternateContent xmlns:mc="http://schemas.openxmlformats.org/markup-compatibility/2006">
    <mc:Choice xmlns:p14="http://schemas.microsoft.com/office/powerpoint/2010/main" Requires="p14">
      <p:transition spd="slow" p14:dur="2000" advTm="2484"/>
    </mc:Choice>
    <mc:Fallback>
      <p:transition spd="slow" advTm="2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
            </a:pPr>
            <a:r>
              <a:rPr lang="as-IN" sz="2000" b="1" dirty="0" smtClean="0"/>
              <a:t>ইএফআই </a:t>
            </a:r>
            <a:r>
              <a:rPr lang="as-IN" sz="2000" b="1" dirty="0"/>
              <a:t>ইঞ্জিনের এয়ার ইন্ডাকশন পদ্ধতির যন্ত্রাংশসমূহ লিখ।</a:t>
            </a:r>
            <a:endParaRPr lang="en-US" sz="2000" b="1" dirty="0"/>
          </a:p>
        </p:txBody>
      </p:sp>
      <p:sp>
        <p:nvSpPr>
          <p:cNvPr id="3" name="Content Placeholder 2"/>
          <p:cNvSpPr>
            <a:spLocks noGrp="1"/>
          </p:cNvSpPr>
          <p:nvPr>
            <p:ph idx="1"/>
          </p:nvPr>
        </p:nvSpPr>
        <p:spPr>
          <a:xfrm>
            <a:off x="794780" y="1204245"/>
            <a:ext cx="8596668" cy="2124067"/>
          </a:xfrm>
        </p:spPr>
        <p:txBody>
          <a:bodyPr>
            <a:normAutofit/>
          </a:bodyPr>
          <a:lstStyle/>
          <a:p>
            <a:r>
              <a:rPr lang="as-IN" dirty="0"/>
              <a:t>ইএফআই ইঞ্জিনের এয়ার ইন্ডাকশন পদ্ধতির যন্ত্রাংশ চার প্রকার, </a:t>
            </a:r>
            <a:r>
              <a:rPr lang="as-IN" dirty="0" smtClean="0"/>
              <a:t>যেমন-</a:t>
            </a:r>
            <a:endParaRPr lang="as-IN" dirty="0"/>
          </a:p>
          <a:p>
            <a:r>
              <a:rPr lang="as-IN" dirty="0"/>
              <a:t>(ক) এয়ার ক্লিনার (</a:t>
            </a:r>
            <a:r>
              <a:rPr lang="en-US" dirty="0"/>
              <a:t>Air cleaner</a:t>
            </a:r>
            <a:r>
              <a:rPr lang="en-US" dirty="0" smtClean="0"/>
              <a:t>),</a:t>
            </a:r>
            <a:endParaRPr lang="en-US" dirty="0"/>
          </a:p>
          <a:p>
            <a:r>
              <a:rPr lang="en-US" dirty="0"/>
              <a:t>(</a:t>
            </a:r>
            <a:r>
              <a:rPr lang="en-US" dirty="0" err="1"/>
              <a:t>i</a:t>
            </a:r>
            <a:r>
              <a:rPr lang="en-US" dirty="0"/>
              <a:t>) </a:t>
            </a:r>
            <a:r>
              <a:rPr lang="as-IN" dirty="0"/>
              <a:t>এয়ার ফ্লো-মিটার (</a:t>
            </a:r>
            <a:r>
              <a:rPr lang="en-US" dirty="0"/>
              <a:t>Air flow-meter</a:t>
            </a:r>
            <a:r>
              <a:rPr lang="en-US" dirty="0" smtClean="0"/>
              <a:t>),</a:t>
            </a:r>
            <a:endParaRPr lang="en-US" dirty="0"/>
          </a:p>
          <a:p>
            <a:r>
              <a:rPr lang="en-US" dirty="0"/>
              <a:t>(</a:t>
            </a:r>
            <a:r>
              <a:rPr lang="as-IN" dirty="0"/>
              <a:t>গ) থ্রটল বডি (</a:t>
            </a:r>
            <a:r>
              <a:rPr lang="en-US" dirty="0"/>
              <a:t>Throttle body</a:t>
            </a:r>
            <a:r>
              <a:rPr lang="en-US" dirty="0" smtClean="0"/>
              <a:t>),</a:t>
            </a:r>
            <a:endParaRPr lang="en-US" dirty="0"/>
          </a:p>
          <a:p>
            <a:r>
              <a:rPr lang="en-US" dirty="0"/>
              <a:t>(</a:t>
            </a:r>
            <a:r>
              <a:rPr lang="as-IN" dirty="0"/>
              <a:t>ঘ) এয়ার ভাল্ভ বা আই.এস.সি. ভাল্ভ (</a:t>
            </a:r>
            <a:r>
              <a:rPr lang="en-US" dirty="0"/>
              <a:t>Air valve or ISC valve)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1355" y="3454146"/>
            <a:ext cx="5377342" cy="3113289"/>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678658251"/>
      </p:ext>
    </p:extLst>
  </p:cSld>
  <p:clrMapOvr>
    <a:masterClrMapping/>
  </p:clrMapOvr>
  <mc:AlternateContent xmlns:mc="http://schemas.openxmlformats.org/markup-compatibility/2006">
    <mc:Choice xmlns:p14="http://schemas.microsoft.com/office/powerpoint/2010/main" Requires="p14">
      <p:transition spd="slow" p14:dur="2000" advTm="9203"/>
    </mc:Choice>
    <mc:Fallback>
      <p:transition spd="slow" advTm="9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charRg st="66" end="99"/>
                                            </p:txEl>
                                          </p:spTgt>
                                        </p:tgtEl>
                                        <p:attrNameLst>
                                          <p:attrName>style.visibility</p:attrName>
                                        </p:attrNameLst>
                                      </p:cBhvr>
                                      <p:to>
                                        <p:strVal val="visible"/>
                                      </p:to>
                                    </p:set>
                                    <p:animEffect transition="in" filter="fade">
                                      <p:cBhvr>
                                        <p:cTn id="23" dur="1000"/>
                                        <p:tgtEl>
                                          <p:spTgt spid="3">
                                            <p:txEl>
                                              <p:charRg st="66" end="99"/>
                                            </p:txEl>
                                          </p:spTgt>
                                        </p:tgtEl>
                                      </p:cBhvr>
                                    </p:animEffect>
                                    <p:anim calcmode="lin" valueType="num">
                                      <p:cBhvr>
                                        <p:cTn id="24" dur="1000" fill="hold"/>
                                        <p:tgtEl>
                                          <p:spTgt spid="3">
                                            <p:txEl>
                                              <p:charRg st="66" end="99"/>
                                            </p:txEl>
                                          </p:spTgt>
                                        </p:tgtEl>
                                        <p:attrNameLst>
                                          <p:attrName>ppt_x</p:attrName>
                                        </p:attrNameLst>
                                      </p:cBhvr>
                                      <p:tavLst>
                                        <p:tav tm="0">
                                          <p:val>
                                            <p:strVal val="#ppt_x"/>
                                          </p:val>
                                        </p:tav>
                                        <p:tav tm="100000">
                                          <p:val>
                                            <p:strVal val="#ppt_x"/>
                                          </p:val>
                                        </p:tav>
                                      </p:tavLst>
                                    </p:anim>
                                    <p:anim calcmode="lin" valueType="num">
                                      <p:cBhvr>
                                        <p:cTn id="25" dur="1000" fill="hold"/>
                                        <p:tgtEl>
                                          <p:spTgt spid="3">
                                            <p:txEl>
                                              <p:charRg st="66" end="99"/>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charRg st="99" end="138"/>
                                            </p:txEl>
                                          </p:spTgt>
                                        </p:tgtEl>
                                        <p:attrNameLst>
                                          <p:attrName>style.visibility</p:attrName>
                                        </p:attrNameLst>
                                      </p:cBhvr>
                                      <p:to>
                                        <p:strVal val="visible"/>
                                      </p:to>
                                    </p:set>
                                    <p:animEffect transition="in" filter="fade">
                                      <p:cBhvr>
                                        <p:cTn id="30" dur="1000"/>
                                        <p:tgtEl>
                                          <p:spTgt spid="3">
                                            <p:txEl>
                                              <p:charRg st="99" end="138"/>
                                            </p:txEl>
                                          </p:spTgt>
                                        </p:tgtEl>
                                      </p:cBhvr>
                                    </p:animEffect>
                                    <p:anim calcmode="lin" valueType="num">
                                      <p:cBhvr>
                                        <p:cTn id="31" dur="1000" fill="hold"/>
                                        <p:tgtEl>
                                          <p:spTgt spid="3">
                                            <p:txEl>
                                              <p:charRg st="99" end="138"/>
                                            </p:txEl>
                                          </p:spTgt>
                                        </p:tgtEl>
                                        <p:attrNameLst>
                                          <p:attrName>ppt_x</p:attrName>
                                        </p:attrNameLst>
                                      </p:cBhvr>
                                      <p:tavLst>
                                        <p:tav tm="0">
                                          <p:val>
                                            <p:strVal val="#ppt_x"/>
                                          </p:val>
                                        </p:tav>
                                        <p:tav tm="100000">
                                          <p:val>
                                            <p:strVal val="#ppt_x"/>
                                          </p:val>
                                        </p:tav>
                                      </p:tavLst>
                                    </p:anim>
                                    <p:anim calcmode="lin" valueType="num">
                                      <p:cBhvr>
                                        <p:cTn id="32" dur="1000" fill="hold"/>
                                        <p:tgtEl>
                                          <p:spTgt spid="3">
                                            <p:txEl>
                                              <p:charRg st="99" end="138"/>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charRg st="138" end="169"/>
                                            </p:txEl>
                                          </p:spTgt>
                                        </p:tgtEl>
                                        <p:attrNameLst>
                                          <p:attrName>style.visibility</p:attrName>
                                        </p:attrNameLst>
                                      </p:cBhvr>
                                      <p:to>
                                        <p:strVal val="visible"/>
                                      </p:to>
                                    </p:set>
                                    <p:animEffect transition="in" filter="fade">
                                      <p:cBhvr>
                                        <p:cTn id="37" dur="1000"/>
                                        <p:tgtEl>
                                          <p:spTgt spid="3">
                                            <p:txEl>
                                              <p:charRg st="138" end="169"/>
                                            </p:txEl>
                                          </p:spTgt>
                                        </p:tgtEl>
                                      </p:cBhvr>
                                    </p:animEffect>
                                    <p:anim calcmode="lin" valueType="num">
                                      <p:cBhvr>
                                        <p:cTn id="38" dur="1000" fill="hold"/>
                                        <p:tgtEl>
                                          <p:spTgt spid="3">
                                            <p:txEl>
                                              <p:charRg st="138" end="16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charRg st="138" end="16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charRg st="169" end="229"/>
                                            </p:txEl>
                                          </p:spTgt>
                                        </p:tgtEl>
                                        <p:attrNameLst>
                                          <p:attrName>style.visibility</p:attrName>
                                        </p:attrNameLst>
                                      </p:cBhvr>
                                      <p:to>
                                        <p:strVal val="visible"/>
                                      </p:to>
                                    </p:set>
                                    <p:animEffect transition="in" filter="fade">
                                      <p:cBhvr>
                                        <p:cTn id="44" dur="1000"/>
                                        <p:tgtEl>
                                          <p:spTgt spid="3">
                                            <p:txEl>
                                              <p:charRg st="169" end="229"/>
                                            </p:txEl>
                                          </p:spTgt>
                                        </p:tgtEl>
                                      </p:cBhvr>
                                    </p:animEffect>
                                    <p:anim calcmode="lin" valueType="num">
                                      <p:cBhvr>
                                        <p:cTn id="45" dur="1000" fill="hold"/>
                                        <p:tgtEl>
                                          <p:spTgt spid="3">
                                            <p:txEl>
                                              <p:charRg st="169" end="22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charRg st="169" end="22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4" fill="hold" display="0">
                  <p:stCondLst>
                    <p:cond delay="indefinite"/>
                  </p:stCondLst>
                  <p:endCondLst>
                    <p:cond evt="onStopAudio" delay="0">
                      <p:tgtEl>
                        <p:sldTgt/>
                      </p:tgtEl>
                    </p:cond>
                  </p:endCondLst>
                </p:cTn>
                <p:tgtEl>
                  <p:spTgt spid="9"/>
                </p:tgtEl>
              </p:cMediaNode>
            </p:audi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9693"/>
          </a:xfrm>
        </p:spPr>
        <p:txBody>
          <a:bodyPr>
            <a:normAutofit/>
          </a:bodyPr>
          <a:lstStyle/>
          <a:p>
            <a:pPr marL="342900" indent="-342900">
              <a:buFont typeface="Wingdings" panose="05000000000000000000" pitchFamily="2" charset="2"/>
              <a:buChar char="§"/>
            </a:pPr>
            <a:r>
              <a:rPr lang="as-IN" sz="2000" b="1" dirty="0" smtClean="0"/>
              <a:t>এয়ার </a:t>
            </a:r>
            <a:r>
              <a:rPr lang="as-IN" sz="2000" b="1" dirty="0"/>
              <a:t>ইন্ডাকশন পদ্ধতির প্রত্যেকটি যন্ত্রাংশের কাজ</a:t>
            </a:r>
            <a:endParaRPr lang="en-US" sz="2000" b="1" dirty="0"/>
          </a:p>
        </p:txBody>
      </p:sp>
      <p:sp>
        <p:nvSpPr>
          <p:cNvPr id="3" name="Content Placeholder 2"/>
          <p:cNvSpPr>
            <a:spLocks noGrp="1"/>
          </p:cNvSpPr>
          <p:nvPr>
            <p:ph idx="1"/>
          </p:nvPr>
        </p:nvSpPr>
        <p:spPr>
          <a:xfrm>
            <a:off x="813731" y="1149293"/>
            <a:ext cx="8850385" cy="2768366"/>
          </a:xfrm>
        </p:spPr>
        <p:txBody>
          <a:bodyPr>
            <a:normAutofit/>
          </a:bodyPr>
          <a:lstStyle/>
          <a:p>
            <a:r>
              <a:rPr lang="en-US" dirty="0" smtClean="0"/>
              <a:t>(</a:t>
            </a:r>
            <a:r>
              <a:rPr lang="as-IN" dirty="0" smtClean="0"/>
              <a:t>১</a:t>
            </a:r>
            <a:r>
              <a:rPr lang="en-US" dirty="0" smtClean="0"/>
              <a:t>) </a:t>
            </a:r>
            <a:r>
              <a:rPr lang="as-IN" dirty="0" smtClean="0"/>
              <a:t>এয়ার </a:t>
            </a:r>
            <a:r>
              <a:rPr lang="as-IN" dirty="0"/>
              <a:t>ক্লিনার (</a:t>
            </a:r>
            <a:r>
              <a:rPr lang="en-US" dirty="0"/>
              <a:t>Air cleaner) </a:t>
            </a:r>
            <a:r>
              <a:rPr lang="as-IN" dirty="0"/>
              <a:t>এর </a:t>
            </a:r>
            <a:r>
              <a:rPr lang="as-IN" dirty="0" smtClean="0"/>
              <a:t>কাজ</a:t>
            </a:r>
            <a:r>
              <a:rPr lang="en-US" dirty="0" smtClean="0"/>
              <a:t>:</a:t>
            </a:r>
          </a:p>
          <a:p>
            <a:r>
              <a:rPr lang="as-IN" dirty="0"/>
              <a:t>(ক) এটি ইঞ্জিনে আগত বাতাসকে পরিষ্কার করে দেয়</a:t>
            </a:r>
            <a:r>
              <a:rPr lang="as-IN" dirty="0" smtClean="0"/>
              <a:t>।</a:t>
            </a:r>
            <a:endParaRPr lang="as-IN" dirty="0"/>
          </a:p>
          <a:p>
            <a:r>
              <a:rPr lang="as-IN" dirty="0"/>
              <a:t>(খ) এয়ার ক্লিনার বাতাসের সঙ্গে উপস্থিত ধুলাবালি, খড়-কুটা প্রভৃতি আটকে দেয়</a:t>
            </a:r>
            <a:r>
              <a:rPr lang="as-IN" dirty="0" smtClean="0"/>
              <a:t>।</a:t>
            </a:r>
            <a:endParaRPr lang="as-IN" dirty="0"/>
          </a:p>
          <a:p>
            <a:r>
              <a:rPr lang="as-IN" dirty="0"/>
              <a:t>(গ) এয়ার ক্লিনারের ফিল্টার এলিমেন্টের সূক্ষ্ম ফাঁক দিয়ে ফুয়েল নির্গত হয় এবং উপস্থিত ময়লাদি এটির সঙ্গে </a:t>
            </a:r>
            <a:r>
              <a:rPr lang="as-IN" dirty="0" smtClean="0"/>
              <a:t>আটকে</a:t>
            </a:r>
            <a:r>
              <a:rPr lang="en-US" dirty="0" smtClean="0"/>
              <a:t> </a:t>
            </a:r>
            <a:r>
              <a:rPr lang="as-IN" dirty="0" smtClean="0"/>
              <a:t>যায়।</a:t>
            </a:r>
            <a:endParaRPr lang="as-IN" dirty="0"/>
          </a:p>
          <a:p>
            <a:r>
              <a:rPr lang="as-IN" dirty="0"/>
              <a:t>(ঘ) ইএফআই ইঞ্জিনে এয়ার ক্লিনার ব্যবহারে ইঞ্জিনের দহন প্রকোষ্ঠে পরিষ্কৃত বাতাস ও জ্বালানির মিশ্রণ </a:t>
            </a:r>
            <a:r>
              <a:rPr lang="as-IN" dirty="0" smtClean="0"/>
              <a:t>সুচারুরূে</a:t>
            </a:r>
            <a:r>
              <a:rPr lang="en-US" dirty="0" smtClean="0"/>
              <a:t> </a:t>
            </a:r>
            <a:r>
              <a:rPr lang="as-IN" dirty="0" smtClean="0"/>
              <a:t>দহন </a:t>
            </a:r>
            <a:r>
              <a:rPr lang="as-IN" dirty="0"/>
              <a:t>ঘটতে পারে</a:t>
            </a:r>
            <a:r>
              <a:rPr lang="as-IN" dirty="0" smtClean="0"/>
              <a:t>।</a:t>
            </a:r>
            <a:endParaRPr lang="as-IN" dirty="0"/>
          </a:p>
          <a:p>
            <a:r>
              <a:rPr lang="as-IN" dirty="0"/>
              <a:t>(ঙ) </a:t>
            </a:r>
            <a:r>
              <a:rPr lang="as-IN" dirty="0" smtClean="0"/>
              <a:t>পরিষ্কার </a:t>
            </a:r>
            <a:r>
              <a:rPr lang="as-IN" dirty="0"/>
              <a:t>বাতাস এটির মাধ্যমে প্রবাহিত হয় বলে ইঞ্জিনের দহন প্রকোষ্ঠে অধিক হারে কার্বন ডিপোজিট </a:t>
            </a:r>
            <a:r>
              <a:rPr lang="as-IN" dirty="0" smtClean="0"/>
              <a:t>হয় </a:t>
            </a:r>
            <a:r>
              <a:rPr lang="as-IN" dirty="0"/>
              <a:t>না</a:t>
            </a:r>
            <a:r>
              <a:rPr lang="as-IN" dirty="0" smtClean="0"/>
              <a:t>।</a:t>
            </a:r>
            <a:endParaRPr lang="as-IN"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5903" y="4031388"/>
            <a:ext cx="5019529" cy="2826612"/>
          </a:xfrm>
          <a:prstGeom prst="rect">
            <a:avLst/>
          </a:prstGeom>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857179704"/>
      </p:ext>
    </p:extLst>
  </p:cSld>
  <p:clrMapOvr>
    <a:masterClrMapping/>
  </p:clrMapOvr>
  <mc:AlternateContent xmlns:mc="http://schemas.openxmlformats.org/markup-compatibility/2006">
    <mc:Choice xmlns:p14="http://schemas.microsoft.com/office/powerpoint/2010/main" Requires="p14">
      <p:transition spd="slow" p14:dur="2000" advTm="10977"/>
    </mc:Choice>
    <mc:Fallback>
      <p:transition spd="slow" advTm="10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3"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3582"/>
          </a:xfrm>
        </p:spPr>
        <p:txBody>
          <a:bodyPr>
            <a:normAutofit/>
          </a:bodyPr>
          <a:lstStyle/>
          <a:p>
            <a:pPr marL="342900" indent="-342900">
              <a:buFont typeface="Wingdings" panose="05000000000000000000" pitchFamily="2" charset="2"/>
              <a:buChar char="§"/>
            </a:pPr>
            <a:r>
              <a:rPr lang="as-IN" sz="2000" b="1" dirty="0" smtClean="0"/>
              <a:t>এয়ার </a:t>
            </a:r>
            <a:r>
              <a:rPr lang="as-IN" sz="2000" b="1" dirty="0"/>
              <a:t>ফ্লো মিটার (</a:t>
            </a:r>
            <a:r>
              <a:rPr lang="en-US" sz="2000" b="1" dirty="0"/>
              <a:t>Air flow-meter) </a:t>
            </a:r>
            <a:r>
              <a:rPr lang="as-IN" sz="2000" b="1" dirty="0"/>
              <a:t>এর কাজ ঃ</a:t>
            </a:r>
            <a:endParaRPr lang="en-US" sz="2000" b="1" dirty="0"/>
          </a:p>
        </p:txBody>
      </p:sp>
      <p:sp>
        <p:nvSpPr>
          <p:cNvPr id="3" name="Content Placeholder 2"/>
          <p:cNvSpPr>
            <a:spLocks noGrp="1"/>
          </p:cNvSpPr>
          <p:nvPr>
            <p:ph idx="1"/>
          </p:nvPr>
        </p:nvSpPr>
        <p:spPr>
          <a:xfrm>
            <a:off x="677334" y="1246189"/>
            <a:ext cx="8596668" cy="3880773"/>
          </a:xfrm>
        </p:spPr>
        <p:txBody>
          <a:bodyPr/>
          <a:lstStyle/>
          <a:p>
            <a:r>
              <a:rPr lang="as-IN" dirty="0"/>
              <a:t>(ক</a:t>
            </a:r>
            <a:r>
              <a:rPr lang="as-IN" dirty="0" smtClean="0"/>
              <a:t>)</a:t>
            </a:r>
            <a:r>
              <a:rPr lang="en-US" dirty="0" smtClean="0"/>
              <a:t> </a:t>
            </a:r>
            <a:r>
              <a:rPr lang="as-IN" dirty="0" smtClean="0"/>
              <a:t>ইঞ্জিনের </a:t>
            </a:r>
            <a:r>
              <a:rPr lang="as-IN" dirty="0"/>
              <a:t>ইনটেক স্ট্রোকে কী পরিমাণ বাতাস প্রবেশ করবে, সেটা পরিমাপ করে দেয় এয়ার ফ্লো মিটার। </a:t>
            </a:r>
            <a:endParaRPr lang="en-US" dirty="0" smtClean="0"/>
          </a:p>
          <a:p>
            <a:r>
              <a:rPr lang="as-IN" dirty="0" smtClean="0"/>
              <a:t>(</a:t>
            </a:r>
            <a:r>
              <a:rPr lang="as-IN" dirty="0"/>
              <a:t>খ) ইঞ্জিনের গতিবেগের উপর নির্ভর করে এই মিটার পরিমিত বাতাস ইঞ্জিনে প্রেরণ করে </a:t>
            </a:r>
            <a:r>
              <a:rPr lang="as-IN" dirty="0" smtClean="0"/>
              <a:t>।</a:t>
            </a:r>
            <a:endParaRPr lang="as-IN" dirty="0"/>
          </a:p>
          <a:p>
            <a:r>
              <a:rPr lang="as-IN" dirty="0"/>
              <a:t>(গ) ইঞ্জিনের লোড কম বেশি হলে এয়ার ফ্লো-মিটার প্রবাহিত বাতাসের পরিমাণকে কম অথবা বেশি করে দেয়। </a:t>
            </a:r>
            <a:endParaRPr lang="en-US" dirty="0" smtClean="0"/>
          </a:p>
          <a:p>
            <a:r>
              <a:rPr lang="as-IN" dirty="0" smtClean="0"/>
              <a:t>(</a:t>
            </a:r>
            <a:r>
              <a:rPr lang="as-IN" dirty="0"/>
              <a:t>ঘ) ইঞ্জিনের পাওয়ার কমে গেলে সেখানে উর্বরা মিশ্রণে অধিক বাতাস সরবরাহ এবং পাওয়ার বেশি হলে </a:t>
            </a:r>
            <a:r>
              <a:rPr lang="as-IN" dirty="0" smtClean="0"/>
              <a:t>অনুর্বর</a:t>
            </a:r>
            <a:r>
              <a:rPr lang="en-US" dirty="0" smtClean="0"/>
              <a:t> </a:t>
            </a:r>
            <a:r>
              <a:rPr lang="as-IN" dirty="0" smtClean="0"/>
              <a:t>মিশ্রণে </a:t>
            </a:r>
            <a:r>
              <a:rPr lang="as-IN" dirty="0"/>
              <a:t>কম বাতাস সরবরাহ করে এই ফ্লো-মিটার । থ্রটল বডির সমন্বয়ে এই কার্য সম্পাদিত হয়।</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8150" y="3300681"/>
            <a:ext cx="3085052" cy="3470684"/>
          </a:xfrm>
          <a:prstGeom prst="rect">
            <a:avLst/>
          </a:prstGeom>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051630954"/>
      </p:ext>
    </p:extLst>
  </p:cSld>
  <p:clrMapOvr>
    <a:masterClrMapping/>
  </p:clrMapOvr>
  <mc:AlternateContent xmlns:mc="http://schemas.openxmlformats.org/markup-compatibility/2006">
    <mc:Choice xmlns:p14="http://schemas.microsoft.com/office/powerpoint/2010/main" Requires="p14">
      <p:transition spd="slow" p14:dur="2000" advTm="8589"/>
    </mc:Choice>
    <mc:Fallback>
      <p:transition spd="slow" advTm="8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anim calcmode="lin" valueType="num">
                                      <p:cBhvr>
                                        <p:cTn id="45" dur="1000" fill="hold"/>
                                        <p:tgtEl>
                                          <p:spTgt spid="5"/>
                                        </p:tgtEl>
                                        <p:attrNameLst>
                                          <p:attrName>ppt_x</p:attrName>
                                        </p:attrNameLst>
                                      </p:cBhvr>
                                      <p:tavLst>
                                        <p:tav tm="0">
                                          <p:val>
                                            <p:strVal val="#ppt_x"/>
                                          </p:val>
                                        </p:tav>
                                        <p:tav tm="100000">
                                          <p:val>
                                            <p:strVal val="#ppt_x"/>
                                          </p:val>
                                        </p:tav>
                                      </p:tavLst>
                                    </p:anim>
                                    <p:anim calcmode="lin" valueType="num">
                                      <p:cBhvr>
                                        <p:cTn id="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9"/>
                </p:tgtEl>
              </p:cMediaNode>
            </p:audio>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0360"/>
          </a:xfrm>
        </p:spPr>
        <p:txBody>
          <a:bodyPr>
            <a:normAutofit/>
          </a:bodyPr>
          <a:lstStyle/>
          <a:p>
            <a:pPr marL="571500" indent="-571500">
              <a:buFont typeface="Wingdings" panose="05000000000000000000" pitchFamily="2" charset="2"/>
              <a:buChar char="§"/>
            </a:pPr>
            <a:r>
              <a:rPr lang="as-IN" sz="2000" b="1" dirty="0" smtClean="0"/>
              <a:t>থ্রটল </a:t>
            </a:r>
            <a:r>
              <a:rPr lang="as-IN" sz="2000" b="1" dirty="0"/>
              <a:t>বডি (</a:t>
            </a:r>
            <a:r>
              <a:rPr lang="en-US" sz="2000" b="1" dirty="0"/>
              <a:t>Throttle body) </a:t>
            </a:r>
            <a:r>
              <a:rPr lang="as-IN" sz="2000" b="1" dirty="0"/>
              <a:t>এর কাজ :</a:t>
            </a:r>
            <a:endParaRPr lang="en-US" sz="2000" b="1" dirty="0"/>
          </a:p>
        </p:txBody>
      </p:sp>
      <p:sp>
        <p:nvSpPr>
          <p:cNvPr id="3" name="Content Placeholder 2"/>
          <p:cNvSpPr>
            <a:spLocks noGrp="1"/>
          </p:cNvSpPr>
          <p:nvPr>
            <p:ph idx="1"/>
          </p:nvPr>
        </p:nvSpPr>
        <p:spPr>
          <a:xfrm>
            <a:off x="744446" y="1481080"/>
            <a:ext cx="8596668" cy="3880773"/>
          </a:xfrm>
        </p:spPr>
        <p:txBody>
          <a:bodyPr/>
          <a:lstStyle/>
          <a:p>
            <a:r>
              <a:rPr lang="as-IN" dirty="0"/>
              <a:t>(ক) থ্রটল বডি এয়ার ক্লিনার থেকে পরিষ্কার বাতাস গ্রহণ করে ইঞ্জিনের ইনটেক ম্যানিফোল্ডে প্রেরণ করে। </a:t>
            </a:r>
            <a:endParaRPr lang="en-US" dirty="0" smtClean="0"/>
          </a:p>
          <a:p>
            <a:r>
              <a:rPr lang="as-IN" dirty="0" smtClean="0"/>
              <a:t>(</a:t>
            </a:r>
            <a:r>
              <a:rPr lang="as-IN" dirty="0"/>
              <a:t>খ) এটা সকল ধরনের পেট্রোল বা গ্যাসোলিন ইঞ্জিনে এয়ার কন্ট্রোল যন্ত্র </a:t>
            </a:r>
            <a:r>
              <a:rPr lang="as-IN" dirty="0" smtClean="0"/>
              <a:t>হিসেবে </a:t>
            </a:r>
            <a:r>
              <a:rPr lang="as-IN" dirty="0"/>
              <a:t>কাজ করে । </a:t>
            </a:r>
            <a:endParaRPr lang="en-US" dirty="0" smtClean="0"/>
          </a:p>
          <a:p>
            <a:r>
              <a:rPr lang="as-IN" dirty="0" smtClean="0"/>
              <a:t>(</a:t>
            </a:r>
            <a:r>
              <a:rPr lang="as-IN" dirty="0"/>
              <a:t>গ) পোর্ট বা মাল্টি পয়েন্ট এবং প্রটল বডি ইনজেকশন </a:t>
            </a:r>
            <a:r>
              <a:rPr lang="as-IN" dirty="0" smtClean="0"/>
              <a:t>বিশিষ্ট </a:t>
            </a:r>
            <a:r>
              <a:rPr lang="as-IN" dirty="0"/>
              <a:t>ইঞ্জিনের ক্ষেত্রে এটল ভাল্‌ভ শুধু বাতা টাইপ </a:t>
            </a:r>
            <a:r>
              <a:rPr lang="as-IN" dirty="0" smtClean="0"/>
              <a:t>এয়ার </a:t>
            </a:r>
            <a:r>
              <a:rPr lang="as-IN" dirty="0"/>
              <a:t>ক্লিন অথবা অন্য করা হয়</a:t>
            </a:r>
            <a:r>
              <a:rPr lang="as-IN" dirty="0" smtClean="0"/>
              <a:t>।নিয়ন্ত্রণ </a:t>
            </a:r>
            <a:r>
              <a:rPr lang="as-IN" dirty="0"/>
              <a:t>করে থাকে</a:t>
            </a:r>
            <a:r>
              <a:rPr lang="as-IN" dirty="0" smtClean="0"/>
              <a:t>।</a:t>
            </a:r>
            <a:endParaRPr lang="as-IN" dirty="0"/>
          </a:p>
          <a:p>
            <a:r>
              <a:rPr lang="as-IN" dirty="0"/>
              <a:t>(ঘ) </a:t>
            </a:r>
            <a:r>
              <a:rPr lang="en-US" dirty="0"/>
              <a:t>ECM </a:t>
            </a:r>
            <a:r>
              <a:rPr lang="as-IN" dirty="0"/>
              <a:t>এবং </a:t>
            </a:r>
            <a:r>
              <a:rPr lang="en-US" dirty="0"/>
              <a:t>Signal </a:t>
            </a:r>
            <a:r>
              <a:rPr lang="as-IN" dirty="0"/>
              <a:t>থ্রটল ভাল্ভকে পরিমিত খুলে অথবা বন্ধ করে বাতাসের পরিমাণ নিয়ন্ত্রণ করে।</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604" y="3598877"/>
            <a:ext cx="4858329" cy="2974377"/>
          </a:xfrm>
          <a:prstGeom prst="rect">
            <a:avLst/>
          </a:prstGeom>
        </p:spPr>
      </p:pic>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119638703"/>
      </p:ext>
    </p:extLst>
  </p:cSld>
  <p:clrMapOvr>
    <a:masterClrMapping/>
  </p:clrMapOvr>
  <mc:AlternateContent xmlns:mc="http://schemas.openxmlformats.org/markup-compatibility/2006">
    <mc:Choice xmlns:p14="http://schemas.microsoft.com/office/powerpoint/2010/main" Requires="p14">
      <p:transition spd="slow" p14:dur="2000" advTm="8576"/>
    </mc:Choice>
    <mc:Fallback>
      <p:transition spd="slow" advTm="8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7"/>
                </p:tgtEl>
              </p:cMediaNode>
            </p:audio>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327" y="798775"/>
            <a:ext cx="8596668" cy="590026"/>
          </a:xfrm>
        </p:spPr>
        <p:txBody>
          <a:bodyPr>
            <a:normAutofit/>
          </a:bodyPr>
          <a:lstStyle/>
          <a:p>
            <a:pPr marL="342900" indent="-342900">
              <a:buFont typeface="Wingdings" panose="05000000000000000000" pitchFamily="2" charset="2"/>
              <a:buChar char="§"/>
            </a:pPr>
            <a:r>
              <a:rPr lang="as-IN" sz="2000" b="1" dirty="0"/>
              <a:t>এটল বা আই. এস. সি ভালভ (</a:t>
            </a:r>
            <a:r>
              <a:rPr lang="en-US" sz="2000" b="1" dirty="0"/>
              <a:t>Throttle or ISC valve) </a:t>
            </a:r>
            <a:r>
              <a:rPr lang="as-IN" sz="2000" b="1" dirty="0"/>
              <a:t>এর </a:t>
            </a:r>
            <a:r>
              <a:rPr lang="as-IN" sz="2000" b="1" dirty="0" smtClean="0"/>
              <a:t>কাজ</a:t>
            </a:r>
            <a:r>
              <a:rPr lang="en-US" sz="2000" b="1" dirty="0" smtClean="0"/>
              <a:t>:</a:t>
            </a:r>
            <a:endParaRPr lang="en-US" sz="2000" b="1" dirty="0"/>
          </a:p>
        </p:txBody>
      </p:sp>
      <p:sp>
        <p:nvSpPr>
          <p:cNvPr id="3" name="Content Placeholder 2"/>
          <p:cNvSpPr>
            <a:spLocks noGrp="1"/>
          </p:cNvSpPr>
          <p:nvPr>
            <p:ph idx="1"/>
          </p:nvPr>
        </p:nvSpPr>
        <p:spPr>
          <a:xfrm>
            <a:off x="700327" y="1321689"/>
            <a:ext cx="8596668" cy="3183199"/>
          </a:xfrm>
        </p:spPr>
        <p:txBody>
          <a:bodyPr>
            <a:normAutofit/>
          </a:bodyPr>
          <a:lstStyle/>
          <a:p>
            <a:r>
              <a:rPr lang="as-IN" dirty="0"/>
              <a:t>(ক) প্রটল ভাল্‌ভ থ্রটল বডির একটি যন্ত্রাংশ, যা ইঞ্জিনের ইনটেক ম্যানিফোল্ডে অবস্থান করে এবং </a:t>
            </a:r>
            <a:r>
              <a:rPr lang="as-IN" dirty="0" smtClean="0"/>
              <a:t>একসেলারেটর</a:t>
            </a:r>
            <a:r>
              <a:rPr lang="en-US" dirty="0" smtClean="0"/>
              <a:t> </a:t>
            </a:r>
            <a:r>
              <a:rPr lang="as-IN" dirty="0" smtClean="0"/>
              <a:t>প্যাডেল </a:t>
            </a:r>
            <a:r>
              <a:rPr lang="as-IN" dirty="0"/>
              <a:t>চাপলে </a:t>
            </a:r>
            <a:r>
              <a:rPr lang="as-IN" dirty="0" smtClean="0"/>
              <a:t>এটা </a:t>
            </a:r>
            <a:r>
              <a:rPr lang="as-IN" dirty="0"/>
              <a:t>খুলে ম্যানিফোল্ডে অধিক বাতাস প্রবেশ করে</a:t>
            </a:r>
            <a:r>
              <a:rPr lang="as-IN" dirty="0" smtClean="0"/>
              <a:t>।</a:t>
            </a:r>
            <a:endParaRPr lang="en-US" dirty="0" smtClean="0"/>
          </a:p>
          <a:p>
            <a:r>
              <a:rPr lang="en-US" dirty="0" smtClean="0"/>
              <a:t>(</a:t>
            </a:r>
            <a:r>
              <a:rPr lang="as-IN" dirty="0" smtClean="0"/>
              <a:t>খ</a:t>
            </a:r>
            <a:r>
              <a:rPr lang="en-US" dirty="0"/>
              <a:t>) ECM, </a:t>
            </a:r>
            <a:r>
              <a:rPr lang="as-IN" dirty="0"/>
              <a:t>থ্রটল ভালভের পজিশন ঠিক করে এবং সঠিক পরিমাণ ফুয়েল সরবরাহ করে চাহিদানুযায়ী বাতাস জ্বালানির মিশ্রণ প্রস্তুত করে</a:t>
            </a:r>
            <a:r>
              <a:rPr lang="as-IN" dirty="0" smtClean="0"/>
              <a:t>।</a:t>
            </a:r>
            <a:endParaRPr lang="en-US" dirty="0" smtClean="0"/>
          </a:p>
          <a:p>
            <a:r>
              <a:rPr lang="as-IN" dirty="0"/>
              <a:t>(গ) থ্রটল ভাল্‌ভ ইঞ্জিনের দ্রুতি (</a:t>
            </a:r>
            <a:r>
              <a:rPr lang="en-US" dirty="0"/>
              <a:t>Engine speed) </a:t>
            </a:r>
            <a:r>
              <a:rPr lang="as-IN" dirty="0"/>
              <a:t>নিয়ন্ত্রণ করে</a:t>
            </a:r>
            <a:r>
              <a:rPr lang="as-IN" dirty="0" smtClean="0"/>
              <a:t>।</a:t>
            </a:r>
            <a:endParaRPr lang="as-IN" dirty="0"/>
          </a:p>
          <a:p>
            <a:r>
              <a:rPr lang="as-IN" dirty="0"/>
              <a:t>(ঘ) এটা অটোমেটিক ট্রান্সমিশন ও ট্রান্সএক্সেল এর শিফট প্যাটার্ন-এ ইঞ্জিনের গতিবেগ নির্ধারণে সহায়তা করে। </a:t>
            </a:r>
            <a:endParaRPr lang="en-US" dirty="0" smtClean="0"/>
          </a:p>
          <a:p>
            <a:r>
              <a:rPr lang="as-IN" dirty="0" smtClean="0"/>
              <a:t>(</a:t>
            </a:r>
            <a:r>
              <a:rPr lang="as-IN" dirty="0"/>
              <a:t>ঙ) কোনো কোনো ইঞ্জিনের গতিবেগ পরিবর্তনের বা বৃদ্ধির সময় (</a:t>
            </a:r>
            <a:r>
              <a:rPr lang="en-US" dirty="0"/>
              <a:t>Acceleration), ECM </a:t>
            </a:r>
            <a:r>
              <a:rPr lang="as-IN" dirty="0"/>
              <a:t>ফুয়েলের প্রবাহ বন্ধ </a:t>
            </a:r>
            <a:r>
              <a:rPr lang="as-IN" dirty="0" smtClean="0"/>
              <a:t>করে</a:t>
            </a:r>
            <a:r>
              <a:rPr lang="en-US" dirty="0" smtClean="0"/>
              <a:t> </a:t>
            </a:r>
            <a:r>
              <a:rPr lang="as-IN" dirty="0" smtClean="0"/>
              <a:t>দেয় </a:t>
            </a:r>
            <a:r>
              <a:rPr lang="as-IN" dirty="0"/>
              <a:t>এবং এ সময় প্রটল ভাল্‌ভ বন্ধ থাকে। ফলে, এ সময় অধিক উর্বরা মিশ্রণ (</a:t>
            </a:r>
            <a:r>
              <a:rPr lang="en-US" dirty="0"/>
              <a:t>Over rich mixture) </a:t>
            </a:r>
            <a:r>
              <a:rPr lang="as-IN" dirty="0"/>
              <a:t>প্রবাহি হতে পারে না।</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377" y="4379000"/>
            <a:ext cx="2507819" cy="2235718"/>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128435278"/>
      </p:ext>
    </p:extLst>
  </p:cSld>
  <p:clrMapOvr>
    <a:masterClrMapping/>
  </p:clrMapOvr>
  <mc:AlternateContent xmlns:mc="http://schemas.openxmlformats.org/markup-compatibility/2006">
    <mc:Choice xmlns:p14="http://schemas.microsoft.com/office/powerpoint/2010/main" Requires="p14">
      <p:transition spd="slow" p14:dur="2000" advTm="9442"/>
    </mc:Choice>
    <mc:Fallback>
      <p:transition spd="slow" advTm="9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4"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5193"/>
          </a:xfrm>
        </p:spPr>
        <p:txBody>
          <a:bodyPr>
            <a:normAutofit/>
          </a:bodyPr>
          <a:lstStyle/>
          <a:p>
            <a:pPr marL="342900" indent="-342900">
              <a:buFont typeface="Wingdings" panose="05000000000000000000" pitchFamily="2" charset="2"/>
              <a:buChar char="§"/>
            </a:pPr>
            <a:r>
              <a:rPr lang="as-IN" sz="2000" b="1" dirty="0" smtClean="0"/>
              <a:t>অ্যাকুস্টিক </a:t>
            </a:r>
            <a:r>
              <a:rPr lang="as-IN" sz="2000" b="1" dirty="0"/>
              <a:t>কন্ট্রোল ইন্ডাকশন সিস্টেম-এর </a:t>
            </a:r>
            <a:r>
              <a:rPr lang="as-IN" sz="2000" b="1" dirty="0" smtClean="0"/>
              <a:t>বর্ণনা</a:t>
            </a:r>
            <a:r>
              <a:rPr lang="en-US" sz="2000" b="1" dirty="0" smtClean="0"/>
              <a:t>:</a:t>
            </a:r>
            <a:endParaRPr lang="en-US" sz="2000" b="1" dirty="0"/>
          </a:p>
        </p:txBody>
      </p:sp>
      <p:sp>
        <p:nvSpPr>
          <p:cNvPr id="3" name="Content Placeholder 2"/>
          <p:cNvSpPr>
            <a:spLocks noGrp="1"/>
          </p:cNvSpPr>
          <p:nvPr>
            <p:ph idx="1"/>
          </p:nvPr>
        </p:nvSpPr>
        <p:spPr>
          <a:xfrm>
            <a:off x="677334" y="1288135"/>
            <a:ext cx="8596668" cy="2931528"/>
          </a:xfrm>
        </p:spPr>
        <p:txBody>
          <a:bodyPr/>
          <a:lstStyle/>
          <a:p>
            <a:r>
              <a:rPr lang="as-IN" dirty="0" smtClean="0"/>
              <a:t> </a:t>
            </a:r>
            <a:r>
              <a:rPr lang="as-IN" dirty="0"/>
              <a:t>বাতাসের র এয়ার ব অ্যাকুস্টিক কন্ট্রোল ইন্ডাকশন সিস্টেম (</a:t>
            </a:r>
            <a:r>
              <a:rPr lang="en-US" dirty="0"/>
              <a:t>Acoustic control induction system) : </a:t>
            </a:r>
            <a:r>
              <a:rPr lang="as-IN" dirty="0"/>
              <a:t>অ্যাকুস্টিক কন্ট্রোল ইন্ডাকশন সিস্টেম বা </a:t>
            </a:r>
            <a:r>
              <a:rPr lang="en-US" dirty="0"/>
              <a:t>ACIS </a:t>
            </a:r>
            <a:r>
              <a:rPr lang="as-IN" dirty="0"/>
              <a:t>হলো টয়োটা (</a:t>
            </a:r>
            <a:r>
              <a:rPr lang="en-US" dirty="0"/>
              <a:t>Toyota) </a:t>
            </a:r>
            <a:r>
              <a:rPr lang="as-IN" dirty="0"/>
              <a:t>দ্বারা পরিচালিত একটি পরিবর্তনশীল দৈর্ঘ্য সন্নিবেশিত বহুবিধ পদ্ধতিসমূহের বাস্তবায়নকৃত রূপ । </a:t>
            </a:r>
            <a:r>
              <a:rPr lang="en-US" dirty="0"/>
              <a:t>ACIS </a:t>
            </a:r>
            <a:r>
              <a:rPr lang="as-IN" dirty="0"/>
              <a:t>সিস্টেমটি পাওয়ার এবং টক অপটিমাইজ (</a:t>
            </a:r>
            <a:r>
              <a:rPr lang="en-US" dirty="0"/>
              <a:t>Optimize) </a:t>
            </a:r>
            <a:r>
              <a:rPr lang="as-IN" dirty="0"/>
              <a:t>করার জন্য ইনটেক্ট ট্রাকের (</a:t>
            </a:r>
            <a:r>
              <a:rPr lang="en-US" dirty="0" err="1"/>
              <a:t>Iract</a:t>
            </a:r>
            <a:r>
              <a:rPr lang="en-US" dirty="0"/>
              <a:t>) </a:t>
            </a:r>
            <a:r>
              <a:rPr lang="as-IN" dirty="0"/>
              <a:t>এর দৈর্ঘ্য এয়ার কন্ট্রোল ভালভ ব্যবহার করে পরিবর্তন করে থাকে এবং সাথে সাথে ফুয়েল বা জ্বালানির দক্ষতা বৃদ্ধি করে</a:t>
            </a:r>
            <a:r>
              <a:rPr lang="as-IN" dirty="0" smtClean="0"/>
              <a:t>।</a:t>
            </a:r>
            <a:endParaRPr lang="as-IN" dirty="0"/>
          </a:p>
          <a:p>
            <a:r>
              <a:rPr lang="as-IN" dirty="0"/>
              <a:t>ইঞ্জিন কন্ট্রোল ইউনিট (</a:t>
            </a:r>
            <a:r>
              <a:rPr lang="en-US" dirty="0"/>
              <a:t>ECU) </a:t>
            </a:r>
            <a:r>
              <a:rPr lang="as-IN" dirty="0"/>
              <a:t>প্রোটল কোনো এবং ইঞ্জিন </a:t>
            </a:r>
            <a:r>
              <a:rPr lang="en-US" dirty="0"/>
              <a:t>RPM </a:t>
            </a:r>
            <a:r>
              <a:rPr lang="as-IN" dirty="0"/>
              <a:t>থেকে ইনপুট সিগন্যালের মাধ্যেমে এক বা একাধিক বায়ু বা এয়ার কন্ট্রোল ভালভের অবস্থান নিয়ন্ত্রণ করে। ভ্যাকুয়াম সুহচিং ভালভ, যা </a:t>
            </a:r>
            <a:r>
              <a:rPr lang="en-US" dirty="0"/>
              <a:t>ECU </a:t>
            </a:r>
            <a:r>
              <a:rPr lang="as-IN" dirty="0"/>
              <a:t>কর্তৃক সক্রিয় হয়ে ভ্যাকুয়াম সরবরাহকে নিয়ন্ত্রণ করে। এটি কার্যকরভাবে ইনটেক মেনিকোল্ডকে (</a:t>
            </a:r>
            <a:r>
              <a:rPr lang="en-US" dirty="0" err="1"/>
              <a:t>Manifod</a:t>
            </a:r>
            <a:r>
              <a:rPr lang="en-US" dirty="0"/>
              <a:t>) </a:t>
            </a:r>
            <a:r>
              <a:rPr lang="as-IN" dirty="0"/>
              <a:t>চালনা করে। থ্রোট পজিলন- 60% এর বেশি এবং ইঞ্জিন স্পিড 3900 </a:t>
            </a:r>
            <a:r>
              <a:rPr lang="en-US" dirty="0"/>
              <a:t>RPM </a:t>
            </a:r>
            <a:r>
              <a:rPr lang="as-IN" dirty="0"/>
              <a:t>এর বেশি হলে </a:t>
            </a:r>
            <a:r>
              <a:rPr lang="en-US" dirty="0"/>
              <a:t>ECU </a:t>
            </a:r>
            <a:r>
              <a:rPr lang="as-IN" dirty="0"/>
              <a:t>ভালভ বন্ধ করার জন্য </a:t>
            </a:r>
            <a:r>
              <a:rPr lang="en-US" dirty="0"/>
              <a:t>VSV </a:t>
            </a:r>
            <a:r>
              <a:rPr lang="as-IN" dirty="0"/>
              <a:t>কে কার্য্যকর করে থাকে।</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993" y="4085439"/>
            <a:ext cx="4325645" cy="2638337"/>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577979055"/>
      </p:ext>
    </p:extLst>
  </p:cSld>
  <p:clrMapOvr>
    <a:masterClrMapping/>
  </p:clrMapOvr>
  <mc:AlternateContent xmlns:mc="http://schemas.openxmlformats.org/markup-compatibility/2006">
    <mc:Choice xmlns:p14="http://schemas.microsoft.com/office/powerpoint/2010/main" Requires="p14">
      <p:transition spd="slow" p14:dur="2000" advTm="7469"/>
    </mc:Choice>
    <mc:Fallback>
      <p:transition spd="slow" advTm="7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1|1"/>
</p:tagLst>
</file>

<file path=ppt/tags/tag2.xml><?xml version="1.0" encoding="utf-8"?>
<p:tagLst xmlns:a="http://schemas.openxmlformats.org/drawingml/2006/main" xmlns:r="http://schemas.openxmlformats.org/officeDocument/2006/relationships" xmlns:p="http://schemas.openxmlformats.org/presentationml/2006/main">
  <p:tag name="TIMING" val="|0.8|0.8"/>
</p:tagLst>
</file>

<file path=ppt/tags/tag3.xml><?xml version="1.0" encoding="utf-8"?>
<p:tagLst xmlns:a="http://schemas.openxmlformats.org/drawingml/2006/main" xmlns:r="http://schemas.openxmlformats.org/officeDocument/2006/relationships" xmlns:p="http://schemas.openxmlformats.org/presentationml/2006/main">
  <p:tag name="TIMING" val="|0.9|0.8|1.3|1.2|1.2|1.1|1.3"/>
</p:tagLst>
</file>

<file path=ppt/tags/tag4.xml><?xml version="1.0" encoding="utf-8"?>
<p:tagLst xmlns:a="http://schemas.openxmlformats.org/drawingml/2006/main" xmlns:r="http://schemas.openxmlformats.org/officeDocument/2006/relationships" xmlns:p="http://schemas.openxmlformats.org/presentationml/2006/main">
  <p:tag name="TIMING" val="|1.1|1.2|1.1|1.1|1.2|1.2|1.1|1.2"/>
</p:tagLst>
</file>

<file path=ppt/tags/tag5.xml><?xml version="1.0" encoding="utf-8"?>
<p:tagLst xmlns:a="http://schemas.openxmlformats.org/drawingml/2006/main" xmlns:r="http://schemas.openxmlformats.org/officeDocument/2006/relationships" xmlns:p="http://schemas.openxmlformats.org/presentationml/2006/main">
  <p:tag name="TIMING" val="|1|1|1.2|1.1|1.3|1.3"/>
</p:tagLst>
</file>

<file path=ppt/tags/tag6.xml><?xml version="1.0" encoding="utf-8"?>
<p:tagLst xmlns:a="http://schemas.openxmlformats.org/drawingml/2006/main" xmlns:r="http://schemas.openxmlformats.org/officeDocument/2006/relationships" xmlns:p="http://schemas.openxmlformats.org/presentationml/2006/main">
  <p:tag name="TIMING" val="|1|1.1|1.2|1.2|1.3|1.2"/>
</p:tagLst>
</file>

<file path=ppt/tags/tag7.xml><?xml version="1.0" encoding="utf-8"?>
<p:tagLst xmlns:a="http://schemas.openxmlformats.org/drawingml/2006/main" xmlns:r="http://schemas.openxmlformats.org/officeDocument/2006/relationships" xmlns:p="http://schemas.openxmlformats.org/presentationml/2006/main">
  <p:tag name="TIMING" val="|1.1|0.8|1.1|1.1|1.2|1.2|1.2"/>
</p:tagLst>
</file>

<file path=ppt/tags/tag8.xml><?xml version="1.0" encoding="utf-8"?>
<p:tagLst xmlns:a="http://schemas.openxmlformats.org/drawingml/2006/main" xmlns:r="http://schemas.openxmlformats.org/officeDocument/2006/relationships" xmlns:p="http://schemas.openxmlformats.org/presentationml/2006/main">
  <p:tag name="TIMING" val="|1|1.7|1.5|1.6"/>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149</TotalTime>
  <Words>749</Words>
  <Application>Microsoft Office PowerPoint</Application>
  <PresentationFormat>Widescreen</PresentationFormat>
  <Paragraphs>36</Paragraphs>
  <Slides>8</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Trebuchet MS</vt:lpstr>
      <vt:lpstr>Vrinda</vt:lpstr>
      <vt:lpstr>Wingdings</vt:lpstr>
      <vt:lpstr>Wingdings 3</vt:lpstr>
      <vt:lpstr>Facet</vt:lpstr>
      <vt:lpstr>দ্বিতীয় অধ্যায়</vt:lpstr>
      <vt:lpstr>এয়ার ইন্ডাকশন পদ্ধতি কি?</vt:lpstr>
      <vt:lpstr>ইএফআই ইঞ্জিনের এয়ার ইন্ডাকশন পদ্ধতির যন্ত্রাংশসমূহ লিখ।</vt:lpstr>
      <vt:lpstr>এয়ার ইন্ডাকশন পদ্ধতির প্রত্যেকটি যন্ত্রাংশের কাজ</vt:lpstr>
      <vt:lpstr>এয়ার ফ্লো মিটার (Air flow-meter) এর কাজ ঃ</vt:lpstr>
      <vt:lpstr>থ্রটল বডি (Throttle body) এর কাজ :</vt:lpstr>
      <vt:lpstr>এটল বা আই. এস. সি ভালভ (Throttle or ISC valve) এর কাজ:</vt:lpstr>
      <vt:lpstr>অ্যাকুস্টিক কন্ট্রোল ইন্ডাকশন সিস্টেম-এর বর্ণনা: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দ্বিতীয় অধ্যায়</dc:title>
  <dc:creator>ACER</dc:creator>
  <cp:lastModifiedBy>ACER</cp:lastModifiedBy>
  <cp:revision>7</cp:revision>
  <dcterms:created xsi:type="dcterms:W3CDTF">2023-09-24T03:07:00Z</dcterms:created>
  <dcterms:modified xsi:type="dcterms:W3CDTF">2023-09-24T05:36:59Z</dcterms:modified>
</cp:coreProperties>
</file>