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8"/>
  </p:notesMasterIdLst>
  <p:sldIdLst>
    <p:sldId id="394" r:id="rId2"/>
    <p:sldId id="258" r:id="rId3"/>
    <p:sldId id="316" r:id="rId4"/>
    <p:sldId id="310" r:id="rId5"/>
    <p:sldId id="304" r:id="rId6"/>
    <p:sldId id="317" r:id="rId7"/>
    <p:sldId id="305" r:id="rId8"/>
    <p:sldId id="391" r:id="rId9"/>
    <p:sldId id="362" r:id="rId10"/>
    <p:sldId id="360" r:id="rId11"/>
    <p:sldId id="363" r:id="rId12"/>
    <p:sldId id="308" r:id="rId13"/>
    <p:sldId id="392" r:id="rId14"/>
    <p:sldId id="390" r:id="rId15"/>
    <p:sldId id="327" r:id="rId16"/>
    <p:sldId id="385" r:id="rId17"/>
    <p:sldId id="389" r:id="rId18"/>
    <p:sldId id="396" r:id="rId19"/>
    <p:sldId id="373" r:id="rId20"/>
    <p:sldId id="374" r:id="rId21"/>
    <p:sldId id="393" r:id="rId22"/>
    <p:sldId id="379" r:id="rId23"/>
    <p:sldId id="329" r:id="rId24"/>
    <p:sldId id="395" r:id="rId25"/>
    <p:sldId id="337" r:id="rId26"/>
    <p:sldId id="287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NikoshBAN" panose="02000000000000000000" pitchFamily="2" charset="0"/>
      <p:regular r:id="rId33"/>
    </p:embeddedFont>
    <p:embeddedFont>
      <p:font typeface="Patrick Hand SC" panose="00000500000000000000" pitchFamily="2" charset="0"/>
      <p:regular r:id="rId34"/>
    </p:embeddedFont>
    <p:embeddedFont>
      <p:font typeface="Shonar Bangla" panose="02020603050405020304" pitchFamily="18" charset="0"/>
      <p:regular r:id="rId35"/>
      <p:bold r:id="rId36"/>
    </p:embeddedFont>
    <p:embeddedFont>
      <p:font typeface="Sniglet" panose="020B0604020202020204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8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8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8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8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8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8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8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8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8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1D08C0-7905-4A2A-8A15-5E11796589F8}">
  <a:tblStyle styleId="{571D08C0-7905-4A2A-8A15-5E11796589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9" autoAdjust="0"/>
    <p:restoredTop sz="92639" autoAdjust="0"/>
  </p:normalViewPr>
  <p:slideViewPr>
    <p:cSldViewPr snapToGrid="0">
      <p:cViewPr varScale="1">
        <p:scale>
          <a:sx n="62" d="100"/>
          <a:sy n="62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6" d="100"/>
        <a:sy n="19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989B93-0F3F-40C2-A9AC-7049FFBC179F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206E3B52-F796-4E90-8C4E-B461F2C9D817}" type="pres">
      <dgm:prSet presAssocID="{A1989B93-0F3F-40C2-A9AC-7049FFBC179F}" presName="Name0" presStyleCnt="0">
        <dgm:presLayoutVars>
          <dgm:dir/>
          <dgm:animLvl val="lvl"/>
          <dgm:resizeHandles val="exact"/>
        </dgm:presLayoutVars>
      </dgm:prSet>
      <dgm:spPr/>
    </dgm:pt>
    <dgm:pt modelId="{2B2546F7-ADC7-4A99-88FE-EEE72C909087}" type="pres">
      <dgm:prSet presAssocID="{A1989B93-0F3F-40C2-A9AC-7049FFBC179F}" presName="dummy" presStyleCnt="0"/>
      <dgm:spPr/>
    </dgm:pt>
    <dgm:pt modelId="{A47FF48D-A8F2-4FA5-A1B7-3B62768B941B}" type="pres">
      <dgm:prSet presAssocID="{A1989B93-0F3F-40C2-A9AC-7049FFBC179F}" presName="linH" presStyleCnt="0"/>
      <dgm:spPr/>
    </dgm:pt>
    <dgm:pt modelId="{B87C53D2-B5F9-4C6E-8E92-30C4283BEB94}" type="pres">
      <dgm:prSet presAssocID="{A1989B93-0F3F-40C2-A9AC-7049FFBC179F}" presName="padding1" presStyleCnt="0"/>
      <dgm:spPr/>
    </dgm:pt>
    <dgm:pt modelId="{BE6607B6-B1C3-431D-857A-24A15D8D7BD2}" type="pres">
      <dgm:prSet presAssocID="{A1989B93-0F3F-40C2-A9AC-7049FFBC179F}" presName="padding2" presStyleCnt="0"/>
      <dgm:spPr/>
    </dgm:pt>
    <dgm:pt modelId="{2914FCA4-D765-46F9-8E18-75768A5812A9}" type="pres">
      <dgm:prSet presAssocID="{A1989B93-0F3F-40C2-A9AC-7049FFBC179F}" presName="negArrow" presStyleCnt="0"/>
      <dgm:spPr/>
    </dgm:pt>
    <dgm:pt modelId="{236A349B-F743-4AE0-91E2-DD3B620376F9}" type="pres">
      <dgm:prSet presAssocID="{A1989B93-0F3F-40C2-A9AC-7049FFBC179F}" presName="backgroundArrow" presStyleLbl="node1" presStyleIdx="0" presStyleCnt="1" custLinFactNeighborX="16497" custLinFactNeighborY="19320"/>
      <dgm:spPr/>
    </dgm:pt>
  </dgm:ptLst>
  <dgm:cxnLst>
    <dgm:cxn modelId="{76714C8E-76CA-4AE0-83E5-930B5470E2A9}" type="presOf" srcId="{A1989B93-0F3F-40C2-A9AC-7049FFBC179F}" destId="{206E3B52-F796-4E90-8C4E-B461F2C9D817}" srcOrd="0" destOrd="0" presId="urn:microsoft.com/office/officeart/2005/8/layout/hProcess3"/>
    <dgm:cxn modelId="{D8DED61A-E3A0-4E53-9A9A-3FAF31BAB7A8}" type="presParOf" srcId="{206E3B52-F796-4E90-8C4E-B461F2C9D817}" destId="{2B2546F7-ADC7-4A99-88FE-EEE72C909087}" srcOrd="0" destOrd="0" presId="urn:microsoft.com/office/officeart/2005/8/layout/hProcess3"/>
    <dgm:cxn modelId="{2D4407B5-72D1-41A7-8426-B1869CB046F3}" type="presParOf" srcId="{206E3B52-F796-4E90-8C4E-B461F2C9D817}" destId="{A47FF48D-A8F2-4FA5-A1B7-3B62768B941B}" srcOrd="1" destOrd="0" presId="urn:microsoft.com/office/officeart/2005/8/layout/hProcess3"/>
    <dgm:cxn modelId="{09B5FF1A-1A69-482A-AF6C-6B16DCF68647}" type="presParOf" srcId="{A47FF48D-A8F2-4FA5-A1B7-3B62768B941B}" destId="{B87C53D2-B5F9-4C6E-8E92-30C4283BEB94}" srcOrd="0" destOrd="0" presId="urn:microsoft.com/office/officeart/2005/8/layout/hProcess3"/>
    <dgm:cxn modelId="{A6FE29D9-97EB-445C-A040-9A9947A6B991}" type="presParOf" srcId="{A47FF48D-A8F2-4FA5-A1B7-3B62768B941B}" destId="{BE6607B6-B1C3-431D-857A-24A15D8D7BD2}" srcOrd="1" destOrd="0" presId="urn:microsoft.com/office/officeart/2005/8/layout/hProcess3"/>
    <dgm:cxn modelId="{79A2009C-6752-4E6C-B48B-1CD6289E61FA}" type="presParOf" srcId="{A47FF48D-A8F2-4FA5-A1B7-3B62768B941B}" destId="{2914FCA4-D765-46F9-8E18-75768A5812A9}" srcOrd="2" destOrd="0" presId="urn:microsoft.com/office/officeart/2005/8/layout/hProcess3"/>
    <dgm:cxn modelId="{0455E6BD-D721-4E86-B393-0B69595CAFA4}" type="presParOf" srcId="{A47FF48D-A8F2-4FA5-A1B7-3B62768B941B}" destId="{236A349B-F743-4AE0-91E2-DD3B620376F9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A349B-F743-4AE0-91E2-DD3B620376F9}">
      <dsp:nvSpPr>
        <dsp:cNvPr id="0" name=""/>
        <dsp:cNvSpPr/>
      </dsp:nvSpPr>
      <dsp:spPr>
        <a:xfrm>
          <a:off x="0" y="22719"/>
          <a:ext cx="586012" cy="576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96846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8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8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8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8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8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8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8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8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8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1312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6298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369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454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652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608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87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1399334" y="1061567"/>
            <a:ext cx="9361200" cy="1000399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1399334" y="1916567"/>
            <a:ext cx="9361200" cy="3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86704" lvl="0" indent="-322253">
              <a:spcBef>
                <a:spcPts val="508"/>
              </a:spcBef>
              <a:spcAft>
                <a:spcPts val="0"/>
              </a:spcAft>
              <a:buSzPts val="2400"/>
              <a:buChar char="+"/>
              <a:defRPr/>
            </a:lvl1pPr>
            <a:lvl2pPr marL="773407" lvl="1" indent="-322253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2pPr>
            <a:lvl3pPr marL="1160111" lvl="2" indent="-322253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3pPr>
            <a:lvl4pPr marL="1546815" lvl="3" indent="-322253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4pPr>
            <a:lvl5pPr marL="1933518" lvl="4" indent="-322253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5pPr>
            <a:lvl6pPr marL="2320222" lvl="5" indent="-322253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6pPr>
            <a:lvl7pPr marL="2706926" lvl="6" indent="-322253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7pPr>
            <a:lvl8pPr marL="3093629" lvl="7" indent="-322253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8pPr>
            <a:lvl9pPr marL="3480333" lvl="8" indent="-322253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11460400" y="6453003"/>
            <a:ext cx="731600" cy="4048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1399334" y="1061567"/>
            <a:ext cx="9361200" cy="1000399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1399332" y="1946203"/>
            <a:ext cx="4557201" cy="3667199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86704" lvl="0" indent="-300770">
              <a:spcBef>
                <a:spcPts val="508"/>
              </a:spcBef>
              <a:spcAft>
                <a:spcPts val="0"/>
              </a:spcAft>
              <a:buSzPts val="2000"/>
              <a:buChar char="+"/>
              <a:defRPr sz="1692"/>
            </a:lvl1pPr>
            <a:lvl2pPr marL="773407" lvl="1" indent="-300770">
              <a:spcBef>
                <a:spcPts val="0"/>
              </a:spcBef>
              <a:spcAft>
                <a:spcPts val="0"/>
              </a:spcAft>
              <a:buSzPts val="2000"/>
              <a:buChar char="+"/>
              <a:defRPr sz="1692"/>
            </a:lvl2pPr>
            <a:lvl3pPr marL="1160111" lvl="2" indent="-300770">
              <a:spcBef>
                <a:spcPts val="0"/>
              </a:spcBef>
              <a:spcAft>
                <a:spcPts val="0"/>
              </a:spcAft>
              <a:buSzPts val="2000"/>
              <a:buChar char="+"/>
              <a:defRPr sz="1692"/>
            </a:lvl3pPr>
            <a:lvl4pPr marL="1546815" lvl="3" indent="-300770">
              <a:spcBef>
                <a:spcPts val="0"/>
              </a:spcBef>
              <a:spcAft>
                <a:spcPts val="0"/>
              </a:spcAft>
              <a:buSzPts val="2000"/>
              <a:buChar char="+"/>
              <a:defRPr sz="1692"/>
            </a:lvl4pPr>
            <a:lvl5pPr marL="1933518" lvl="4" indent="-300770">
              <a:spcBef>
                <a:spcPts val="0"/>
              </a:spcBef>
              <a:spcAft>
                <a:spcPts val="0"/>
              </a:spcAft>
              <a:buSzPts val="2000"/>
              <a:buChar char="+"/>
              <a:defRPr sz="1692"/>
            </a:lvl5pPr>
            <a:lvl6pPr marL="2320222" lvl="5" indent="-300770">
              <a:spcBef>
                <a:spcPts val="0"/>
              </a:spcBef>
              <a:spcAft>
                <a:spcPts val="0"/>
              </a:spcAft>
              <a:buSzPts val="2000"/>
              <a:buChar char="+"/>
              <a:defRPr sz="1692"/>
            </a:lvl6pPr>
            <a:lvl7pPr marL="2706926" lvl="6" indent="-300770">
              <a:spcBef>
                <a:spcPts val="0"/>
              </a:spcBef>
              <a:spcAft>
                <a:spcPts val="0"/>
              </a:spcAft>
              <a:buSzPts val="2000"/>
              <a:buChar char="+"/>
              <a:defRPr sz="1692"/>
            </a:lvl7pPr>
            <a:lvl8pPr marL="3093629" lvl="7" indent="-300770">
              <a:spcBef>
                <a:spcPts val="0"/>
              </a:spcBef>
              <a:spcAft>
                <a:spcPts val="0"/>
              </a:spcAft>
              <a:buSzPts val="2000"/>
              <a:buChar char="+"/>
              <a:defRPr sz="1692"/>
            </a:lvl8pPr>
            <a:lvl9pPr marL="3480333" lvl="8" indent="-300770">
              <a:spcBef>
                <a:spcPts val="0"/>
              </a:spcBef>
              <a:spcAft>
                <a:spcPts val="0"/>
              </a:spcAft>
              <a:buSzPts val="2000"/>
              <a:buChar char="+"/>
              <a:defRPr sz="1692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6235634" y="1946203"/>
            <a:ext cx="4524800" cy="3667199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86704" lvl="0" indent="-300770">
              <a:spcBef>
                <a:spcPts val="508"/>
              </a:spcBef>
              <a:spcAft>
                <a:spcPts val="0"/>
              </a:spcAft>
              <a:buSzPts val="2000"/>
              <a:buChar char="+"/>
              <a:defRPr sz="1692"/>
            </a:lvl1pPr>
            <a:lvl2pPr marL="773407" lvl="1" indent="-300770">
              <a:spcBef>
                <a:spcPts val="0"/>
              </a:spcBef>
              <a:spcAft>
                <a:spcPts val="0"/>
              </a:spcAft>
              <a:buSzPts val="2000"/>
              <a:buChar char="+"/>
              <a:defRPr sz="1692"/>
            </a:lvl2pPr>
            <a:lvl3pPr marL="1160111" lvl="2" indent="-300770">
              <a:spcBef>
                <a:spcPts val="0"/>
              </a:spcBef>
              <a:spcAft>
                <a:spcPts val="0"/>
              </a:spcAft>
              <a:buSzPts val="2000"/>
              <a:buChar char="+"/>
              <a:defRPr sz="1692"/>
            </a:lvl3pPr>
            <a:lvl4pPr marL="1546815" lvl="3" indent="-300770">
              <a:spcBef>
                <a:spcPts val="0"/>
              </a:spcBef>
              <a:spcAft>
                <a:spcPts val="0"/>
              </a:spcAft>
              <a:buSzPts val="2000"/>
              <a:buChar char="+"/>
              <a:defRPr sz="1692"/>
            </a:lvl4pPr>
            <a:lvl5pPr marL="1933518" lvl="4" indent="-300770">
              <a:spcBef>
                <a:spcPts val="0"/>
              </a:spcBef>
              <a:spcAft>
                <a:spcPts val="0"/>
              </a:spcAft>
              <a:buSzPts val="2000"/>
              <a:buChar char="+"/>
              <a:defRPr sz="1692"/>
            </a:lvl5pPr>
            <a:lvl6pPr marL="2320222" lvl="5" indent="-300770">
              <a:spcBef>
                <a:spcPts val="0"/>
              </a:spcBef>
              <a:spcAft>
                <a:spcPts val="0"/>
              </a:spcAft>
              <a:buSzPts val="2000"/>
              <a:buChar char="+"/>
              <a:defRPr sz="1692"/>
            </a:lvl6pPr>
            <a:lvl7pPr marL="2706926" lvl="6" indent="-300770">
              <a:spcBef>
                <a:spcPts val="0"/>
              </a:spcBef>
              <a:spcAft>
                <a:spcPts val="0"/>
              </a:spcAft>
              <a:buSzPts val="2000"/>
              <a:buChar char="+"/>
              <a:defRPr sz="1692"/>
            </a:lvl7pPr>
            <a:lvl8pPr marL="3093629" lvl="7" indent="-300770">
              <a:spcBef>
                <a:spcPts val="0"/>
              </a:spcBef>
              <a:spcAft>
                <a:spcPts val="0"/>
              </a:spcAft>
              <a:buSzPts val="2000"/>
              <a:buChar char="+"/>
              <a:defRPr sz="1692"/>
            </a:lvl8pPr>
            <a:lvl9pPr marL="3480333" lvl="8" indent="-300770">
              <a:spcBef>
                <a:spcPts val="0"/>
              </a:spcBef>
              <a:spcAft>
                <a:spcPts val="0"/>
              </a:spcAft>
              <a:buSzPts val="2000"/>
              <a:buChar char="+"/>
              <a:defRPr sz="1692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460400" y="6453003"/>
            <a:ext cx="731600" cy="4048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 flip="none" rotWithShape="1">
          <a:gsLst>
            <a:gs pos="13000">
              <a:srgbClr val="0070C0"/>
            </a:gs>
            <a:gs pos="100000">
              <a:srgbClr val="FFC000"/>
            </a:gs>
            <a:gs pos="100000">
              <a:schemeClr val="accent1">
                <a:lumMod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399334" y="1061567"/>
            <a:ext cx="9361200" cy="100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399334" y="1916567"/>
            <a:ext cx="9361200" cy="3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460400" y="6453003"/>
            <a:ext cx="731600" cy="404801"/>
          </a:xfrm>
          <a:prstGeom prst="rect">
            <a:avLst/>
          </a:prstGeom>
          <a:noFill/>
          <a:ln>
            <a:noFill/>
          </a:ln>
          <a:effectLst>
            <a:outerShdw blurRad="28575"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93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r">
              <a:buNone/>
              <a:defRPr sz="93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r">
              <a:buNone/>
              <a:defRPr sz="93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r">
              <a:buNone/>
              <a:defRPr sz="93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r">
              <a:buNone/>
              <a:defRPr sz="93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r">
              <a:buNone/>
              <a:defRPr sz="93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r">
              <a:buNone/>
              <a:defRPr sz="93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r">
              <a:buNone/>
              <a:defRPr sz="93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r">
              <a:buNone/>
              <a:defRPr sz="931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8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hyperlink" Target="https://www.youtube.com/watch?v=_6TeQyX0kA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9498850" y="5347242"/>
            <a:ext cx="464083" cy="256781"/>
          </a:xfrm>
          <a:prstGeom prst="rect">
            <a:avLst/>
          </a:prstGeom>
        </p:spPr>
        <p:txBody>
          <a:bodyPr spcFirstLastPara="1" wrap="square" lIns="77326" tIns="77326" rIns="77326" bIns="77326" anchor="t" anchorCtr="0">
            <a:noAutofit/>
          </a:bodyPr>
          <a:lstStyle/>
          <a:p>
            <a:fld id="{00000000-1234-1234-1234-123412341234}" type="slidenum">
              <a:rPr lang="en"/>
              <a:pPr/>
              <a:t>1</a:t>
            </a:fld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3023855" y="1719436"/>
            <a:ext cx="6400441" cy="665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722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</a:t>
            </a:r>
            <a:r>
              <a:rPr lang="en-US" sz="3722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3722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722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2" descr="Greeting, Hands, Handshake, Sha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876" y="2528048"/>
            <a:ext cx="5300921" cy="2739078"/>
          </a:xfrm>
          <a:prstGeom prst="rect">
            <a:avLst/>
          </a:prstGeom>
          <a:noFill/>
          <a:ln w="57150">
            <a:solidFill>
              <a:schemeClr val="accent4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3959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749371" y="3635280"/>
            <a:ext cx="3588936" cy="625466"/>
            <a:chOff x="1035503" y="3260142"/>
            <a:chExt cx="4243315" cy="739510"/>
          </a:xfrm>
        </p:grpSpPr>
        <p:sp>
          <p:nvSpPr>
            <p:cNvPr id="90" name="Flowchart: Data 89"/>
            <p:cNvSpPr/>
            <p:nvPr/>
          </p:nvSpPr>
          <p:spPr>
            <a:xfrm>
              <a:off x="1156138" y="3260142"/>
              <a:ext cx="4122680" cy="402069"/>
            </a:xfrm>
            <a:prstGeom prst="flowChartInputOutpu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85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035503" y="3674875"/>
              <a:ext cx="368065" cy="324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85" dirty="0"/>
                <a:t>M</a:t>
              </a:r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4461673" y="3459143"/>
              <a:ext cx="410929" cy="442918"/>
              <a:chOff x="4461673" y="3459143"/>
              <a:chExt cx="410929" cy="442918"/>
            </a:xfrm>
          </p:grpSpPr>
          <p:sp>
            <p:nvSpPr>
              <p:cNvPr id="93" name="TextBox 92"/>
              <p:cNvSpPr txBox="1"/>
              <p:nvPr/>
            </p:nvSpPr>
            <p:spPr>
              <a:xfrm>
                <a:off x="4461673" y="3577285"/>
                <a:ext cx="368064" cy="32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85" dirty="0"/>
                  <a:t>M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4604989" y="3459143"/>
                <a:ext cx="267613" cy="324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85" dirty="0"/>
                  <a:t>/</a:t>
                </a:r>
              </a:p>
            </p:txBody>
          </p:sp>
        </p:grpSp>
      </p:grpSp>
      <p:sp>
        <p:nvSpPr>
          <p:cNvPr id="12" name="Arc 11"/>
          <p:cNvSpPr/>
          <p:nvPr/>
        </p:nvSpPr>
        <p:spPr>
          <a:xfrm rot="19308902">
            <a:off x="5245271" y="3400778"/>
            <a:ext cx="854320" cy="805688"/>
          </a:xfrm>
          <a:prstGeom prst="arc">
            <a:avLst>
              <a:gd name="adj1" fmla="val 16200000"/>
              <a:gd name="adj2" fmla="val 2107493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85"/>
          </a:p>
        </p:txBody>
      </p:sp>
      <p:sp>
        <p:nvSpPr>
          <p:cNvPr id="14" name="Rectangle 13"/>
          <p:cNvSpPr/>
          <p:nvPr/>
        </p:nvSpPr>
        <p:spPr>
          <a:xfrm>
            <a:off x="7986775" y="1454883"/>
            <a:ext cx="64257" cy="2797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85"/>
          </a:p>
        </p:txBody>
      </p:sp>
      <p:sp>
        <p:nvSpPr>
          <p:cNvPr id="40" name="TextBox 39"/>
          <p:cNvSpPr txBox="1"/>
          <p:nvPr/>
        </p:nvSpPr>
        <p:spPr>
          <a:xfrm>
            <a:off x="5497667" y="3379871"/>
            <a:ext cx="235962" cy="274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185" dirty="0"/>
              <a:t>r</a:t>
            </a:r>
            <a:endParaRPr lang="en-US" sz="1185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413210" y="1969696"/>
            <a:ext cx="2485599" cy="1991332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306930" y="3075875"/>
            <a:ext cx="199938" cy="159935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4660634" y="3370540"/>
            <a:ext cx="825666" cy="713018"/>
            <a:chOff x="2112921" y="2959831"/>
            <a:chExt cx="976212" cy="843024"/>
          </a:xfrm>
        </p:grpSpPr>
        <p:sp>
          <p:nvSpPr>
            <p:cNvPr id="11" name="Arc 10"/>
            <p:cNvSpPr/>
            <p:nvPr/>
          </p:nvSpPr>
          <p:spPr>
            <a:xfrm rot="19308902">
              <a:off x="2112921" y="2959831"/>
              <a:ext cx="976212" cy="843024"/>
            </a:xfrm>
            <a:prstGeom prst="arc">
              <a:avLst>
                <a:gd name="adj1" fmla="val 16446621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85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575461" y="2971021"/>
              <a:ext cx="229213" cy="32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85" dirty="0" err="1"/>
                <a:t>i</a:t>
              </a:r>
              <a:endParaRPr lang="en-US" sz="1185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260258" y="1712001"/>
            <a:ext cx="347576" cy="2548334"/>
            <a:chOff x="3990268" y="1490217"/>
            <a:chExt cx="410951" cy="3012978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4162575" y="1794898"/>
              <a:ext cx="22833" cy="236131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4054003" y="1490217"/>
              <a:ext cx="347216" cy="32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85" dirty="0"/>
                <a:t>N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90268" y="4178419"/>
              <a:ext cx="358588" cy="32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85" dirty="0"/>
                <a:t>O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451247" y="2038108"/>
            <a:ext cx="1951218" cy="1929908"/>
            <a:chOff x="683023" y="1384448"/>
            <a:chExt cx="2306988" cy="2281793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890785" y="1638300"/>
              <a:ext cx="2099226" cy="202794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853145" y="2560133"/>
              <a:ext cx="189178" cy="190192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83023" y="1384448"/>
              <a:ext cx="337740" cy="32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85" dirty="0"/>
                <a:t>A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723944" y="1740801"/>
            <a:ext cx="199711" cy="274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85" dirty="0"/>
              <a:t>B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85" y="1815935"/>
            <a:ext cx="300041" cy="300041"/>
          </a:xfrm>
          <a:prstGeom prst="rect">
            <a:avLst/>
          </a:prstGeom>
        </p:spPr>
      </p:pic>
      <p:cxnSp>
        <p:nvCxnSpPr>
          <p:cNvPr id="108" name="Straight Arrow Connector 107"/>
          <p:cNvCxnSpPr/>
          <p:nvPr/>
        </p:nvCxnSpPr>
        <p:spPr>
          <a:xfrm>
            <a:off x="5245713" y="2814722"/>
            <a:ext cx="294487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5805983" y="3191612"/>
            <a:ext cx="238460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endCxn id="45" idx="1"/>
          </p:cNvCxnSpPr>
          <p:nvPr/>
        </p:nvCxnSpPr>
        <p:spPr>
          <a:xfrm flipH="1">
            <a:off x="5051844" y="2814722"/>
            <a:ext cx="193871" cy="7026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endCxn id="40" idx="3"/>
          </p:cNvCxnSpPr>
          <p:nvPr/>
        </p:nvCxnSpPr>
        <p:spPr>
          <a:xfrm flipH="1">
            <a:off x="5733629" y="3191611"/>
            <a:ext cx="72355" cy="3256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8237039" y="2705049"/>
            <a:ext cx="1489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আপতন কোন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8276521" y="3074690"/>
            <a:ext cx="1617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প্রতিফলন কোন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r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82778" y="4502267"/>
            <a:ext cx="27029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এখানে, </a:t>
            </a:r>
          </a:p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আপতন কোন = প্রতিফলন কোন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060675" y="824317"/>
            <a:ext cx="3558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 দেখে কি বুঝা যায়?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3712756" y="4643928"/>
            <a:ext cx="4268003" cy="560016"/>
            <a:chOff x="1241949" y="28128"/>
            <a:chExt cx="3501228" cy="1151175"/>
          </a:xfrm>
        </p:grpSpPr>
        <p:sp>
          <p:nvSpPr>
            <p:cNvPr id="121" name="Rounded Rectangle 120"/>
            <p:cNvSpPr/>
            <p:nvPr/>
          </p:nvSpPr>
          <p:spPr>
            <a:xfrm>
              <a:off x="1241949" y="342016"/>
              <a:ext cx="2682393" cy="837287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85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255479" y="28128"/>
              <a:ext cx="3487698" cy="9402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568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bn-BD" sz="2400" dirty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চিত্র </a:t>
              </a:r>
              <a:r>
                <a:rPr lang="en-US" sz="2400" dirty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400" dirty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প্রতিফল</a:t>
              </a:r>
              <a:r>
                <a:rPr lang="bn-IN" sz="2400" dirty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নের</a:t>
              </a:r>
              <a:r>
                <a:rPr lang="bn-BD" sz="2400" dirty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২য়</a:t>
              </a:r>
              <a:r>
                <a:rPr lang="bn-IN" sz="2400" dirty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সুত্র </a:t>
              </a:r>
              <a:r>
                <a:rPr lang="bn-BD" sz="2400" dirty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8061100" y="9060868"/>
            <a:ext cx="579005" cy="352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92" b="1" dirty="0" err="1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1692" b="1" dirty="0">
                <a:solidFill>
                  <a:schemeClr val="accent1">
                    <a:lumMod val="75000"/>
                  </a:schemeClr>
                </a:solidFill>
              </a:rPr>
              <a:t> = r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3005641" y="4334813"/>
            <a:ext cx="5567927" cy="385870"/>
          </a:xfrm>
          <a:prstGeom prst="rect">
            <a:avLst/>
          </a:prstGeom>
          <a:noFill/>
        </p:spPr>
        <p:txBody>
          <a:bodyPr wrap="none" lIns="77339" tIns="38669" rIns="77339" bIns="38669">
            <a:spAutoFit/>
          </a:bodyPr>
          <a:lstStyle/>
          <a:p>
            <a:pPr algn="ctr"/>
            <a:r>
              <a:rPr lang="bn-I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২য় সুত্রঃ </a:t>
            </a:r>
            <a:r>
              <a:rPr lang="bn-BD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আপতন কোণ ও প্রতিফলন কোণ সর্বদা সমান, অর্থাৎ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=r   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925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40" grpId="0"/>
      <p:bldP spid="22" grpId="0"/>
      <p:bldP spid="116" grpId="0"/>
      <p:bldP spid="117" grpId="0"/>
      <p:bldP spid="118" grpId="0"/>
      <p:bldP spid="118" grpId="1"/>
      <p:bldP spid="119" grpId="0" build="allAtOnce"/>
      <p:bldP spid="1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3510593" y="3800940"/>
            <a:ext cx="4243656" cy="493616"/>
            <a:chOff x="2481589" y="3024241"/>
            <a:chExt cx="5017413" cy="583619"/>
          </a:xfrm>
        </p:grpSpPr>
        <p:grpSp>
          <p:nvGrpSpPr>
            <p:cNvPr id="53" name="Group 43"/>
            <p:cNvGrpSpPr/>
            <p:nvPr/>
          </p:nvGrpSpPr>
          <p:grpSpPr>
            <a:xfrm>
              <a:off x="2782519" y="3179987"/>
              <a:ext cx="4191000" cy="340100"/>
              <a:chOff x="2895600" y="3267426"/>
              <a:chExt cx="3733800" cy="213078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2895600" y="3276600"/>
                <a:ext cx="37338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3048000" y="3276600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H="1">
                <a:off x="3139722" y="3284361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>
                <a:off x="3261078" y="3276600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3352800" y="3284361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H="1">
                <a:off x="3429000" y="3268839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>
                <a:off x="3520722" y="3276600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H="1">
                <a:off x="3642078" y="3268839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H="1">
                <a:off x="3733800" y="3276600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>
                <a:off x="3822700" y="3288594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H="1">
                <a:off x="3927122" y="3288594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>
                <a:off x="4035778" y="3288594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H="1">
                <a:off x="4127500" y="3276600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H="1">
                <a:off x="4203700" y="3280833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H="1">
                <a:off x="4295422" y="3288594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H="1">
                <a:off x="4416778" y="3280833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H="1">
                <a:off x="4508500" y="3288594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H="1">
                <a:off x="4597400" y="3276600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H="1">
                <a:off x="4696178" y="3276600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4772378" y="3276600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H="1">
                <a:off x="4864100" y="3276600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H="1">
                <a:off x="4989689" y="3267426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H="1">
                <a:off x="5077178" y="3276600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>
                <a:off x="5153378" y="3290004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>
                <a:off x="5245100" y="3276600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H="1">
                <a:off x="5334000" y="3276600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>
                <a:off x="5425722" y="3284361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H="1">
                <a:off x="5547078" y="3276600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H="1">
                <a:off x="5638800" y="3276600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H="1">
                <a:off x="5715000" y="3276600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flipH="1">
                <a:off x="5829300" y="3276600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flipH="1">
                <a:off x="5928078" y="3276600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H="1">
                <a:off x="6019800" y="3276600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H="1">
                <a:off x="6114344" y="3275187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H="1">
                <a:off x="6235700" y="3267426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flipH="1">
                <a:off x="6327422" y="3275187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2481589" y="3283084"/>
              <a:ext cx="368065" cy="32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85" dirty="0"/>
                <a:t>M</a:t>
              </a: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7076472" y="3024241"/>
              <a:ext cx="422530" cy="428108"/>
              <a:chOff x="7076472" y="3024241"/>
              <a:chExt cx="422530" cy="428108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7076472" y="3127572"/>
                <a:ext cx="368064" cy="324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85" dirty="0"/>
                  <a:t>M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231388" y="3024241"/>
                <a:ext cx="267614" cy="324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85" dirty="0"/>
                  <a:t>/</a:t>
                </a:r>
              </a:p>
            </p:txBody>
          </p:sp>
        </p:grpSp>
      </p:grpSp>
      <p:sp>
        <p:nvSpPr>
          <p:cNvPr id="12" name="Arc 11"/>
          <p:cNvSpPr/>
          <p:nvPr/>
        </p:nvSpPr>
        <p:spPr>
          <a:xfrm rot="19308902">
            <a:off x="5245271" y="3400778"/>
            <a:ext cx="854320" cy="805688"/>
          </a:xfrm>
          <a:prstGeom prst="arc">
            <a:avLst>
              <a:gd name="adj1" fmla="val 16200000"/>
              <a:gd name="adj2" fmla="val 2107493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85"/>
          </a:p>
        </p:txBody>
      </p:sp>
      <p:sp>
        <p:nvSpPr>
          <p:cNvPr id="14" name="Rectangle 13"/>
          <p:cNvSpPr/>
          <p:nvPr/>
        </p:nvSpPr>
        <p:spPr>
          <a:xfrm>
            <a:off x="7986775" y="1454883"/>
            <a:ext cx="64257" cy="2797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85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413210" y="1969696"/>
            <a:ext cx="2485599" cy="1991332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306930" y="3075875"/>
            <a:ext cx="199938" cy="159935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 rot="19308902">
            <a:off x="4660634" y="3370540"/>
            <a:ext cx="825666" cy="713018"/>
          </a:xfrm>
          <a:prstGeom prst="arc">
            <a:avLst>
              <a:gd name="adj1" fmla="val 16446621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85"/>
          </a:p>
        </p:txBody>
      </p:sp>
      <p:grpSp>
        <p:nvGrpSpPr>
          <p:cNvPr id="29" name="Group 28"/>
          <p:cNvGrpSpPr/>
          <p:nvPr/>
        </p:nvGrpSpPr>
        <p:grpSpPr>
          <a:xfrm>
            <a:off x="5260258" y="1712001"/>
            <a:ext cx="347576" cy="2548334"/>
            <a:chOff x="3990268" y="1490217"/>
            <a:chExt cx="410951" cy="3012978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4162575" y="1794898"/>
              <a:ext cx="22833" cy="236131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4054003" y="1490217"/>
              <a:ext cx="347216" cy="32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85" dirty="0"/>
                <a:t>N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90268" y="4178419"/>
              <a:ext cx="358588" cy="32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85" dirty="0"/>
                <a:t>O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451247" y="2038108"/>
            <a:ext cx="1951218" cy="1929908"/>
            <a:chOff x="683023" y="1384448"/>
            <a:chExt cx="2306988" cy="2281793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890785" y="1638300"/>
              <a:ext cx="2099226" cy="202794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853145" y="2560133"/>
              <a:ext cx="189178" cy="190192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83023" y="1384448"/>
              <a:ext cx="337740" cy="32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85" dirty="0"/>
                <a:t>A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723944" y="1740801"/>
            <a:ext cx="199711" cy="274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85" dirty="0"/>
              <a:t>B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85" y="1815935"/>
            <a:ext cx="300041" cy="300041"/>
          </a:xfrm>
          <a:prstGeom prst="rect">
            <a:avLst/>
          </a:prstGeom>
        </p:spPr>
      </p:pic>
      <p:cxnSp>
        <p:nvCxnSpPr>
          <p:cNvPr id="108" name="Straight Arrow Connector 107"/>
          <p:cNvCxnSpPr/>
          <p:nvPr/>
        </p:nvCxnSpPr>
        <p:spPr>
          <a:xfrm>
            <a:off x="5245713" y="2814722"/>
            <a:ext cx="294487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5805983" y="3191612"/>
            <a:ext cx="238460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5051845" y="2814722"/>
            <a:ext cx="193866" cy="6954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5704021" y="3191611"/>
            <a:ext cx="101961" cy="3184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8237039" y="2705049"/>
            <a:ext cx="1489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আপতন কোন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8276521" y="3074690"/>
            <a:ext cx="1617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প্রতিফলন কোন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r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087305" y="4511655"/>
            <a:ext cx="2056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 দেখে কি বুঝা যায়?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8061100" y="9060868"/>
            <a:ext cx="579005" cy="352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92" b="1" dirty="0" err="1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1692" b="1" dirty="0">
                <a:solidFill>
                  <a:schemeClr val="accent1">
                    <a:lumMod val="75000"/>
                  </a:schemeClr>
                </a:solidFill>
              </a:rPr>
              <a:t> = r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5019303" y="3390948"/>
            <a:ext cx="306494" cy="331040"/>
            <a:chOff x="1258052" y="2197350"/>
            <a:chExt cx="362379" cy="391400"/>
          </a:xfrm>
        </p:grpSpPr>
        <p:sp>
          <p:nvSpPr>
            <p:cNvPr id="46" name="TextBox 45"/>
            <p:cNvSpPr txBox="1"/>
            <p:nvPr/>
          </p:nvSpPr>
          <p:spPr>
            <a:xfrm>
              <a:off x="1258052" y="2263973"/>
              <a:ext cx="362379" cy="324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1185" dirty="0"/>
                <a:t>৪৫</a:t>
              </a:r>
              <a:endParaRPr lang="en-US" sz="1185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372134" y="2197350"/>
              <a:ext cx="178807" cy="278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931" dirty="0"/>
                <a:t>০</a:t>
              </a:r>
              <a:endParaRPr lang="en-US" sz="931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462942" y="3390948"/>
            <a:ext cx="306494" cy="331040"/>
            <a:chOff x="1258052" y="2197350"/>
            <a:chExt cx="362379" cy="391400"/>
          </a:xfrm>
        </p:grpSpPr>
        <p:sp>
          <p:nvSpPr>
            <p:cNvPr id="49" name="TextBox 48"/>
            <p:cNvSpPr txBox="1"/>
            <p:nvPr/>
          </p:nvSpPr>
          <p:spPr>
            <a:xfrm>
              <a:off x="1258052" y="2263973"/>
              <a:ext cx="362379" cy="324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1185" dirty="0"/>
                <a:t>৪৫</a:t>
              </a:r>
              <a:endParaRPr lang="en-US" sz="1185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372134" y="2197350"/>
              <a:ext cx="178807" cy="278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931" dirty="0"/>
                <a:t>০</a:t>
              </a:r>
              <a:endParaRPr lang="en-US" sz="931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371024" y="4368853"/>
            <a:ext cx="6279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প্রতিফলন এর ক্ষেত্রে আপতিত রশ্নি অভিলম্বের সাথে যত ডিগ্রি কোন করে আসে,</a:t>
            </a:r>
          </a:p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 ঠিক  প্রতিফলিত রশ্নি অভিলম্বের সাথে তত ডিগ্রি কোন তৈরি করে চলে  যায় ।</a:t>
            </a:r>
            <a:endParaRPr lang="en-US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4637850" y="4501976"/>
            <a:ext cx="1869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সূত্রটি কি?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651728" y="4409582"/>
            <a:ext cx="5367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২য় সুত্রঃ </a:t>
            </a:r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আপতন কোণ ও প্রতিফলন কোণ সর্বদা সমান ।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20564" y="726003"/>
            <a:ext cx="4530407" cy="7952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568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প্রতিফল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নের 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২য়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সুত্র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এর প্রমানঃ 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278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1" grpId="0" animBg="1"/>
      <p:bldP spid="22" grpId="0"/>
      <p:bldP spid="116" grpId="0"/>
      <p:bldP spid="117" grpId="0"/>
      <p:bldP spid="3" grpId="0" build="allAtOnce"/>
      <p:bldP spid="51" grpId="0"/>
      <p:bldP spid="51" grpId="1"/>
      <p:bldP spid="52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ata 3"/>
          <p:cNvSpPr/>
          <p:nvPr/>
        </p:nvSpPr>
        <p:spPr>
          <a:xfrm>
            <a:off x="4145656" y="3884486"/>
            <a:ext cx="3642896" cy="320129"/>
          </a:xfrm>
          <a:prstGeom prst="flowChartInputOutpu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85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5218" y="4453671"/>
            <a:ext cx="4214130" cy="40472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30" dirty="0">
                <a:latin typeface="NikoshBAN" pitchFamily="2" charset="0"/>
                <a:cs typeface="NikoshBAN" pitchFamily="2" charset="0"/>
              </a:rPr>
              <a:t> চিত্র : </a:t>
            </a:r>
            <a:r>
              <a:rPr lang="en-US" sz="2030" dirty="0" err="1">
                <a:latin typeface="NikoshBAN" pitchFamily="2" charset="0"/>
                <a:cs typeface="NikoshBAN" pitchFamily="2" charset="0"/>
              </a:rPr>
              <a:t>মসৃন</a:t>
            </a:r>
            <a:r>
              <a:rPr lang="en-US" sz="203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30" dirty="0">
                <a:latin typeface="NikoshBAN" pitchFamily="2" charset="0"/>
                <a:cs typeface="NikoshBAN" pitchFamily="2" charset="0"/>
              </a:rPr>
              <a:t>তলে </a:t>
            </a:r>
            <a:r>
              <a:rPr lang="en-US" sz="2030" dirty="0" err="1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20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30" dirty="0" err="1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203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30" dirty="0" err="1"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en-US" sz="2030" dirty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25940" y="1681793"/>
            <a:ext cx="2867975" cy="274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8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76147" y="1473588"/>
            <a:ext cx="8381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আলোকরশ্মি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গুচ্ছ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 মসৃণ তলে  প্রতিফলন এর পর  সমান্তরাল ভাবে চলে যাছে 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5260214" y="2483920"/>
            <a:ext cx="1546375" cy="1560631"/>
            <a:chOff x="3583821" y="1454346"/>
            <a:chExt cx="1828330" cy="1845185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3583821" y="1454346"/>
              <a:ext cx="1828330" cy="1845185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659045" y="1991940"/>
              <a:ext cx="227385" cy="233632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601175" y="2563948"/>
            <a:ext cx="1485244" cy="1480599"/>
            <a:chOff x="3986950" y="1548971"/>
            <a:chExt cx="1756052" cy="1750560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3986950" y="1548971"/>
              <a:ext cx="1756052" cy="175056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903149" y="2174627"/>
              <a:ext cx="222277" cy="213768"/>
            </a:xfrm>
            <a:prstGeom prst="line">
              <a:avLst/>
            </a:prstGeom>
            <a:ln w="38100">
              <a:solidFill>
                <a:srgbClr val="7030A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6022946" y="2643980"/>
            <a:ext cx="1463718" cy="1360550"/>
            <a:chOff x="4485626" y="1643595"/>
            <a:chExt cx="1730602" cy="1608622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4485626" y="1643595"/>
              <a:ext cx="1730602" cy="1608622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5125426" y="2424251"/>
              <a:ext cx="208574" cy="192444"/>
            </a:xfrm>
            <a:prstGeom prst="line">
              <a:avLst/>
            </a:prstGeom>
            <a:ln w="38100"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6376084" y="2764033"/>
            <a:ext cx="1334567" cy="1240502"/>
            <a:chOff x="4903150" y="1785533"/>
            <a:chExt cx="1577902" cy="1466685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4903150" y="1785533"/>
              <a:ext cx="1577902" cy="146668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5350927" y="2631772"/>
              <a:ext cx="226649" cy="203835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202034" y="2643984"/>
            <a:ext cx="1058182" cy="1400566"/>
            <a:chOff x="2332698" y="1643595"/>
            <a:chExt cx="1251123" cy="1655935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332698" y="1643595"/>
              <a:ext cx="1251123" cy="1655935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753579" y="2201902"/>
              <a:ext cx="230076" cy="305583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518284" y="2563948"/>
            <a:ext cx="1119314" cy="1480599"/>
            <a:chOff x="2706610" y="1548971"/>
            <a:chExt cx="1323401" cy="175056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706610" y="1548971"/>
              <a:ext cx="1323401" cy="175056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092859" y="2049795"/>
              <a:ext cx="219423" cy="285640"/>
            </a:xfrm>
            <a:prstGeom prst="line">
              <a:avLst/>
            </a:prstGeom>
            <a:ln w="38100">
              <a:solidFill>
                <a:srgbClr val="7030A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4731123" y="2443903"/>
            <a:ext cx="1257506" cy="1560631"/>
            <a:chOff x="2958260" y="1407033"/>
            <a:chExt cx="1486790" cy="1845185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2958260" y="1407033"/>
              <a:ext cx="1486790" cy="1845185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371486" y="1922935"/>
              <a:ext cx="217892" cy="263467"/>
            </a:xfrm>
            <a:prstGeom prst="line">
              <a:avLst/>
            </a:prstGeom>
            <a:ln w="38100">
              <a:solidFill>
                <a:srgbClr val="FFC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4955417" y="2323853"/>
            <a:ext cx="1420668" cy="1680680"/>
            <a:chOff x="3223449" y="1265096"/>
            <a:chExt cx="1679702" cy="198712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3223449" y="1265096"/>
              <a:ext cx="1679702" cy="198712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67135" y="1782990"/>
              <a:ext cx="168662" cy="217374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3991715" y="1048351"/>
            <a:ext cx="3950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চিত্র থেকে কি বুজতে পারছি?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6640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20" grpId="0"/>
      <p:bldP spid="20" grpId="1"/>
      <p:bldP spid="2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uble Wave 15"/>
          <p:cNvSpPr/>
          <p:nvPr/>
        </p:nvSpPr>
        <p:spPr>
          <a:xfrm>
            <a:off x="3904738" y="3955821"/>
            <a:ext cx="3995831" cy="580040"/>
          </a:xfrm>
          <a:prstGeom prst="doubleWave">
            <a:avLst>
              <a:gd name="adj1" fmla="val 12500"/>
              <a:gd name="adj2" fmla="val 1000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85"/>
          </a:p>
        </p:txBody>
      </p:sp>
      <p:sp>
        <p:nvSpPr>
          <p:cNvPr id="20" name="TextBox 19"/>
          <p:cNvSpPr txBox="1"/>
          <p:nvPr/>
        </p:nvSpPr>
        <p:spPr>
          <a:xfrm>
            <a:off x="3233199" y="1896714"/>
            <a:ext cx="6427109" cy="352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92" dirty="0" err="1"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1692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92" dirty="0" err="1">
                <a:latin typeface="NikoshBAN" pitchFamily="2" charset="0"/>
                <a:cs typeface="NikoshBAN" pitchFamily="2" charset="0"/>
              </a:rPr>
              <a:t>আলোকরশ্মি</a:t>
            </a:r>
            <a:r>
              <a:rPr lang="en-US" sz="1692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92" dirty="0" err="1">
                <a:latin typeface="NikoshBAN" pitchFamily="2" charset="0"/>
                <a:cs typeface="NikoshBAN" pitchFamily="2" charset="0"/>
              </a:rPr>
              <a:t>গুচ্ছ</a:t>
            </a:r>
            <a:r>
              <a:rPr lang="bn-BD" sz="1692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692" dirty="0">
                <a:latin typeface="NikoshBAN" pitchFamily="2" charset="0"/>
                <a:cs typeface="NikoshBAN" pitchFamily="2" charset="0"/>
              </a:rPr>
              <a:t>অ</a:t>
            </a:r>
            <a:r>
              <a:rPr lang="bn-BD" sz="1692" dirty="0">
                <a:latin typeface="NikoshBAN" pitchFamily="2" charset="0"/>
                <a:cs typeface="NikoshBAN" pitchFamily="2" charset="0"/>
              </a:rPr>
              <a:t>মসৃণ তলে  প্রতিফলন এর পর  </a:t>
            </a:r>
            <a:r>
              <a:rPr lang="en-US" sz="1692" dirty="0">
                <a:latin typeface="NikoshBAN" pitchFamily="2" charset="0"/>
                <a:cs typeface="NikoshBAN" pitchFamily="2" charset="0"/>
              </a:rPr>
              <a:t>অ</a:t>
            </a:r>
            <a:r>
              <a:rPr lang="bn-BD" sz="1692" dirty="0">
                <a:latin typeface="NikoshBAN" pitchFamily="2" charset="0"/>
                <a:cs typeface="NikoshBAN" pitchFamily="2" charset="0"/>
              </a:rPr>
              <a:t>সমান্তরাল ভাবে চলে যাছে ।</a:t>
            </a:r>
            <a:endParaRPr lang="en-US" sz="1692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5784" y="4691482"/>
            <a:ext cx="4345696" cy="3527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692" dirty="0">
                <a:latin typeface="NikoshBAN" pitchFamily="2" charset="0"/>
                <a:cs typeface="NikoshBAN" pitchFamily="2" charset="0"/>
              </a:rPr>
              <a:t>চিত্র </a:t>
            </a:r>
            <a:r>
              <a:rPr lang="bn-BD" sz="1692" b="1" dirty="0"/>
              <a:t>:</a:t>
            </a:r>
            <a:r>
              <a:rPr lang="bn-BD" sz="1692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92" dirty="0" err="1">
                <a:latin typeface="NikoshBAN" pitchFamily="2" charset="0"/>
                <a:cs typeface="NikoshBAN" pitchFamily="2" charset="0"/>
              </a:rPr>
              <a:t>অমসৃন</a:t>
            </a:r>
            <a:r>
              <a:rPr lang="en-US" sz="1692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92" dirty="0">
                <a:latin typeface="NikoshBAN" pitchFamily="2" charset="0"/>
                <a:cs typeface="NikoshBAN" pitchFamily="2" charset="0"/>
              </a:rPr>
              <a:t>তলে </a:t>
            </a:r>
            <a:r>
              <a:rPr lang="en-US" sz="1692" dirty="0" err="1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1692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92" dirty="0" err="1">
                <a:latin typeface="NikoshBAN" pitchFamily="2" charset="0"/>
                <a:cs typeface="NikoshBAN" pitchFamily="2" charset="0"/>
              </a:rPr>
              <a:t>অনিয়মিত</a:t>
            </a:r>
            <a:r>
              <a:rPr lang="en-US" sz="1692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92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692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92" dirty="0" err="1">
                <a:latin typeface="NikoshBAN" pitchFamily="2" charset="0"/>
                <a:cs typeface="NikoshBAN" pitchFamily="2" charset="0"/>
              </a:rPr>
              <a:t>ব্যাপ্ত</a:t>
            </a:r>
            <a:r>
              <a:rPr lang="en-US" sz="1692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92" dirty="0" err="1"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bn-BD" sz="1692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92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80604" y="1452975"/>
            <a:ext cx="3390955" cy="352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92" dirty="0">
                <a:latin typeface="NikoshBAN" panose="02000000000000000000" pitchFamily="2" charset="0"/>
                <a:cs typeface="NikoshBAN" panose="02000000000000000000" pitchFamily="2" charset="0"/>
              </a:rPr>
              <a:t>আমরা চিত্র থেকে কি বুজতে পারছি?</a:t>
            </a:r>
            <a:endParaRPr lang="en-US" sz="1692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472823" y="2689656"/>
            <a:ext cx="1171404" cy="1556184"/>
            <a:chOff x="4524913" y="2765240"/>
            <a:chExt cx="1119314" cy="1480599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4524913" y="2765240"/>
              <a:ext cx="1119314" cy="1480599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Arrow Connector 2"/>
            <p:cNvCxnSpPr/>
            <p:nvPr/>
          </p:nvCxnSpPr>
          <p:spPr>
            <a:xfrm>
              <a:off x="4903373" y="3255744"/>
              <a:ext cx="160034" cy="216738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5444588" y="2574126"/>
            <a:ext cx="912444" cy="1606297"/>
            <a:chOff x="5411253" y="2645191"/>
            <a:chExt cx="964829" cy="1560632"/>
          </a:xfrm>
        </p:grpSpPr>
        <p:cxnSp>
          <p:nvCxnSpPr>
            <p:cNvPr id="10" name="Straight Arrow Connector 9"/>
            <p:cNvCxnSpPr/>
            <p:nvPr/>
          </p:nvCxnSpPr>
          <p:spPr>
            <a:xfrm flipH="1" flipV="1">
              <a:off x="5411253" y="2645191"/>
              <a:ext cx="964829" cy="15606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5757860" y="3197874"/>
              <a:ext cx="170864" cy="27763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679396" y="2555258"/>
            <a:ext cx="1309233" cy="1650570"/>
            <a:chOff x="4731123" y="2645196"/>
            <a:chExt cx="1257506" cy="1560631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4731123" y="2645196"/>
              <a:ext cx="1257506" cy="1560631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139789" y="3150940"/>
              <a:ext cx="182304" cy="223517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4958547" y="2475218"/>
            <a:ext cx="1417538" cy="1730606"/>
            <a:chOff x="4955417" y="2525144"/>
            <a:chExt cx="1420668" cy="168068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4955417" y="2525144"/>
              <a:ext cx="1420668" cy="16806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5345906" y="2983706"/>
              <a:ext cx="160559" cy="20212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4202034" y="2845276"/>
            <a:ext cx="1058182" cy="1400566"/>
            <a:chOff x="4202034" y="2845276"/>
            <a:chExt cx="1058182" cy="1400566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4202034" y="2845276"/>
              <a:ext cx="1058182" cy="140056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4585474" y="3359771"/>
              <a:ext cx="166863" cy="215898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5260217" y="3631134"/>
            <a:ext cx="1942690" cy="614705"/>
            <a:chOff x="5260217" y="3631134"/>
            <a:chExt cx="1942690" cy="614705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5260217" y="3631134"/>
              <a:ext cx="1942690" cy="614705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6336476" y="3807343"/>
              <a:ext cx="297909" cy="96445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5627364" y="2364762"/>
            <a:ext cx="194091" cy="1876319"/>
            <a:chOff x="5601173" y="2369524"/>
            <a:chExt cx="194091" cy="1876319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5601173" y="2369524"/>
              <a:ext cx="194091" cy="1876319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5679282" y="3206177"/>
              <a:ext cx="31521" cy="315692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4050991" y="3365484"/>
            <a:ext cx="1937639" cy="840339"/>
            <a:chOff x="4050991" y="3365484"/>
            <a:chExt cx="1937639" cy="840339"/>
          </a:xfrm>
        </p:grpSpPr>
        <p:cxnSp>
          <p:nvCxnSpPr>
            <p:cNvPr id="11" name="Straight Arrow Connector 10"/>
            <p:cNvCxnSpPr/>
            <p:nvPr/>
          </p:nvCxnSpPr>
          <p:spPr>
            <a:xfrm flipH="1" flipV="1">
              <a:off x="4050991" y="3365484"/>
              <a:ext cx="1937639" cy="840339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 flipV="1">
              <a:off x="4679396" y="3631134"/>
              <a:ext cx="295495" cy="136767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03026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17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  <p:sp>
        <p:nvSpPr>
          <p:cNvPr id="6" name="TextBox 5"/>
          <p:cNvSpPr txBox="1"/>
          <p:nvPr/>
        </p:nvSpPr>
        <p:spPr>
          <a:xfrm>
            <a:off x="3555999" y="922266"/>
            <a:ext cx="5820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চিত্র থেকে আমরা কি দেখতে  পাচ্ছি 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07771" y="2973781"/>
            <a:ext cx="7026838" cy="4889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আলোর এই ঘটনা  থেকে আমরা কি দেখতে পারছি 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81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94405" y="3482606"/>
            <a:ext cx="3581159" cy="207307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  <p:sp>
        <p:nvSpPr>
          <p:cNvPr id="3" name="Horizontal Scroll 2"/>
          <p:cNvSpPr/>
          <p:nvPr/>
        </p:nvSpPr>
        <p:spPr>
          <a:xfrm>
            <a:off x="5805985" y="646275"/>
            <a:ext cx="2240154" cy="657824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85"/>
          </a:p>
        </p:txBody>
      </p:sp>
      <p:sp>
        <p:nvSpPr>
          <p:cNvPr id="4" name="TextBox 3"/>
          <p:cNvSpPr txBox="1"/>
          <p:nvPr/>
        </p:nvSpPr>
        <p:spPr>
          <a:xfrm>
            <a:off x="6049537" y="749948"/>
            <a:ext cx="1457881" cy="456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68" b="1" dirty="0" err="1"/>
              <a:t>একক</a:t>
            </a:r>
            <a:r>
              <a:rPr lang="en-US" sz="2368" b="1" dirty="0"/>
              <a:t> </a:t>
            </a:r>
            <a:r>
              <a:rPr lang="en-US" sz="2368" b="1" dirty="0" err="1"/>
              <a:t>কাজ</a:t>
            </a:r>
            <a:endParaRPr lang="en-US" sz="2368" b="1" dirty="0"/>
          </a:p>
        </p:txBody>
      </p:sp>
      <p:sp>
        <p:nvSpPr>
          <p:cNvPr id="182" name="Rounded Rectangle 181"/>
          <p:cNvSpPr/>
          <p:nvPr/>
        </p:nvSpPr>
        <p:spPr>
          <a:xfrm>
            <a:off x="1794405" y="948559"/>
            <a:ext cx="3581159" cy="207307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/>
          <p:cNvGrpSpPr/>
          <p:nvPr/>
        </p:nvGrpSpPr>
        <p:grpSpPr>
          <a:xfrm>
            <a:off x="2224826" y="943132"/>
            <a:ext cx="3372884" cy="2098776"/>
            <a:chOff x="3434667" y="2008728"/>
            <a:chExt cx="6968664" cy="3380000"/>
          </a:xfrm>
        </p:grpSpPr>
        <p:grpSp>
          <p:nvGrpSpPr>
            <p:cNvPr id="51" name="Group 50"/>
            <p:cNvGrpSpPr/>
            <p:nvPr/>
          </p:nvGrpSpPr>
          <p:grpSpPr>
            <a:xfrm>
              <a:off x="5312677" y="2008728"/>
              <a:ext cx="1054211" cy="3380000"/>
              <a:chOff x="3743662" y="1490217"/>
              <a:chExt cx="1062202" cy="3405620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 flipH="1">
                <a:off x="4162575" y="1794898"/>
                <a:ext cx="22833" cy="2361311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>
                <a:off x="4054002" y="1490217"/>
                <a:ext cx="751862" cy="5857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85" dirty="0"/>
                  <a:t>N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743662" y="4310107"/>
                <a:ext cx="776486" cy="5857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85" dirty="0"/>
                  <a:t>O</a:t>
                </a:r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3434667" y="2052626"/>
              <a:ext cx="6968664" cy="3245565"/>
              <a:chOff x="3434667" y="2052626"/>
              <a:chExt cx="6968664" cy="324556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3504305" y="4140639"/>
                <a:ext cx="5205507" cy="1157552"/>
                <a:chOff x="2481589" y="2702488"/>
                <a:chExt cx="5244967" cy="1166326"/>
              </a:xfrm>
            </p:grpSpPr>
            <p:grpSp>
              <p:nvGrpSpPr>
                <p:cNvPr id="9" name="Group 43"/>
                <p:cNvGrpSpPr/>
                <p:nvPr/>
              </p:nvGrpSpPr>
              <p:grpSpPr>
                <a:xfrm>
                  <a:off x="2782519" y="3179987"/>
                  <a:ext cx="4191000" cy="340100"/>
                  <a:chOff x="2895600" y="3267426"/>
                  <a:chExt cx="3733800" cy="213078"/>
                </a:xfrm>
              </p:grpSpPr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2895600" y="3276600"/>
                    <a:ext cx="37338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/>
                  <p:nvPr/>
                </p:nvCxnSpPr>
                <p:spPr>
                  <a:xfrm flipH="1">
                    <a:off x="3048000" y="3276600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 flipH="1">
                    <a:off x="3139722" y="3284361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/>
                  <p:cNvCxnSpPr/>
                  <p:nvPr/>
                </p:nvCxnSpPr>
                <p:spPr>
                  <a:xfrm flipH="1">
                    <a:off x="3261078" y="3276600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 flipH="1">
                    <a:off x="3352800" y="3284361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 flipH="1">
                    <a:off x="3429000" y="3268839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 flipH="1">
                    <a:off x="3520722" y="3276600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 flipH="1">
                    <a:off x="3642078" y="3268839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 flipH="1">
                    <a:off x="3733800" y="3276600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 flipH="1">
                    <a:off x="3822700" y="3288594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 flipH="1">
                    <a:off x="3927122" y="3288594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 flipH="1">
                    <a:off x="4035778" y="3288594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 flipH="1">
                    <a:off x="4127500" y="3276600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flipH="1">
                    <a:off x="4203700" y="3280833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 flipH="1">
                    <a:off x="4295422" y="3288594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 flipH="1">
                    <a:off x="4416778" y="3280833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 flipH="1">
                    <a:off x="4508500" y="3288594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 flipH="1">
                    <a:off x="4597400" y="3276600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 flipH="1">
                    <a:off x="4696178" y="3276600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 flipH="1">
                    <a:off x="4772378" y="3276600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 flipH="1">
                    <a:off x="4864100" y="3276600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 flipH="1">
                    <a:off x="4989689" y="3267426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 flipH="1">
                    <a:off x="5077178" y="3276600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 flipH="1">
                    <a:off x="5153378" y="3290004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 flipH="1">
                    <a:off x="5245100" y="3276600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 flipH="1">
                    <a:off x="5334000" y="3276600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/>
                  <p:nvPr/>
                </p:nvCxnSpPr>
                <p:spPr>
                  <a:xfrm flipH="1">
                    <a:off x="5425722" y="3284361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 flipH="1">
                    <a:off x="5547078" y="3276600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 flipH="1">
                    <a:off x="5638800" y="3276600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 flipH="1">
                    <a:off x="5715000" y="3276600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 flipH="1">
                    <a:off x="5829300" y="3276600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 flipH="1">
                    <a:off x="5928078" y="3276600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 flipH="1">
                    <a:off x="6019800" y="3276600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 flipH="1">
                    <a:off x="6114344" y="3275187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 flipH="1">
                    <a:off x="6235700" y="3267426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 flipH="1">
                    <a:off x="6327422" y="3275187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" name="TextBox 9"/>
                <p:cNvSpPr txBox="1"/>
                <p:nvPr/>
              </p:nvSpPr>
              <p:spPr>
                <a:xfrm>
                  <a:off x="2481589" y="3283084"/>
                  <a:ext cx="797009" cy="5857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85" dirty="0"/>
                    <a:t>M</a:t>
                  </a:r>
                </a:p>
              </p:txBody>
            </p:sp>
            <p:grpSp>
              <p:nvGrpSpPr>
                <p:cNvPr id="11" name="Group 10"/>
                <p:cNvGrpSpPr/>
                <p:nvPr/>
              </p:nvGrpSpPr>
              <p:grpSpPr>
                <a:xfrm>
                  <a:off x="6830554" y="2702488"/>
                  <a:ext cx="896002" cy="802414"/>
                  <a:chOff x="6830554" y="2702488"/>
                  <a:chExt cx="896002" cy="802414"/>
                </a:xfrm>
              </p:grpSpPr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6830554" y="2919170"/>
                    <a:ext cx="797009" cy="5857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85" dirty="0"/>
                      <a:t>M</a:t>
                    </a:r>
                  </a:p>
                </p:txBody>
              </p:sp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7147064" y="2702488"/>
                    <a:ext cx="579492" cy="5857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85" dirty="0"/>
                      <a:t>/</a:t>
                    </a:r>
                  </a:p>
                </p:txBody>
              </p:sp>
            </p:grpSp>
          </p:grpSp>
          <p:grpSp>
            <p:nvGrpSpPr>
              <p:cNvPr id="55" name="Group 54"/>
              <p:cNvGrpSpPr/>
              <p:nvPr/>
            </p:nvGrpSpPr>
            <p:grpSpPr>
              <a:xfrm>
                <a:off x="3434667" y="2391392"/>
                <a:ext cx="2289632" cy="2264627"/>
                <a:chOff x="683023" y="1384448"/>
                <a:chExt cx="2306988" cy="2281793"/>
              </a:xfrm>
            </p:grpSpPr>
            <p:cxnSp>
              <p:nvCxnSpPr>
                <p:cNvPr id="56" name="Straight Arrow Connector 55"/>
                <p:cNvCxnSpPr/>
                <p:nvPr/>
              </p:nvCxnSpPr>
              <p:spPr>
                <a:xfrm>
                  <a:off x="890785" y="1638300"/>
                  <a:ext cx="2099226" cy="2027941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1853145" y="2560133"/>
                  <a:ext cx="189178" cy="19019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8" name="TextBox 57"/>
                <p:cNvSpPr txBox="1"/>
                <p:nvPr/>
              </p:nvSpPr>
              <p:spPr>
                <a:xfrm>
                  <a:off x="683023" y="1384448"/>
                  <a:ext cx="731344" cy="5857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85" dirty="0"/>
                    <a:t>A</a:t>
                  </a:r>
                </a:p>
              </p:txBody>
            </p:sp>
          </p:grpSp>
          <p:grpSp>
            <p:nvGrpSpPr>
              <p:cNvPr id="103" name="Group 102"/>
              <p:cNvGrpSpPr/>
              <p:nvPr/>
            </p:nvGrpSpPr>
            <p:grpSpPr>
              <a:xfrm>
                <a:off x="5736906" y="2052626"/>
                <a:ext cx="3658828" cy="2595195"/>
                <a:chOff x="5736906" y="2052626"/>
                <a:chExt cx="3658828" cy="2595195"/>
              </a:xfrm>
            </p:grpSpPr>
            <p:grpSp>
              <p:nvGrpSpPr>
                <p:cNvPr id="96" name="Group 95"/>
                <p:cNvGrpSpPr/>
                <p:nvPr/>
              </p:nvGrpSpPr>
              <p:grpSpPr>
                <a:xfrm>
                  <a:off x="5736906" y="2311117"/>
                  <a:ext cx="2916695" cy="2336704"/>
                  <a:chOff x="5736906" y="2311117"/>
                  <a:chExt cx="2916695" cy="2336704"/>
                </a:xfrm>
              </p:grpSpPr>
              <p:cxnSp>
                <p:nvCxnSpPr>
                  <p:cNvPr id="50" name="Straight Arrow Connector 49"/>
                  <p:cNvCxnSpPr/>
                  <p:nvPr/>
                </p:nvCxnSpPr>
                <p:spPr>
                  <a:xfrm flipV="1">
                    <a:off x="5736906" y="2311117"/>
                    <a:ext cx="2916695" cy="2336704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prstDash val="soli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 flipV="1">
                    <a:off x="7291064" y="3144698"/>
                    <a:ext cx="305224" cy="227353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1" name="TextBox 80"/>
                <p:cNvSpPr txBox="1"/>
                <p:nvPr/>
              </p:nvSpPr>
              <p:spPr>
                <a:xfrm>
                  <a:off x="8653599" y="2052626"/>
                  <a:ext cx="742135" cy="6064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62" dirty="0"/>
                    <a:t>B</a:t>
                  </a:r>
                </a:p>
              </p:txBody>
            </p:sp>
          </p:grpSp>
          <p:grpSp>
            <p:nvGrpSpPr>
              <p:cNvPr id="102" name="Group 101"/>
              <p:cNvGrpSpPr/>
              <p:nvPr/>
            </p:nvGrpSpPr>
            <p:grpSpPr>
              <a:xfrm>
                <a:off x="5776890" y="2491861"/>
                <a:ext cx="3942920" cy="2181086"/>
                <a:chOff x="5776890" y="2491861"/>
                <a:chExt cx="3942920" cy="2181086"/>
              </a:xfrm>
            </p:grpSpPr>
            <p:grpSp>
              <p:nvGrpSpPr>
                <p:cNvPr id="97" name="Group 96"/>
                <p:cNvGrpSpPr/>
                <p:nvPr/>
              </p:nvGrpSpPr>
              <p:grpSpPr>
                <a:xfrm>
                  <a:off x="5776890" y="2775261"/>
                  <a:ext cx="3210457" cy="1897686"/>
                  <a:chOff x="5776890" y="2775261"/>
                  <a:chExt cx="3210457" cy="1897686"/>
                </a:xfrm>
              </p:grpSpPr>
              <p:cxnSp>
                <p:nvCxnSpPr>
                  <p:cNvPr id="60" name="Straight Arrow Connector 59"/>
                  <p:cNvCxnSpPr/>
                  <p:nvPr/>
                </p:nvCxnSpPr>
                <p:spPr>
                  <a:xfrm flipV="1">
                    <a:off x="5776890" y="2775261"/>
                    <a:ext cx="3210457" cy="1897686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prstDash val="soli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flipV="1">
                    <a:off x="7508512" y="3479469"/>
                    <a:ext cx="341903" cy="199556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3" name="TextBox 82"/>
                <p:cNvSpPr txBox="1"/>
                <p:nvPr/>
              </p:nvSpPr>
              <p:spPr>
                <a:xfrm>
                  <a:off x="8953236" y="2491861"/>
                  <a:ext cx="766574" cy="6064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62" dirty="0"/>
                    <a:t>C</a:t>
                  </a:r>
                </a:p>
              </p:txBody>
            </p:sp>
          </p:grpSp>
          <p:grpSp>
            <p:nvGrpSpPr>
              <p:cNvPr id="101" name="Group 100"/>
              <p:cNvGrpSpPr/>
              <p:nvPr/>
            </p:nvGrpSpPr>
            <p:grpSpPr>
              <a:xfrm>
                <a:off x="5756686" y="2874213"/>
                <a:ext cx="4545248" cy="1813978"/>
                <a:chOff x="5756686" y="2874213"/>
                <a:chExt cx="4545248" cy="1813978"/>
              </a:xfrm>
            </p:grpSpPr>
            <p:grpSp>
              <p:nvGrpSpPr>
                <p:cNvPr id="98" name="Group 97"/>
                <p:cNvGrpSpPr/>
                <p:nvPr/>
              </p:nvGrpSpPr>
              <p:grpSpPr>
                <a:xfrm>
                  <a:off x="5756686" y="3077650"/>
                  <a:ext cx="3742204" cy="1610541"/>
                  <a:chOff x="5756686" y="3077650"/>
                  <a:chExt cx="3742204" cy="1610541"/>
                </a:xfrm>
              </p:grpSpPr>
              <p:cxnSp>
                <p:nvCxnSpPr>
                  <p:cNvPr id="61" name="Straight Arrow Connector 60"/>
                  <p:cNvCxnSpPr/>
                  <p:nvPr/>
                </p:nvCxnSpPr>
                <p:spPr>
                  <a:xfrm flipV="1">
                    <a:off x="5756686" y="3077650"/>
                    <a:ext cx="3742204" cy="1610541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prstDash val="soli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flipV="1">
                    <a:off x="7721440" y="3675428"/>
                    <a:ext cx="367955" cy="172495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4" name="TextBox 83"/>
                <p:cNvSpPr txBox="1"/>
                <p:nvPr/>
              </p:nvSpPr>
              <p:spPr>
                <a:xfrm>
                  <a:off x="9535360" y="2874213"/>
                  <a:ext cx="766574" cy="6064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62" dirty="0"/>
                    <a:t>D</a:t>
                  </a:r>
                </a:p>
              </p:txBody>
            </p:sp>
          </p:grpSp>
          <p:grpSp>
            <p:nvGrpSpPr>
              <p:cNvPr id="100" name="Group 99"/>
              <p:cNvGrpSpPr/>
              <p:nvPr/>
            </p:nvGrpSpPr>
            <p:grpSpPr>
              <a:xfrm>
                <a:off x="5777546" y="3233991"/>
                <a:ext cx="4625785" cy="1419791"/>
                <a:chOff x="5777546" y="3233991"/>
                <a:chExt cx="4625785" cy="1419791"/>
              </a:xfrm>
            </p:grpSpPr>
            <p:grpSp>
              <p:nvGrpSpPr>
                <p:cNvPr id="99" name="Group 98"/>
                <p:cNvGrpSpPr/>
                <p:nvPr/>
              </p:nvGrpSpPr>
              <p:grpSpPr>
                <a:xfrm>
                  <a:off x="5777546" y="3352530"/>
                  <a:ext cx="3855616" cy="1301252"/>
                  <a:chOff x="5777546" y="3352530"/>
                  <a:chExt cx="3855616" cy="1301252"/>
                </a:xfrm>
              </p:grpSpPr>
              <p:cxnSp>
                <p:nvCxnSpPr>
                  <p:cNvPr id="65" name="Straight Arrow Connector 64"/>
                  <p:cNvCxnSpPr/>
                  <p:nvPr/>
                </p:nvCxnSpPr>
                <p:spPr>
                  <a:xfrm flipV="1">
                    <a:off x="5777546" y="3352530"/>
                    <a:ext cx="3855616" cy="1301252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prstDash val="soli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 flipV="1">
                    <a:off x="7850415" y="3874477"/>
                    <a:ext cx="367955" cy="11814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  <a:headEnd type="none" w="med" len="med"/>
                    <a:tailEnd type="arrow" w="med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5" name="TextBox 84"/>
                <p:cNvSpPr txBox="1"/>
                <p:nvPr/>
              </p:nvSpPr>
              <p:spPr>
                <a:xfrm>
                  <a:off x="9661197" y="3233991"/>
                  <a:ext cx="742134" cy="6064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62" dirty="0"/>
                    <a:t>E</a:t>
                  </a:r>
                </a:p>
              </p:txBody>
            </p:sp>
          </p:grpSp>
        </p:grpSp>
      </p:grpSp>
      <p:sp>
        <p:nvSpPr>
          <p:cNvPr id="86" name="TextBox 85"/>
          <p:cNvSpPr txBox="1"/>
          <p:nvPr/>
        </p:nvSpPr>
        <p:spPr>
          <a:xfrm>
            <a:off x="1158699" y="1049880"/>
            <a:ext cx="549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593885" y="3092270"/>
            <a:ext cx="5219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 অনুসারে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AO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রশ্নির প্রতিফলিত রশ্নি কোনটি?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034814" y="3740202"/>
            <a:ext cx="736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2765560" y="3949925"/>
            <a:ext cx="1938903" cy="1350000"/>
            <a:chOff x="3504305" y="2008728"/>
            <a:chExt cx="5351327" cy="3289462"/>
          </a:xfrm>
        </p:grpSpPr>
        <p:grpSp>
          <p:nvGrpSpPr>
            <p:cNvPr id="109" name="Group 108"/>
            <p:cNvGrpSpPr/>
            <p:nvPr/>
          </p:nvGrpSpPr>
          <p:grpSpPr>
            <a:xfrm>
              <a:off x="5557426" y="2008728"/>
              <a:ext cx="809460" cy="3249300"/>
              <a:chOff x="3990268" y="1490217"/>
              <a:chExt cx="815596" cy="3273930"/>
            </a:xfrm>
          </p:grpSpPr>
          <p:cxnSp>
            <p:nvCxnSpPr>
              <p:cNvPr id="177" name="Straight Connector 176"/>
              <p:cNvCxnSpPr/>
              <p:nvPr/>
            </p:nvCxnSpPr>
            <p:spPr>
              <a:xfrm flipH="1">
                <a:off x="4162575" y="1794898"/>
                <a:ext cx="22833" cy="2361311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8" name="TextBox 177"/>
              <p:cNvSpPr txBox="1"/>
              <p:nvPr/>
            </p:nvSpPr>
            <p:spPr>
              <a:xfrm>
                <a:off x="4054002" y="1490217"/>
                <a:ext cx="751862" cy="5857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85" dirty="0"/>
                  <a:t>N</a:t>
                </a:r>
              </a:p>
            </p:txBody>
          </p:sp>
          <p:sp>
            <p:nvSpPr>
              <p:cNvPr id="179" name="TextBox 178"/>
              <p:cNvSpPr txBox="1"/>
              <p:nvPr/>
            </p:nvSpPr>
            <p:spPr>
              <a:xfrm>
                <a:off x="3990268" y="4178417"/>
                <a:ext cx="776486" cy="5857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85" dirty="0"/>
                  <a:t>O</a:t>
                </a:r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3504305" y="2171319"/>
              <a:ext cx="5351327" cy="3126871"/>
              <a:chOff x="3504305" y="2171319"/>
              <a:chExt cx="5351327" cy="3126871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3504305" y="4459971"/>
                <a:ext cx="5351327" cy="838219"/>
                <a:chOff x="2481589" y="3024241"/>
                <a:chExt cx="5391892" cy="844573"/>
              </a:xfrm>
            </p:grpSpPr>
            <p:grpSp>
              <p:nvGrpSpPr>
                <p:cNvPr id="136" name="Group 43"/>
                <p:cNvGrpSpPr/>
                <p:nvPr/>
              </p:nvGrpSpPr>
              <p:grpSpPr>
                <a:xfrm>
                  <a:off x="2782519" y="3179987"/>
                  <a:ext cx="4191000" cy="340100"/>
                  <a:chOff x="2895600" y="3267426"/>
                  <a:chExt cx="3733800" cy="213078"/>
                </a:xfrm>
              </p:grpSpPr>
              <p:cxnSp>
                <p:nvCxnSpPr>
                  <p:cNvPr id="141" name="Straight Connector 140"/>
                  <p:cNvCxnSpPr/>
                  <p:nvPr/>
                </p:nvCxnSpPr>
                <p:spPr>
                  <a:xfrm>
                    <a:off x="2895600" y="3276600"/>
                    <a:ext cx="3733800" cy="0"/>
                  </a:xfrm>
                  <a:prstGeom prst="line">
                    <a:avLst/>
                  </a:prstGeom>
                  <a:ln w="57150">
                    <a:solidFill>
                      <a:schemeClr val="tx1"/>
                    </a:solidFill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Straight Connector 141"/>
                  <p:cNvCxnSpPr/>
                  <p:nvPr/>
                </p:nvCxnSpPr>
                <p:spPr>
                  <a:xfrm flipH="1">
                    <a:off x="3048000" y="3276600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Straight Connector 142"/>
                  <p:cNvCxnSpPr/>
                  <p:nvPr/>
                </p:nvCxnSpPr>
                <p:spPr>
                  <a:xfrm flipH="1">
                    <a:off x="3139722" y="3284361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/>
                  <p:cNvCxnSpPr/>
                  <p:nvPr/>
                </p:nvCxnSpPr>
                <p:spPr>
                  <a:xfrm flipH="1">
                    <a:off x="3261078" y="3276600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Straight Connector 144"/>
                  <p:cNvCxnSpPr/>
                  <p:nvPr/>
                </p:nvCxnSpPr>
                <p:spPr>
                  <a:xfrm flipH="1">
                    <a:off x="3352800" y="3284361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Straight Connector 145"/>
                  <p:cNvCxnSpPr/>
                  <p:nvPr/>
                </p:nvCxnSpPr>
                <p:spPr>
                  <a:xfrm flipH="1">
                    <a:off x="3429000" y="3268839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Straight Connector 146"/>
                  <p:cNvCxnSpPr/>
                  <p:nvPr/>
                </p:nvCxnSpPr>
                <p:spPr>
                  <a:xfrm flipH="1">
                    <a:off x="3520722" y="3276600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Straight Connector 147"/>
                  <p:cNvCxnSpPr/>
                  <p:nvPr/>
                </p:nvCxnSpPr>
                <p:spPr>
                  <a:xfrm flipH="1">
                    <a:off x="3642078" y="3268839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Straight Connector 148"/>
                  <p:cNvCxnSpPr/>
                  <p:nvPr/>
                </p:nvCxnSpPr>
                <p:spPr>
                  <a:xfrm flipH="1">
                    <a:off x="3733800" y="3276600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Straight Connector 149"/>
                  <p:cNvCxnSpPr/>
                  <p:nvPr/>
                </p:nvCxnSpPr>
                <p:spPr>
                  <a:xfrm flipH="1">
                    <a:off x="3822700" y="3288594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Straight Connector 150"/>
                  <p:cNvCxnSpPr/>
                  <p:nvPr/>
                </p:nvCxnSpPr>
                <p:spPr>
                  <a:xfrm flipH="1">
                    <a:off x="3927122" y="3288594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Straight Connector 151"/>
                  <p:cNvCxnSpPr/>
                  <p:nvPr/>
                </p:nvCxnSpPr>
                <p:spPr>
                  <a:xfrm flipH="1">
                    <a:off x="4035778" y="3288594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Straight Connector 152"/>
                  <p:cNvCxnSpPr/>
                  <p:nvPr/>
                </p:nvCxnSpPr>
                <p:spPr>
                  <a:xfrm flipH="1">
                    <a:off x="4127500" y="3276600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Straight Connector 153"/>
                  <p:cNvCxnSpPr/>
                  <p:nvPr/>
                </p:nvCxnSpPr>
                <p:spPr>
                  <a:xfrm flipH="1">
                    <a:off x="4203700" y="3280833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Straight Connector 154"/>
                  <p:cNvCxnSpPr/>
                  <p:nvPr/>
                </p:nvCxnSpPr>
                <p:spPr>
                  <a:xfrm flipH="1">
                    <a:off x="4295422" y="3288594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Straight Connector 155"/>
                  <p:cNvCxnSpPr/>
                  <p:nvPr/>
                </p:nvCxnSpPr>
                <p:spPr>
                  <a:xfrm flipH="1">
                    <a:off x="4416778" y="3280833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Straight Connector 156"/>
                  <p:cNvCxnSpPr/>
                  <p:nvPr/>
                </p:nvCxnSpPr>
                <p:spPr>
                  <a:xfrm flipH="1">
                    <a:off x="4508500" y="3288594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Straight Connector 157"/>
                  <p:cNvCxnSpPr/>
                  <p:nvPr/>
                </p:nvCxnSpPr>
                <p:spPr>
                  <a:xfrm flipH="1">
                    <a:off x="4597400" y="3276600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Connector 158"/>
                  <p:cNvCxnSpPr/>
                  <p:nvPr/>
                </p:nvCxnSpPr>
                <p:spPr>
                  <a:xfrm flipH="1">
                    <a:off x="4696178" y="3276600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Straight Connector 159"/>
                  <p:cNvCxnSpPr/>
                  <p:nvPr/>
                </p:nvCxnSpPr>
                <p:spPr>
                  <a:xfrm flipH="1">
                    <a:off x="4772378" y="3276600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Straight Connector 160"/>
                  <p:cNvCxnSpPr/>
                  <p:nvPr/>
                </p:nvCxnSpPr>
                <p:spPr>
                  <a:xfrm flipH="1">
                    <a:off x="4864100" y="3276600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/>
                  <p:cNvCxnSpPr/>
                  <p:nvPr/>
                </p:nvCxnSpPr>
                <p:spPr>
                  <a:xfrm flipH="1">
                    <a:off x="4989689" y="3267426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/>
                  <p:cNvCxnSpPr/>
                  <p:nvPr/>
                </p:nvCxnSpPr>
                <p:spPr>
                  <a:xfrm flipH="1">
                    <a:off x="5077178" y="3276600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/>
                  <p:cNvCxnSpPr/>
                  <p:nvPr/>
                </p:nvCxnSpPr>
                <p:spPr>
                  <a:xfrm flipH="1">
                    <a:off x="5153378" y="3290004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/>
                  <p:cNvCxnSpPr/>
                  <p:nvPr/>
                </p:nvCxnSpPr>
                <p:spPr>
                  <a:xfrm flipH="1">
                    <a:off x="5245100" y="3276600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Connector 165"/>
                  <p:cNvCxnSpPr/>
                  <p:nvPr/>
                </p:nvCxnSpPr>
                <p:spPr>
                  <a:xfrm flipH="1">
                    <a:off x="5334000" y="3276600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/>
                  <p:cNvCxnSpPr/>
                  <p:nvPr/>
                </p:nvCxnSpPr>
                <p:spPr>
                  <a:xfrm flipH="1">
                    <a:off x="5425722" y="3284361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67"/>
                  <p:cNvCxnSpPr/>
                  <p:nvPr/>
                </p:nvCxnSpPr>
                <p:spPr>
                  <a:xfrm flipH="1">
                    <a:off x="5547078" y="3276600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/>
                  <p:cNvCxnSpPr/>
                  <p:nvPr/>
                </p:nvCxnSpPr>
                <p:spPr>
                  <a:xfrm flipH="1">
                    <a:off x="5638800" y="3276600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/>
                  <p:cNvCxnSpPr/>
                  <p:nvPr/>
                </p:nvCxnSpPr>
                <p:spPr>
                  <a:xfrm flipH="1">
                    <a:off x="5715000" y="3276600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/>
                  <p:cNvCxnSpPr/>
                  <p:nvPr/>
                </p:nvCxnSpPr>
                <p:spPr>
                  <a:xfrm flipH="1">
                    <a:off x="5829300" y="3276600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/>
                  <p:cNvCxnSpPr/>
                  <p:nvPr/>
                </p:nvCxnSpPr>
                <p:spPr>
                  <a:xfrm flipH="1">
                    <a:off x="5928078" y="3276600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Straight Connector 172"/>
                  <p:cNvCxnSpPr/>
                  <p:nvPr/>
                </p:nvCxnSpPr>
                <p:spPr>
                  <a:xfrm flipH="1">
                    <a:off x="6019800" y="3276600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Connector 173"/>
                  <p:cNvCxnSpPr/>
                  <p:nvPr/>
                </p:nvCxnSpPr>
                <p:spPr>
                  <a:xfrm flipH="1">
                    <a:off x="6114344" y="3275187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/>
                  <p:cNvCxnSpPr/>
                  <p:nvPr/>
                </p:nvCxnSpPr>
                <p:spPr>
                  <a:xfrm flipH="1">
                    <a:off x="6235700" y="3267426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/>
                  <p:cNvCxnSpPr/>
                  <p:nvPr/>
                </p:nvCxnSpPr>
                <p:spPr>
                  <a:xfrm flipH="1">
                    <a:off x="6327422" y="3275187"/>
                    <a:ext cx="76200" cy="1905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7" name="TextBox 136"/>
                <p:cNvSpPr txBox="1"/>
                <p:nvPr/>
              </p:nvSpPr>
              <p:spPr>
                <a:xfrm>
                  <a:off x="2481589" y="3283084"/>
                  <a:ext cx="797009" cy="5857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85" dirty="0"/>
                    <a:t>M</a:t>
                  </a:r>
                </a:p>
              </p:txBody>
            </p:sp>
            <p:grpSp>
              <p:nvGrpSpPr>
                <p:cNvPr id="138" name="Group 137"/>
                <p:cNvGrpSpPr/>
                <p:nvPr/>
              </p:nvGrpSpPr>
              <p:grpSpPr>
                <a:xfrm>
                  <a:off x="7076472" y="3024241"/>
                  <a:ext cx="797009" cy="689061"/>
                  <a:chOff x="7076472" y="3024241"/>
                  <a:chExt cx="797009" cy="689061"/>
                </a:xfrm>
              </p:grpSpPr>
              <p:sp>
                <p:nvSpPr>
                  <p:cNvPr id="139" name="TextBox 138"/>
                  <p:cNvSpPr txBox="1"/>
                  <p:nvPr/>
                </p:nvSpPr>
                <p:spPr>
                  <a:xfrm>
                    <a:off x="7076472" y="3127571"/>
                    <a:ext cx="797009" cy="5857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85" dirty="0"/>
                      <a:t>M</a:t>
                    </a:r>
                  </a:p>
                </p:txBody>
              </p:sp>
              <p:sp>
                <p:nvSpPr>
                  <p:cNvPr id="140" name="TextBox 139"/>
                  <p:cNvSpPr txBox="1"/>
                  <p:nvPr/>
                </p:nvSpPr>
                <p:spPr>
                  <a:xfrm>
                    <a:off x="7231386" y="3024241"/>
                    <a:ext cx="579492" cy="5857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85" dirty="0"/>
                      <a:t>/</a:t>
                    </a:r>
                  </a:p>
                </p:txBody>
              </p:sp>
            </p:grpSp>
          </p:grpSp>
          <p:grpSp>
            <p:nvGrpSpPr>
              <p:cNvPr id="112" name="Group 111"/>
              <p:cNvGrpSpPr/>
              <p:nvPr/>
            </p:nvGrpSpPr>
            <p:grpSpPr>
              <a:xfrm>
                <a:off x="3684240" y="2171319"/>
                <a:ext cx="2040059" cy="2484700"/>
                <a:chOff x="934488" y="1162707"/>
                <a:chExt cx="2055523" cy="2503534"/>
              </a:xfrm>
            </p:grpSpPr>
            <p:cxnSp>
              <p:nvCxnSpPr>
                <p:cNvPr id="133" name="Straight Arrow Connector 132"/>
                <p:cNvCxnSpPr/>
                <p:nvPr/>
              </p:nvCxnSpPr>
              <p:spPr>
                <a:xfrm>
                  <a:off x="1219045" y="1558937"/>
                  <a:ext cx="1770966" cy="2107304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2017609" y="2559690"/>
                  <a:ext cx="189179" cy="19019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35" name="TextBox 134"/>
                <p:cNvSpPr txBox="1"/>
                <p:nvPr/>
              </p:nvSpPr>
              <p:spPr>
                <a:xfrm>
                  <a:off x="934488" y="1162707"/>
                  <a:ext cx="731344" cy="5857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85" dirty="0"/>
                    <a:t>A</a:t>
                  </a:r>
                </a:p>
              </p:txBody>
            </p:sp>
          </p:grpSp>
        </p:grpSp>
      </p:grpSp>
      <p:grpSp>
        <p:nvGrpSpPr>
          <p:cNvPr id="8" name="Group 7"/>
          <p:cNvGrpSpPr/>
          <p:nvPr/>
        </p:nvGrpSpPr>
        <p:grpSpPr>
          <a:xfrm>
            <a:off x="3044810" y="4879319"/>
            <a:ext cx="463973" cy="274498"/>
            <a:chOff x="8226894" y="4462859"/>
            <a:chExt cx="503964" cy="316051"/>
          </a:xfrm>
        </p:grpSpPr>
        <p:sp>
          <p:nvSpPr>
            <p:cNvPr id="181" name="Arc 180"/>
            <p:cNvSpPr/>
            <p:nvPr/>
          </p:nvSpPr>
          <p:spPr>
            <a:xfrm rot="18842872" flipH="1">
              <a:off x="8476920" y="4508715"/>
              <a:ext cx="299793" cy="208082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62"/>
            </a:p>
          </p:txBody>
        </p:sp>
        <p:grpSp>
          <p:nvGrpSpPr>
            <p:cNvPr id="186" name="Group 185"/>
            <p:cNvGrpSpPr/>
            <p:nvPr/>
          </p:nvGrpSpPr>
          <p:grpSpPr>
            <a:xfrm>
              <a:off x="8226894" y="4485684"/>
              <a:ext cx="309700" cy="293226"/>
              <a:chOff x="5274682" y="4023240"/>
              <a:chExt cx="363414" cy="344083"/>
            </a:xfrm>
          </p:grpSpPr>
          <p:sp>
            <p:nvSpPr>
              <p:cNvPr id="184" name="TextBox 183"/>
              <p:cNvSpPr txBox="1"/>
              <p:nvPr/>
            </p:nvSpPr>
            <p:spPr>
              <a:xfrm>
                <a:off x="5274682" y="4044990"/>
                <a:ext cx="363414" cy="322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1185" dirty="0"/>
                  <a:t>৫৫</a:t>
                </a:r>
                <a:endParaRPr lang="en-US" sz="1185" dirty="0"/>
              </a:p>
            </p:txBody>
          </p:sp>
          <p:sp>
            <p:nvSpPr>
              <p:cNvPr id="185" name="TextBox 184"/>
              <p:cNvSpPr txBox="1"/>
              <p:nvPr/>
            </p:nvSpPr>
            <p:spPr>
              <a:xfrm>
                <a:off x="5429362" y="4023240"/>
                <a:ext cx="177461" cy="276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931" dirty="0"/>
                  <a:t>০</a:t>
                </a:r>
                <a:endParaRPr lang="en-US" sz="931" dirty="0"/>
              </a:p>
            </p:txBody>
          </p:sp>
        </p:grpSp>
      </p:grpSp>
      <p:sp>
        <p:nvSpPr>
          <p:cNvPr id="187" name="TextBox 186"/>
          <p:cNvSpPr txBox="1"/>
          <p:nvPr/>
        </p:nvSpPr>
        <p:spPr>
          <a:xfrm>
            <a:off x="1988459" y="5552249"/>
            <a:ext cx="4689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 অনুসারে প্রতিফলন কোন এর মান কত ডিগ্রি ?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498410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820277" y="2225968"/>
            <a:ext cx="211974" cy="2244438"/>
            <a:chOff x="1866208" y="900544"/>
            <a:chExt cx="211974" cy="2244438"/>
          </a:xfrm>
        </p:grpSpPr>
        <p:sp>
          <p:nvSpPr>
            <p:cNvPr id="12" name="Rounded Rectangle 11"/>
            <p:cNvSpPr/>
            <p:nvPr/>
          </p:nvSpPr>
          <p:spPr>
            <a:xfrm>
              <a:off x="1911927" y="900545"/>
              <a:ext cx="166255" cy="224443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1866208" y="900544"/>
              <a:ext cx="45719" cy="2244437"/>
            </a:xfrm>
            <a:prstGeom prst="roundRect">
              <a:avLst/>
            </a:prstGeom>
            <a:solidFill>
              <a:schemeClr val="bg1"/>
            </a:solidFill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2762135" y="2090888"/>
            <a:ext cx="45719" cy="279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032251" y="2905421"/>
            <a:ext cx="983557" cy="221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1820277" y="3646377"/>
            <a:ext cx="1195531" cy="77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3131127" y="2735568"/>
            <a:ext cx="33153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সমতল পৃষ্ঠ প্রতিফলক হিসাবে কাজ করে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129969" y="3446322"/>
            <a:ext cx="4036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সমতল পৃষ্ঠের অপর প্রান্তে পারা লাগানো থাকে 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025181" y="5564340"/>
            <a:ext cx="1686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চিত্র 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সমতল দর্পণ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81478" y="717032"/>
            <a:ext cx="3763673" cy="4672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810189" y="5547880"/>
            <a:ext cx="2810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চিত্র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সমতল দর্পণ এ সৃষ্ট প্রতিবিম্ব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562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0" grpId="0"/>
      <p:bldP spid="51" grpId="0"/>
      <p:bldP spid="5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330570" y="784293"/>
            <a:ext cx="1877264" cy="1911212"/>
            <a:chOff x="3034145" y="3061854"/>
            <a:chExt cx="1967346" cy="2216728"/>
          </a:xfrm>
        </p:grpSpPr>
        <p:sp>
          <p:nvSpPr>
            <p:cNvPr id="41" name="Oval 40"/>
            <p:cNvSpPr/>
            <p:nvPr/>
          </p:nvSpPr>
          <p:spPr>
            <a:xfrm>
              <a:off x="3311236" y="3061854"/>
              <a:ext cx="1690255" cy="2216728"/>
            </a:xfrm>
            <a:prstGeom prst="ellipse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3034145" y="3061854"/>
              <a:ext cx="1690255" cy="221672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Slide Number Placeholder 4"/>
          <p:cNvSpPr>
            <a:spLocks noGrp="1"/>
          </p:cNvSpPr>
          <p:nvPr>
            <p:ph type="sldNum" idx="12"/>
          </p:nvPr>
        </p:nvSpPr>
        <p:spPr>
          <a:xfrm>
            <a:off x="9687018" y="6858000"/>
            <a:ext cx="731600" cy="404801"/>
          </a:xfrm>
        </p:spPr>
        <p:txBody>
          <a:bodyPr/>
          <a:lstStyle/>
          <a:p>
            <a:fld id="{00000000-1234-1234-1234-123412341234}" type="slidenum">
              <a:rPr lang="en" sz="2000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17</a:t>
            </a:fld>
            <a:endParaRPr lang="en" sz="2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14400" y="3267720"/>
            <a:ext cx="2130150" cy="2205980"/>
            <a:chOff x="1717963" y="977900"/>
            <a:chExt cx="2812480" cy="2596930"/>
          </a:xfrm>
        </p:grpSpPr>
        <p:sp>
          <p:nvSpPr>
            <p:cNvPr id="13" name="Oval 12"/>
            <p:cNvSpPr/>
            <p:nvPr/>
          </p:nvSpPr>
          <p:spPr>
            <a:xfrm>
              <a:off x="2840188" y="1063547"/>
              <a:ext cx="1690255" cy="24731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563097" y="1063547"/>
              <a:ext cx="1690255" cy="247318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17963" y="977900"/>
              <a:ext cx="1828799" cy="25969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 flipH="1">
            <a:off x="4378961" y="784293"/>
            <a:ext cx="45719" cy="5024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981325" y="1396999"/>
            <a:ext cx="16158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798259" y="4057649"/>
            <a:ext cx="1798866" cy="190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016840" y="4711699"/>
            <a:ext cx="155257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207834" y="1935480"/>
            <a:ext cx="1389291" cy="139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689611" y="4551591"/>
            <a:ext cx="32335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উত্তল  পৃষ্ঠ প্রতিফলক হিসাবে কাজ করে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89611" y="4007402"/>
            <a:ext cx="3768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অবতল  পৃষ্ঠে  পারা / সিল্ভভেরিং করা থাকে 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00260" y="5599858"/>
            <a:ext cx="1684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 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উত্তল দর্পণ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188513" y="2884183"/>
            <a:ext cx="1752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 অবতল দর্পণ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30962" y="1805169"/>
            <a:ext cx="3679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উত্তল  পৃষ্ঠের পারা / সিল্ভভেরিং করা থাকে 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06832" y="1236891"/>
            <a:ext cx="3441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অবতল পৃষ্ঠ প্রতিফলক হিসাবে কাজ করে 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14127" y="5283200"/>
            <a:ext cx="2820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চিত্র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উত্তল ও অবতল দর্পণ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416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/>
          </a:p>
        </p:txBody>
      </p:sp>
      <p:grpSp>
        <p:nvGrpSpPr>
          <p:cNvPr id="28" name="Group 27"/>
          <p:cNvGrpSpPr/>
          <p:nvPr/>
        </p:nvGrpSpPr>
        <p:grpSpPr>
          <a:xfrm>
            <a:off x="1938305" y="1074420"/>
            <a:ext cx="2367021" cy="2280863"/>
            <a:chOff x="1938305" y="1074420"/>
            <a:chExt cx="2367021" cy="2280863"/>
          </a:xfrm>
        </p:grpSpPr>
        <p:sp>
          <p:nvSpPr>
            <p:cNvPr id="10" name="Oval 9"/>
            <p:cNvSpPr/>
            <p:nvPr/>
          </p:nvSpPr>
          <p:spPr>
            <a:xfrm>
              <a:off x="1938305" y="1074420"/>
              <a:ext cx="2260315" cy="228086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9618" y="1319501"/>
              <a:ext cx="625708" cy="199353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19" name="TextBox 18"/>
          <p:cNvSpPr txBox="1"/>
          <p:nvPr/>
        </p:nvSpPr>
        <p:spPr>
          <a:xfrm>
            <a:off x="4305326" y="2060962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134896" y="1664297"/>
            <a:ext cx="2117076" cy="1707376"/>
            <a:chOff x="5393098" y="1689701"/>
            <a:chExt cx="2117076" cy="1707376"/>
          </a:xfrm>
        </p:grpSpPr>
        <p:grpSp>
          <p:nvGrpSpPr>
            <p:cNvPr id="20" name="Group 19"/>
            <p:cNvGrpSpPr/>
            <p:nvPr/>
          </p:nvGrpSpPr>
          <p:grpSpPr>
            <a:xfrm>
              <a:off x="7175752" y="2918295"/>
              <a:ext cx="334422" cy="478782"/>
              <a:chOff x="4737028" y="2275810"/>
              <a:chExt cx="334422" cy="478782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4837090" y="2275810"/>
                <a:ext cx="2343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/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737028" y="2434376"/>
                <a:ext cx="304892" cy="320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5393098" y="1689701"/>
              <a:ext cx="1782654" cy="121473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2173688" y="3759051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গোলীয় দর্পণ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381125" y="4184904"/>
            <a:ext cx="868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মেরু 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:</a:t>
            </a:r>
            <a:r>
              <a:rPr lang="en-US" sz="2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গোলীয় দর্পণের প্রতিফলক পৃষ্ঠের মধ্যবিন্দুকে দর্পণের মেরু বলে।  চিত্রে </a:t>
            </a:r>
            <a:r>
              <a:rPr lang="en-US" sz="2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P </a:t>
            </a:r>
            <a:r>
              <a:rPr lang="bn-BD" sz="2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দর্পণের মেরু।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84300" y="3112229"/>
            <a:ext cx="45719" cy="2526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407159" y="4168514"/>
            <a:ext cx="9542781" cy="92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n-BD" sz="20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বক্রতার কেন্দ্র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:</a:t>
            </a:r>
            <a:r>
              <a:rPr lang="en-US" sz="2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গোলীয় দর্পণ যে গোলকের অংশবিশেষ</a:t>
            </a:r>
            <a:r>
              <a:rPr lang="en-US" sz="2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2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সেই গোলকের কেন্দ্রকে ঐ দর্পণের বক্রতার কেন্দ্র বলে।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n-BD" sz="2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      চিত্রে </a:t>
            </a:r>
            <a:r>
              <a:rPr lang="en-US" sz="2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C </a:t>
            </a:r>
            <a:r>
              <a:rPr lang="bn-BD" sz="2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বিন্দু দর্পণের বক্রতার কেন্দ্র।</a:t>
            </a:r>
            <a:endParaRPr lang="en-US" sz="20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942244" y="2225401"/>
            <a:ext cx="156555" cy="143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849227" y="2469994"/>
            <a:ext cx="438467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</a:p>
          <a:p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3091256" y="803827"/>
            <a:ext cx="909178" cy="2775085"/>
            <a:chOff x="5637196" y="827308"/>
            <a:chExt cx="909178" cy="2775085"/>
          </a:xfrm>
        </p:grpSpPr>
        <p:sp>
          <p:nvSpPr>
            <p:cNvPr id="12" name="Isosceles Triangle 11"/>
            <p:cNvSpPr/>
            <p:nvPr/>
          </p:nvSpPr>
          <p:spPr>
            <a:xfrm rot="16200000">
              <a:off x="5029086" y="1929641"/>
              <a:ext cx="1790698" cy="574478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76891" y="827308"/>
              <a:ext cx="333746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M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45141" y="3294616"/>
              <a:ext cx="333746" cy="3077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M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12014" y="3158450"/>
              <a:ext cx="234360" cy="3077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/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443545" y="4161204"/>
            <a:ext cx="8561959" cy="935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বক্রতার ব্যাসার্ধ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 :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গোলীয় দর্পণ যে গোলকের অংশ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সেই গোলকের ব্যসার্ধকে ঐ দর্পণের বক্রতার ব্যাসার্ধ বলে। </a:t>
            </a:r>
          </a:p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PC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MC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হলো গোলীয় দর্পণের বক্রতার ব্যাসার্ধ। বক্রতার ব্যাসার্ধকে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r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দ্বারা প্রকাশ করা হয়।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1938304" y="2191370"/>
            <a:ext cx="2260315" cy="469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488723" y="4212809"/>
            <a:ext cx="913320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n-BD" sz="20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প্রধান অক্ষ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: </a:t>
            </a:r>
            <a:r>
              <a:rPr lang="bn-BD" sz="2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গোলীয় দর্পণের মেরু ও বক্রতার কেন্দ্রের মধ্য দিয়ে অতিক্রমকারী সরলরেখাকে দর্পণের প্রধান অক্ষ বলে। চিত্রে </a:t>
            </a:r>
            <a:r>
              <a:rPr lang="en-US" sz="2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PC </a:t>
            </a:r>
            <a:r>
              <a:rPr lang="bn-BD" sz="2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সরলরেখা হলো দর্পণের প্রধান অক্ষ।</a:t>
            </a:r>
            <a:endParaRPr lang="en-US" sz="20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381125" y="4201294"/>
            <a:ext cx="968727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n-BD" sz="20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গৌণ অক্ষ</a:t>
            </a:r>
            <a:r>
              <a:rPr lang="en-US" sz="20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:</a:t>
            </a:r>
            <a:r>
              <a:rPr lang="en-US" sz="2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মেরু বিন্দু ব্যতিত দর্পণের প্রতিফলক পৃষ্ঠের উপরস্থ যে কোনো বিন্দু ও বক্রতার কেন্দ্রের মধ্য দিয়ে অতিক্রমকারী সরলরেখাকে গৌণ অক্ষ বলে। চিত্রে </a:t>
            </a:r>
            <a:r>
              <a:rPr lang="en-US" sz="2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P'C </a:t>
            </a:r>
            <a:r>
              <a:rPr lang="bn-BD" sz="2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সরলরেখা দর্পণের গৌণ অক্ষ।</a:t>
            </a:r>
            <a:endParaRPr lang="en-US" sz="20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29634" y="5246040"/>
            <a:ext cx="5152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গোলীও দর্পণের বিভিন্ন অংশ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264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0" grpId="0"/>
      <p:bldP spid="30" grpId="1"/>
      <p:bldP spid="31" grpId="0"/>
      <p:bldP spid="31" grpId="1"/>
      <p:bldP spid="33" grpId="0"/>
      <p:bldP spid="33" grpId="1"/>
      <p:bldP spid="34" grpId="0" animBg="1"/>
      <p:bldP spid="16" grpId="0" animBg="1"/>
      <p:bldP spid="36" grpId="0"/>
      <p:bldP spid="36" grpId="1"/>
      <p:bldP spid="37" grpId="0"/>
      <p:bldP spid="40" grpId="0"/>
      <p:bldP spid="40" grpId="1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/>
          <p:cNvGrpSpPr/>
          <p:nvPr/>
        </p:nvGrpSpPr>
        <p:grpSpPr>
          <a:xfrm>
            <a:off x="2265895" y="3056285"/>
            <a:ext cx="3961017" cy="105308"/>
            <a:chOff x="994965" y="2984358"/>
            <a:chExt cx="5417344" cy="118360"/>
          </a:xfrm>
        </p:grpSpPr>
        <p:grpSp>
          <p:nvGrpSpPr>
            <p:cNvPr id="102" name="Group 101"/>
            <p:cNvGrpSpPr/>
            <p:nvPr/>
          </p:nvGrpSpPr>
          <p:grpSpPr>
            <a:xfrm>
              <a:off x="994965" y="2984358"/>
              <a:ext cx="5417344" cy="118360"/>
              <a:chOff x="994965" y="2984358"/>
              <a:chExt cx="5417344" cy="118360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994965" y="3038800"/>
                <a:ext cx="5417344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6" name="Up Arrow 75"/>
              <p:cNvSpPr/>
              <p:nvPr/>
            </p:nvSpPr>
            <p:spPr>
              <a:xfrm rot="5400000">
                <a:off x="2746906" y="2938472"/>
                <a:ext cx="118360" cy="210131"/>
              </a:xfrm>
              <a:prstGeom prst="up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7339" tIns="38669" rIns="77339" bIns="3866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87" name="Straight Arrow Connector 86"/>
            <p:cNvCxnSpPr/>
            <p:nvPr/>
          </p:nvCxnSpPr>
          <p:spPr>
            <a:xfrm flipH="1" flipV="1">
              <a:off x="4918307" y="3043043"/>
              <a:ext cx="305079" cy="336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10179421" y="5407592"/>
            <a:ext cx="556899" cy="305839"/>
          </a:xfrm>
        </p:spPr>
        <p:txBody>
          <a:bodyPr/>
          <a:lstStyle/>
          <a:p>
            <a:fld id="{00000000-1234-1234-1234-123412341234}" type="slidenum">
              <a:rPr lang="en" sz="2000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19</a:t>
            </a:fld>
            <a:endParaRPr lang="en" sz="2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527605" y="1196489"/>
            <a:ext cx="74160" cy="38245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339" tIns="38669" rIns="77339" bIns="3866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2418455" y="2581616"/>
            <a:ext cx="3691713" cy="100108"/>
            <a:chOff x="1646318" y="2423142"/>
            <a:chExt cx="4364831" cy="11836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646318" y="2476004"/>
              <a:ext cx="4364831" cy="158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Up Arrow 76"/>
            <p:cNvSpPr/>
            <p:nvPr/>
          </p:nvSpPr>
          <p:spPr>
            <a:xfrm rot="5400000">
              <a:off x="2760956" y="2377256"/>
              <a:ext cx="118360" cy="210131"/>
            </a:xfrm>
            <a:prstGeom prst="up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7339" tIns="38669" rIns="77339" bIns="3866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418453" y="3943932"/>
            <a:ext cx="3592142" cy="100108"/>
            <a:chOff x="1646317" y="4033852"/>
            <a:chExt cx="4247106" cy="118360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1646317" y="4077791"/>
              <a:ext cx="4247106" cy="1656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Up Arrow 70"/>
            <p:cNvSpPr/>
            <p:nvPr/>
          </p:nvSpPr>
          <p:spPr>
            <a:xfrm rot="5400000">
              <a:off x="2737778" y="3987966"/>
              <a:ext cx="118360" cy="210131"/>
            </a:xfrm>
            <a:prstGeom prst="up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7339" tIns="38669" rIns="77339" bIns="3866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445155" y="3453310"/>
            <a:ext cx="3721923" cy="100108"/>
            <a:chOff x="1646317" y="3483080"/>
            <a:chExt cx="4400550" cy="11836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646317" y="3542804"/>
              <a:ext cx="4400550" cy="158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Up Arrow 74"/>
            <p:cNvSpPr/>
            <p:nvPr/>
          </p:nvSpPr>
          <p:spPr>
            <a:xfrm rot="5400000">
              <a:off x="2760957" y="3437194"/>
              <a:ext cx="118360" cy="210131"/>
            </a:xfrm>
            <a:prstGeom prst="up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7339" tIns="38669" rIns="77339" bIns="3866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418453" y="2065035"/>
            <a:ext cx="3480240" cy="100108"/>
            <a:chOff x="1646317" y="1812371"/>
            <a:chExt cx="4114800" cy="11836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646317" y="1866404"/>
              <a:ext cx="4114800" cy="158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Up Arrow 77"/>
            <p:cNvSpPr/>
            <p:nvPr/>
          </p:nvSpPr>
          <p:spPr>
            <a:xfrm rot="5400000">
              <a:off x="2746905" y="1766485"/>
              <a:ext cx="118360" cy="210131"/>
            </a:xfrm>
            <a:prstGeom prst="up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7339" tIns="38669" rIns="77339" bIns="3866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4279416" y="2840195"/>
            <a:ext cx="1751602" cy="1147906"/>
            <a:chOff x="3846593" y="2728868"/>
            <a:chExt cx="2070976" cy="1357206"/>
          </a:xfrm>
        </p:grpSpPr>
        <p:cxnSp>
          <p:nvCxnSpPr>
            <p:cNvPr id="46" name="Straight Connector 45"/>
            <p:cNvCxnSpPr/>
            <p:nvPr/>
          </p:nvCxnSpPr>
          <p:spPr>
            <a:xfrm flipH="1" flipV="1">
              <a:off x="3846593" y="2728868"/>
              <a:ext cx="2070976" cy="1357206"/>
            </a:xfrm>
            <a:prstGeom prst="line">
              <a:avLst/>
            </a:prstGeom>
            <a:ln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H="1" flipV="1">
              <a:off x="4918306" y="3420171"/>
              <a:ext cx="162319" cy="119486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4211683" y="2971105"/>
            <a:ext cx="1948347" cy="564132"/>
            <a:chOff x="3766509" y="2883647"/>
            <a:chExt cx="2303594" cy="666992"/>
          </a:xfrm>
        </p:grpSpPr>
        <p:cxnSp>
          <p:nvCxnSpPr>
            <p:cNvPr id="49" name="Straight Connector 48"/>
            <p:cNvCxnSpPr/>
            <p:nvPr/>
          </p:nvCxnSpPr>
          <p:spPr>
            <a:xfrm flipH="1" flipV="1">
              <a:off x="3766509" y="2883647"/>
              <a:ext cx="2303594" cy="666992"/>
            </a:xfrm>
            <a:prstGeom prst="line">
              <a:avLst/>
            </a:prstGeom>
            <a:ln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H="1" flipV="1">
              <a:off x="4948572" y="3227856"/>
              <a:ext cx="220448" cy="55419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/>
          <p:nvPr/>
        </p:nvGrpSpPr>
        <p:grpSpPr>
          <a:xfrm>
            <a:off x="4249990" y="2123579"/>
            <a:ext cx="1572242" cy="1341841"/>
            <a:chOff x="3811801" y="1881587"/>
            <a:chExt cx="1858913" cy="1586502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3811801" y="1881587"/>
              <a:ext cx="1858913" cy="1586502"/>
            </a:xfrm>
            <a:prstGeom prst="line">
              <a:avLst/>
            </a:prstGeom>
            <a:ln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H="1">
              <a:off x="4943967" y="2335314"/>
              <a:ext cx="209306" cy="155645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4160856" y="2632543"/>
            <a:ext cx="1926979" cy="626775"/>
            <a:chOff x="3706413" y="2483352"/>
            <a:chExt cx="2278329" cy="741056"/>
          </a:xfrm>
        </p:grpSpPr>
        <p:cxnSp>
          <p:nvCxnSpPr>
            <p:cNvPr id="44" name="Straight Connector 43"/>
            <p:cNvCxnSpPr/>
            <p:nvPr/>
          </p:nvCxnSpPr>
          <p:spPr>
            <a:xfrm flipH="1">
              <a:off x="3706413" y="2483352"/>
              <a:ext cx="2278329" cy="741056"/>
            </a:xfrm>
            <a:prstGeom prst="line">
              <a:avLst/>
            </a:prstGeom>
            <a:ln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flipH="1">
              <a:off x="4933499" y="2744124"/>
              <a:ext cx="241628" cy="87459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4024153" y="1699118"/>
            <a:ext cx="2407617" cy="3029098"/>
            <a:chOff x="4106936" y="1993609"/>
            <a:chExt cx="2825188" cy="3554457"/>
          </a:xfrm>
        </p:grpSpPr>
        <p:sp>
          <p:nvSpPr>
            <p:cNvPr id="12" name="Arc 11"/>
            <p:cNvSpPr/>
            <p:nvPr/>
          </p:nvSpPr>
          <p:spPr bwMode="auto">
            <a:xfrm>
              <a:off x="4106936" y="1993609"/>
              <a:ext cx="2552402" cy="3554457"/>
            </a:xfrm>
            <a:prstGeom prst="arc">
              <a:avLst>
                <a:gd name="adj1" fmla="val 17667176"/>
                <a:gd name="adj2" fmla="val 3503345"/>
              </a:avLst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6135680" y="2296117"/>
              <a:ext cx="796444" cy="3010888"/>
              <a:chOff x="6092138" y="2296117"/>
              <a:chExt cx="796444" cy="3010888"/>
            </a:xfrm>
          </p:grpSpPr>
          <p:cxnSp>
            <p:nvCxnSpPr>
              <p:cNvPr id="14" name="Straight Connector 13"/>
              <p:cNvCxnSpPr/>
              <p:nvPr/>
            </p:nvCxnSpPr>
            <p:spPr bwMode="auto">
              <a:xfrm>
                <a:off x="6251663" y="2463126"/>
                <a:ext cx="226880" cy="89806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6365104" y="2628559"/>
                <a:ext cx="226880" cy="89807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6445457" y="2779812"/>
                <a:ext cx="226880" cy="89807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 bwMode="auto">
              <a:xfrm>
                <a:off x="6661702" y="3733024"/>
                <a:ext cx="226880" cy="91382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 bwMode="auto">
              <a:xfrm>
                <a:off x="6661702" y="3870097"/>
                <a:ext cx="226880" cy="89807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 bwMode="auto">
              <a:xfrm>
                <a:off x="6648704" y="4021351"/>
                <a:ext cx="226880" cy="89807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 bwMode="auto">
              <a:xfrm>
                <a:off x="6623889" y="4172604"/>
                <a:ext cx="226880" cy="89807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 bwMode="auto">
              <a:xfrm>
                <a:off x="6591984" y="4323858"/>
                <a:ext cx="226880" cy="89807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 bwMode="auto">
              <a:xfrm>
                <a:off x="6545898" y="4459356"/>
                <a:ext cx="226880" cy="91382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 bwMode="auto">
              <a:xfrm>
                <a:off x="6499814" y="4596430"/>
                <a:ext cx="226880" cy="91382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 bwMode="auto">
              <a:xfrm>
                <a:off x="6432459" y="4716172"/>
                <a:ext cx="226880" cy="91382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 bwMode="auto">
              <a:xfrm>
                <a:off x="6375738" y="4867425"/>
                <a:ext cx="226880" cy="91382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auto">
              <a:xfrm>
                <a:off x="6319018" y="5004498"/>
                <a:ext cx="226880" cy="89807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auto">
              <a:xfrm>
                <a:off x="6092138" y="2296117"/>
                <a:ext cx="226880" cy="45691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auto">
              <a:xfrm>
                <a:off x="6535263" y="2951548"/>
                <a:ext cx="226880" cy="91382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auto">
              <a:xfrm>
                <a:off x="6581348" y="3128011"/>
                <a:ext cx="225699" cy="91382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auto">
              <a:xfrm>
                <a:off x="6659339" y="3581771"/>
                <a:ext cx="226880" cy="91382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auto">
              <a:xfrm>
                <a:off x="6602618" y="3279264"/>
                <a:ext cx="226880" cy="91382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auto">
              <a:xfrm>
                <a:off x="6648704" y="3444697"/>
                <a:ext cx="226880" cy="91382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auto">
              <a:xfrm>
                <a:off x="6251663" y="5108485"/>
                <a:ext cx="226880" cy="91382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auto">
              <a:xfrm>
                <a:off x="6180764" y="5215623"/>
                <a:ext cx="226880" cy="91382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36" name="Flowchart: Connector 135"/>
          <p:cNvSpPr/>
          <p:nvPr/>
        </p:nvSpPr>
        <p:spPr>
          <a:xfrm>
            <a:off x="3749304" y="3044013"/>
            <a:ext cx="86357" cy="115143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7716807" y="1384897"/>
            <a:ext cx="14782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ফোকাস দুরুত্ব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3587158" y="5310706"/>
            <a:ext cx="3995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চিত্র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অবতল দর্পনের বিভিন্ন অংশ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823014" y="3142293"/>
            <a:ext cx="5384740" cy="1408626"/>
            <a:chOff x="3870911" y="3687085"/>
            <a:chExt cx="6318655" cy="1652935"/>
          </a:xfrm>
        </p:grpSpPr>
        <p:cxnSp>
          <p:nvCxnSpPr>
            <p:cNvPr id="129" name="Straight Arrow Connector 128"/>
            <p:cNvCxnSpPr/>
            <p:nvPr/>
          </p:nvCxnSpPr>
          <p:spPr>
            <a:xfrm>
              <a:off x="5189631" y="4958807"/>
              <a:ext cx="3277442" cy="573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5" name="Rectangle 144"/>
            <p:cNvSpPr/>
            <p:nvPr/>
          </p:nvSpPr>
          <p:spPr>
            <a:xfrm>
              <a:off x="8398455" y="4870516"/>
              <a:ext cx="1791111" cy="4695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/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বক্রতার কেন্দ্র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</a:p>
          </p:txBody>
        </p:sp>
        <p:cxnSp>
          <p:nvCxnSpPr>
            <p:cNvPr id="36" name="Straight Connector 35"/>
            <p:cNvCxnSpPr>
              <a:endCxn id="136" idx="5"/>
            </p:cNvCxnSpPr>
            <p:nvPr/>
          </p:nvCxnSpPr>
          <p:spPr>
            <a:xfrm flipH="1" flipV="1">
              <a:off x="3870911" y="3687085"/>
              <a:ext cx="1318720" cy="128371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2418454" y="3107058"/>
            <a:ext cx="6338592" cy="1008352"/>
            <a:chOff x="2222748" y="3645740"/>
            <a:chExt cx="7437941" cy="1183238"/>
          </a:xfrm>
        </p:grpSpPr>
        <p:sp>
          <p:nvSpPr>
            <p:cNvPr id="146" name="Rectangle 145"/>
            <p:cNvSpPr/>
            <p:nvPr/>
          </p:nvSpPr>
          <p:spPr>
            <a:xfrm>
              <a:off x="8501602" y="4359474"/>
              <a:ext cx="1159087" cy="4695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/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প্রধান অক্ষ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3132884" y="4413665"/>
              <a:ext cx="5334189" cy="4569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2222748" y="3645740"/>
              <a:ext cx="897823" cy="76859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4696512" y="3159154"/>
            <a:ext cx="6454141" cy="687114"/>
            <a:chOff x="4895906" y="3706872"/>
            <a:chExt cx="7573531" cy="806285"/>
          </a:xfrm>
        </p:grpSpPr>
        <p:sp>
          <p:nvSpPr>
            <p:cNvPr id="148" name="Rectangle 147"/>
            <p:cNvSpPr/>
            <p:nvPr/>
          </p:nvSpPr>
          <p:spPr>
            <a:xfrm>
              <a:off x="8509506" y="4043653"/>
              <a:ext cx="3959931" cy="4695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/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ফোকাস বিন্দু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f </a:t>
              </a:r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r / 2</a:t>
              </a:r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 প্রধান ফোকাস 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flipV="1">
              <a:off x="5149563" y="4182443"/>
              <a:ext cx="3317510" cy="2604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4895906" y="3706872"/>
              <a:ext cx="269536" cy="50161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6206203" y="3098246"/>
            <a:ext cx="2365316" cy="400110"/>
            <a:chOff x="6667431" y="3635401"/>
            <a:chExt cx="2775549" cy="469504"/>
          </a:xfrm>
        </p:grpSpPr>
        <p:sp>
          <p:nvSpPr>
            <p:cNvPr id="147" name="Rectangle 146"/>
            <p:cNvSpPr/>
            <p:nvPr/>
          </p:nvSpPr>
          <p:spPr>
            <a:xfrm>
              <a:off x="8490805" y="3635401"/>
              <a:ext cx="952175" cy="4695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/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মেরু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6667431" y="3733024"/>
              <a:ext cx="1799642" cy="378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ounded Rectangle 12"/>
          <p:cNvSpPr/>
          <p:nvPr/>
        </p:nvSpPr>
        <p:spPr>
          <a:xfrm>
            <a:off x="3777521" y="3150276"/>
            <a:ext cx="38962" cy="16566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925" tIns="38962" rIns="77925" bIns="389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6133785" y="3144233"/>
            <a:ext cx="38962" cy="16566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925" tIns="38962" rIns="77925" bIns="389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 rot="5400000">
            <a:off x="4974427" y="3592897"/>
            <a:ext cx="38962" cy="2388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925" tIns="38962" rIns="77925" bIns="389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1" name="Straight Arrow Connector 40"/>
          <p:cNvCxnSpPr>
            <a:stCxn id="81" idx="0"/>
          </p:cNvCxnSpPr>
          <p:nvPr/>
        </p:nvCxnSpPr>
        <p:spPr>
          <a:xfrm flipV="1">
            <a:off x="6188073" y="4767582"/>
            <a:ext cx="1551777" cy="194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697275" y="4608872"/>
            <a:ext cx="1721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বক্রতার ব্যাসার্ধ ,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</a:p>
        </p:txBody>
      </p:sp>
      <p:grpSp>
        <p:nvGrpSpPr>
          <p:cNvPr id="82" name="Group 81"/>
          <p:cNvGrpSpPr/>
          <p:nvPr/>
        </p:nvGrpSpPr>
        <p:grpSpPr>
          <a:xfrm flipV="1">
            <a:off x="4655263" y="1518056"/>
            <a:ext cx="1564263" cy="1630141"/>
            <a:chOff x="3777521" y="3110626"/>
            <a:chExt cx="2410552" cy="1696261"/>
          </a:xfrm>
        </p:grpSpPr>
        <p:sp>
          <p:nvSpPr>
            <p:cNvPr id="88" name="Rounded Rectangle 87"/>
            <p:cNvSpPr/>
            <p:nvPr/>
          </p:nvSpPr>
          <p:spPr>
            <a:xfrm>
              <a:off x="3777521" y="3150276"/>
              <a:ext cx="38962" cy="165661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7925" tIns="38962" rIns="77925" bIns="3896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 rot="5400000">
              <a:off x="4974427" y="3592897"/>
              <a:ext cx="38962" cy="238833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7925" tIns="38962" rIns="77925" bIns="3896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149111" y="3110626"/>
              <a:ext cx="38962" cy="165661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7925" tIns="38962" rIns="77925" bIns="3896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40" name="Straight Arrow Connector 39"/>
          <p:cNvCxnSpPr>
            <a:stCxn id="89" idx="0"/>
            <a:endCxn id="157" idx="1"/>
          </p:cNvCxnSpPr>
          <p:nvPr/>
        </p:nvCxnSpPr>
        <p:spPr>
          <a:xfrm>
            <a:off x="6219526" y="1537108"/>
            <a:ext cx="1497281" cy="4784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9015293" y="1357948"/>
            <a:ext cx="295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83576" y="960954"/>
            <a:ext cx="4209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b="1" dirty="0"/>
              <a:t>একটি  অবতল দর্পণ এর বিভিন্ন অংশ সনাক্তকরন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1397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6" grpId="0" animBg="1"/>
      <p:bldP spid="157" grpId="0"/>
      <p:bldP spid="163" grpId="0"/>
      <p:bldP spid="13" grpId="0" animBg="1"/>
      <p:bldP spid="79" grpId="0" animBg="1"/>
      <p:bldP spid="81" grpId="0" animBg="1"/>
      <p:bldP spid="43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 rot="16200000">
            <a:off x="6019740" y="540701"/>
            <a:ext cx="4400553" cy="7524756"/>
            <a:chOff x="4089400" y="533399"/>
            <a:chExt cx="4953003" cy="8763004"/>
          </a:xfrm>
          <a:effectLst>
            <a:outerShdw blurRad="50800" dist="38100" dir="18900000" sx="102000" sy="102000" algn="bl" rotWithShape="0">
              <a:prstClr val="black">
                <a:alpha val="40000"/>
              </a:prstClr>
            </a:outerShdw>
          </a:effectLst>
        </p:grpSpPr>
        <p:sp>
          <p:nvSpPr>
            <p:cNvPr id="28" name="Rectangle 27"/>
            <p:cNvSpPr/>
            <p:nvPr/>
          </p:nvSpPr>
          <p:spPr>
            <a:xfrm>
              <a:off x="7804149" y="821810"/>
              <a:ext cx="1238254" cy="84745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sx="102000" sy="102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5609" tIns="17805" rIns="35609" bIns="178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01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804150" y="9052304"/>
              <a:ext cx="1238250" cy="24409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52400" dist="38100" sx="102000" sy="102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5609" tIns="17805" rIns="35609" bIns="178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01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565897" y="821808"/>
              <a:ext cx="1238254" cy="84745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sx="102000" sy="102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5609" tIns="17805" rIns="35609" bIns="178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01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565899" y="9052304"/>
              <a:ext cx="1238250" cy="24409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152400" dist="38100" sx="102000" sy="102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5609" tIns="17805" rIns="35609" bIns="178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01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565899" y="533399"/>
              <a:ext cx="1238254" cy="102050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152400" dist="38100" sx="102000" sy="102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5609" tIns="17805" rIns="35609" bIns="178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01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327651" y="533401"/>
              <a:ext cx="1238253" cy="102050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152400" dist="38100" sx="102000" sy="102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5609" tIns="17805" rIns="35609" bIns="178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01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327650" y="9052304"/>
              <a:ext cx="1238250" cy="24409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152400" dist="38100" sx="102000" sy="102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5609" tIns="17805" rIns="35609" bIns="178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01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4089400" y="533400"/>
              <a:ext cx="1238254" cy="8762998"/>
              <a:chOff x="1460311" y="1023582"/>
              <a:chExt cx="2333775" cy="4899545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1460315" y="1023582"/>
                <a:ext cx="2333771" cy="57058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52400" dist="38100" sx="102000" sy="1020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5609" tIns="17805" rIns="35609" bIns="1780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701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460311" y="1594162"/>
                <a:ext cx="2333773" cy="43289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dist="38100" sx="102000" sy="1020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5609" tIns="17805" rIns="35609" bIns="1780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701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460311" y="5786650"/>
                <a:ext cx="2333767" cy="13647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52400" dist="38100" sx="102000" sy="1020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5609" tIns="17805" rIns="35609" bIns="1780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701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7797175" y="555031"/>
              <a:ext cx="1238252" cy="102050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52400" dist="38100" sx="102000" sy="102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5609" tIns="17805" rIns="35609" bIns="178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01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327650" y="1553903"/>
              <a:ext cx="1238254" cy="74983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sx="102000" sy="102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5609" tIns="17805" rIns="35609" bIns="178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01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3537" y="950448"/>
            <a:ext cx="4374098" cy="4976038"/>
            <a:chOff x="4616664" y="839287"/>
            <a:chExt cx="4057144" cy="38374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21" name="Oval 20"/>
            <p:cNvSpPr/>
            <p:nvPr/>
          </p:nvSpPr>
          <p:spPr>
            <a:xfrm>
              <a:off x="5654041" y="224028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736803" y="1111552"/>
              <a:ext cx="3792969" cy="3453453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chemeClr val="tx1"/>
              </a:solidFill>
            </a:ln>
            <a:effectLst>
              <a:outerShdw blurRad="330200" dist="101600" dir="6600000" sx="102000" sy="102000" algn="ctr" rotWithShape="0">
                <a:schemeClr val="tx1">
                  <a:alpha val="95000"/>
                </a:schemeClr>
              </a:outerShd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Arc 23"/>
            <p:cNvSpPr/>
            <p:nvPr/>
          </p:nvSpPr>
          <p:spPr>
            <a:xfrm rot="5400000">
              <a:off x="4726528" y="729423"/>
              <a:ext cx="3837416" cy="4057144"/>
            </a:xfrm>
            <a:prstGeom prst="arc">
              <a:avLst>
                <a:gd name="adj1" fmla="val 16193230"/>
                <a:gd name="adj2" fmla="val 5607238"/>
              </a:avLst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4791077" y="653921"/>
            <a:ext cx="72913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MD. ABDUL MANNAN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584036" y="3006268"/>
            <a:ext cx="6503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Bangladesh Sweden polytechnic institute,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kaptai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584042" y="4452818"/>
            <a:ext cx="6607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Mobile: 01816239279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584037" y="5403266"/>
            <a:ext cx="6526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mannanbspi@gmail.com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43550" y="2038916"/>
            <a:ext cx="6438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Junior instructor(non-tech)</a:t>
            </a:r>
          </a:p>
        </p:txBody>
      </p:sp>
    </p:spTree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z="2000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20</a:t>
            </a:fld>
            <a:endParaRPr lang="en" sz="2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H="1">
            <a:off x="2777744" y="2633348"/>
            <a:ext cx="3172547" cy="13349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496619" y="2549166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635795" y="2243246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</a:p>
        </p:txBody>
      </p:sp>
      <p:grpSp>
        <p:nvGrpSpPr>
          <p:cNvPr id="130" name="Group 129"/>
          <p:cNvGrpSpPr/>
          <p:nvPr/>
        </p:nvGrpSpPr>
        <p:grpSpPr>
          <a:xfrm>
            <a:off x="2545824" y="1203503"/>
            <a:ext cx="934380" cy="2955734"/>
            <a:chOff x="2426295" y="1932313"/>
            <a:chExt cx="1096436" cy="3468369"/>
          </a:xfrm>
        </p:grpSpPr>
        <p:sp>
          <p:nvSpPr>
            <p:cNvPr id="82" name="TextBox 81"/>
            <p:cNvSpPr txBox="1"/>
            <p:nvPr/>
          </p:nvSpPr>
          <p:spPr>
            <a:xfrm>
              <a:off x="2714713" y="3177923"/>
              <a:ext cx="419844" cy="469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P</a:t>
              </a:r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2426295" y="1932313"/>
              <a:ext cx="1096436" cy="3468369"/>
              <a:chOff x="2172295" y="1887863"/>
              <a:chExt cx="1096436" cy="3468369"/>
            </a:xfrm>
          </p:grpSpPr>
          <p:grpSp>
            <p:nvGrpSpPr>
              <p:cNvPr id="6" name="Group 5"/>
              <p:cNvGrpSpPr/>
              <p:nvPr/>
            </p:nvGrpSpPr>
            <p:grpSpPr>
              <a:xfrm flipH="1">
                <a:off x="2172295" y="2272059"/>
                <a:ext cx="1096436" cy="2590800"/>
                <a:chOff x="1828800" y="2819400"/>
                <a:chExt cx="1096436" cy="2590800"/>
              </a:xfrm>
            </p:grpSpPr>
            <p:sp>
              <p:nvSpPr>
                <p:cNvPr id="7" name="Arc 6"/>
                <p:cNvSpPr/>
                <p:nvPr/>
              </p:nvSpPr>
              <p:spPr>
                <a:xfrm>
                  <a:off x="1828800" y="2819400"/>
                  <a:ext cx="838200" cy="2590800"/>
                </a:xfrm>
                <a:prstGeom prst="arc">
                  <a:avLst>
                    <a:gd name="adj1" fmla="val 16599896"/>
                    <a:gd name="adj2" fmla="val 5046994"/>
                  </a:avLst>
                </a:prstGeom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8" name="Straight Arrow Connector 7"/>
                <p:cNvCxnSpPr/>
                <p:nvPr/>
              </p:nvCxnSpPr>
              <p:spPr>
                <a:xfrm>
                  <a:off x="2438400" y="2971800"/>
                  <a:ext cx="228600" cy="76200"/>
                </a:xfrm>
                <a:prstGeom prst="straightConnector1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/>
                <p:cNvCxnSpPr/>
                <p:nvPr/>
              </p:nvCxnSpPr>
              <p:spPr>
                <a:xfrm>
                  <a:off x="2514600" y="3124200"/>
                  <a:ext cx="228600" cy="76200"/>
                </a:xfrm>
                <a:prstGeom prst="straightConnector1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/>
                <p:cNvCxnSpPr/>
                <p:nvPr/>
              </p:nvCxnSpPr>
              <p:spPr>
                <a:xfrm>
                  <a:off x="2535767" y="3276600"/>
                  <a:ext cx="228600" cy="76200"/>
                </a:xfrm>
                <a:prstGeom prst="straightConnector1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/>
                <p:nvPr/>
              </p:nvCxnSpPr>
              <p:spPr>
                <a:xfrm>
                  <a:off x="2599269" y="3410656"/>
                  <a:ext cx="228600" cy="76200"/>
                </a:xfrm>
                <a:prstGeom prst="straightConnector1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/>
                <p:cNvCxnSpPr/>
                <p:nvPr/>
              </p:nvCxnSpPr>
              <p:spPr>
                <a:xfrm>
                  <a:off x="2617612" y="3505200"/>
                  <a:ext cx="228600" cy="76200"/>
                </a:xfrm>
                <a:prstGeom prst="straightConnector1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/>
                <p:cNvCxnSpPr/>
                <p:nvPr/>
              </p:nvCxnSpPr>
              <p:spPr>
                <a:xfrm>
                  <a:off x="2667000" y="3612444"/>
                  <a:ext cx="228600" cy="76200"/>
                </a:xfrm>
                <a:prstGeom prst="straightConnector1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/>
                <p:cNvCxnSpPr/>
                <p:nvPr/>
              </p:nvCxnSpPr>
              <p:spPr>
                <a:xfrm>
                  <a:off x="2678294" y="3697110"/>
                  <a:ext cx="228600" cy="76200"/>
                </a:xfrm>
                <a:prstGeom prst="straightConnector1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/>
                <p:nvPr/>
              </p:nvCxnSpPr>
              <p:spPr>
                <a:xfrm>
                  <a:off x="2678291" y="3776132"/>
                  <a:ext cx="228600" cy="76200"/>
                </a:xfrm>
                <a:prstGeom prst="straightConnector1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2688174" y="3852332"/>
                  <a:ext cx="228600" cy="76200"/>
                </a:xfrm>
                <a:prstGeom prst="straightConnector1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2696636" y="3941232"/>
                  <a:ext cx="228600" cy="76200"/>
                </a:xfrm>
                <a:prstGeom prst="straightConnector1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>
                  <a:off x="2695224" y="4045656"/>
                  <a:ext cx="228600" cy="76200"/>
                </a:xfrm>
                <a:prstGeom prst="straightConnector1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/>
                <p:nvPr/>
              </p:nvCxnSpPr>
              <p:spPr>
                <a:xfrm>
                  <a:off x="2678294" y="4137381"/>
                  <a:ext cx="228600" cy="76200"/>
                </a:xfrm>
                <a:prstGeom prst="straightConnector1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>
                  <a:off x="2688174" y="4224870"/>
                  <a:ext cx="228600" cy="76200"/>
                </a:xfrm>
                <a:prstGeom prst="straightConnector1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>
                  <a:off x="2664180" y="4301070"/>
                  <a:ext cx="228600" cy="76200"/>
                </a:xfrm>
                <a:prstGeom prst="straightConnector1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/>
                <p:cNvCxnSpPr/>
                <p:nvPr/>
              </p:nvCxnSpPr>
              <p:spPr>
                <a:xfrm>
                  <a:off x="2678297" y="4392792"/>
                  <a:ext cx="228600" cy="76200"/>
                </a:xfrm>
                <a:prstGeom prst="straightConnector1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>
                  <a:off x="2654303" y="4485925"/>
                  <a:ext cx="228600" cy="76200"/>
                </a:xfrm>
                <a:prstGeom prst="straightConnector1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>
                  <a:off x="2645836" y="4577647"/>
                  <a:ext cx="228600" cy="76200"/>
                </a:xfrm>
                <a:prstGeom prst="straightConnector1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/>
                <p:cNvCxnSpPr/>
                <p:nvPr/>
              </p:nvCxnSpPr>
              <p:spPr>
                <a:xfrm>
                  <a:off x="2654303" y="4667958"/>
                  <a:ext cx="228600" cy="76200"/>
                </a:xfrm>
                <a:prstGeom prst="straightConnector1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/>
                <p:cNvCxnSpPr/>
                <p:nvPr/>
              </p:nvCxnSpPr>
              <p:spPr>
                <a:xfrm>
                  <a:off x="2620436" y="4759680"/>
                  <a:ext cx="228600" cy="76200"/>
                </a:xfrm>
                <a:prstGeom prst="straightConnector1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/>
                <p:cNvCxnSpPr/>
                <p:nvPr/>
              </p:nvCxnSpPr>
              <p:spPr>
                <a:xfrm>
                  <a:off x="2602099" y="4835880"/>
                  <a:ext cx="228600" cy="76200"/>
                </a:xfrm>
                <a:prstGeom prst="straightConnector1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/>
                <p:cNvCxnSpPr/>
                <p:nvPr/>
              </p:nvCxnSpPr>
              <p:spPr>
                <a:xfrm>
                  <a:off x="2559749" y="4909260"/>
                  <a:ext cx="228600" cy="76200"/>
                </a:xfrm>
                <a:prstGeom prst="straightConnector1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/>
                <p:nvPr/>
              </p:nvCxnSpPr>
              <p:spPr>
                <a:xfrm>
                  <a:off x="2542819" y="5000985"/>
                  <a:ext cx="228600" cy="76200"/>
                </a:xfrm>
                <a:prstGeom prst="straightConnector1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/>
                <p:nvPr/>
              </p:nvCxnSpPr>
              <p:spPr>
                <a:xfrm>
                  <a:off x="2514600" y="5088474"/>
                  <a:ext cx="228600" cy="76200"/>
                </a:xfrm>
                <a:prstGeom prst="straightConnector1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/>
                <p:nvPr/>
              </p:nvCxnSpPr>
              <p:spPr>
                <a:xfrm>
                  <a:off x="2514600" y="5164674"/>
                  <a:ext cx="228600" cy="76200"/>
                </a:xfrm>
                <a:prstGeom prst="straightConnector1">
                  <a:avLst/>
                </a:prstGeom>
                <a:ln w="19050">
                  <a:solidFill>
                    <a:schemeClr val="accent1">
                      <a:lumMod val="50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/>
                <p:cNvCxnSpPr/>
                <p:nvPr/>
              </p:nvCxnSpPr>
              <p:spPr>
                <a:xfrm>
                  <a:off x="2459574" y="5221133"/>
                  <a:ext cx="228600" cy="76200"/>
                </a:xfrm>
                <a:prstGeom prst="straightConnector1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/>
                <p:nvPr/>
              </p:nvCxnSpPr>
              <p:spPr>
                <a:xfrm>
                  <a:off x="2428519" y="5276158"/>
                  <a:ext cx="228600" cy="76200"/>
                </a:xfrm>
                <a:prstGeom prst="straightConnector1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/>
                <p:cNvCxnSpPr/>
                <p:nvPr/>
              </p:nvCxnSpPr>
              <p:spPr>
                <a:xfrm>
                  <a:off x="2396072" y="5334000"/>
                  <a:ext cx="228600" cy="76200"/>
                </a:xfrm>
                <a:prstGeom prst="straightConnector1">
                  <a:avLst/>
                </a:prstGeom>
                <a:ln w="19050">
                  <a:solidFill>
                    <a:schemeClr val="accent1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4" name="TextBox 83"/>
              <p:cNvSpPr txBox="1"/>
              <p:nvPr/>
            </p:nvSpPr>
            <p:spPr>
              <a:xfrm>
                <a:off x="2551945" y="1887863"/>
                <a:ext cx="523300" cy="469504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M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521308" y="4886728"/>
                <a:ext cx="574088" cy="469504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M</a:t>
                </a:r>
                <a:r>
                  <a:rPr lang="en-US" sz="2000" baseline="30000" dirty="0">
                    <a:latin typeface="NikoshBAN" panose="02000000000000000000" pitchFamily="2" charset="0"/>
                    <a:cs typeface="NikoshBAN" panose="02000000000000000000" pitchFamily="2" charset="0"/>
                    <a:sym typeface="Symbol"/>
                  </a:rPr>
                  <a:t>/</a:t>
                </a:r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91" name="TextBox 90"/>
          <p:cNvSpPr txBox="1"/>
          <p:nvPr/>
        </p:nvSpPr>
        <p:spPr>
          <a:xfrm>
            <a:off x="2248974" y="4207234"/>
            <a:ext cx="5939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অবতল দর্পণ এর রশ্নি চিত্র অঙ্কনের নিয়মাবলী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256" y="1524614"/>
            <a:ext cx="590022" cy="590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0" name="Group 99"/>
          <p:cNvGrpSpPr/>
          <p:nvPr/>
        </p:nvGrpSpPr>
        <p:grpSpPr>
          <a:xfrm>
            <a:off x="2889813" y="1917460"/>
            <a:ext cx="3052059" cy="9127"/>
            <a:chOff x="2775857" y="2786327"/>
            <a:chExt cx="3581401" cy="10710"/>
          </a:xfrm>
        </p:grpSpPr>
        <p:cxnSp>
          <p:nvCxnSpPr>
            <p:cNvPr id="66" name="Straight Arrow Connector 65"/>
            <p:cNvCxnSpPr/>
            <p:nvPr/>
          </p:nvCxnSpPr>
          <p:spPr>
            <a:xfrm flipH="1">
              <a:off x="2775857" y="2786743"/>
              <a:ext cx="3581401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H="1" flipV="1">
              <a:off x="3826535" y="2786327"/>
              <a:ext cx="304929" cy="1071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2798126" y="2925472"/>
            <a:ext cx="3073704" cy="36661"/>
            <a:chOff x="2760338" y="3949154"/>
            <a:chExt cx="3606800" cy="43019"/>
          </a:xfrm>
        </p:grpSpPr>
        <p:cxnSp>
          <p:nvCxnSpPr>
            <p:cNvPr id="72" name="Straight Arrow Connector 71"/>
            <p:cNvCxnSpPr/>
            <p:nvPr/>
          </p:nvCxnSpPr>
          <p:spPr>
            <a:xfrm flipH="1" flipV="1">
              <a:off x="2760338" y="3949154"/>
              <a:ext cx="3606800" cy="43019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3688842" y="3964589"/>
              <a:ext cx="245786" cy="536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/>
          <p:cNvGrpSpPr/>
          <p:nvPr/>
        </p:nvGrpSpPr>
        <p:grpSpPr>
          <a:xfrm>
            <a:off x="2798192" y="1916595"/>
            <a:ext cx="3143678" cy="994234"/>
            <a:chOff x="2668347" y="2785311"/>
            <a:chExt cx="3688910" cy="1166671"/>
          </a:xfrm>
        </p:grpSpPr>
        <p:cxnSp>
          <p:nvCxnSpPr>
            <p:cNvPr id="71" name="Straight Arrow Connector 70"/>
            <p:cNvCxnSpPr/>
            <p:nvPr/>
          </p:nvCxnSpPr>
          <p:spPr>
            <a:xfrm flipH="1">
              <a:off x="2668347" y="2785311"/>
              <a:ext cx="3688910" cy="1166671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H="1">
              <a:off x="4363471" y="3345357"/>
              <a:ext cx="230713" cy="8137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/>
          <p:nvPr/>
        </p:nvGrpSpPr>
        <p:grpSpPr>
          <a:xfrm>
            <a:off x="2917470" y="1916594"/>
            <a:ext cx="2062667" cy="1765350"/>
            <a:chOff x="2808311" y="2785311"/>
            <a:chExt cx="2420411" cy="2071528"/>
          </a:xfrm>
        </p:grpSpPr>
        <p:cxnSp>
          <p:nvCxnSpPr>
            <p:cNvPr id="67" name="Straight Arrow Connector 66"/>
            <p:cNvCxnSpPr/>
            <p:nvPr/>
          </p:nvCxnSpPr>
          <p:spPr>
            <a:xfrm flipH="1" flipV="1">
              <a:off x="2808311" y="2785311"/>
              <a:ext cx="2420411" cy="2071528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>
              <a:off x="3931445" y="3746161"/>
              <a:ext cx="200019" cy="16410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137"/>
          <p:cNvGrpSpPr/>
          <p:nvPr/>
        </p:nvGrpSpPr>
        <p:grpSpPr>
          <a:xfrm>
            <a:off x="2922038" y="1932262"/>
            <a:ext cx="3019832" cy="1612562"/>
            <a:chOff x="2813673" y="2803695"/>
            <a:chExt cx="3543584" cy="1892241"/>
          </a:xfrm>
        </p:grpSpPr>
        <p:cxnSp>
          <p:nvCxnSpPr>
            <p:cNvPr id="121" name="Straight Arrow Connector 120"/>
            <p:cNvCxnSpPr/>
            <p:nvPr/>
          </p:nvCxnSpPr>
          <p:spPr>
            <a:xfrm flipH="1">
              <a:off x="2813673" y="2803695"/>
              <a:ext cx="3543584" cy="189224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 flipV="1">
              <a:off x="5125736" y="3353390"/>
              <a:ext cx="213120" cy="11532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H="1">
              <a:off x="3510205" y="4206609"/>
              <a:ext cx="235926" cy="12149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TextBox 134"/>
          <p:cNvSpPr txBox="1"/>
          <p:nvPr/>
        </p:nvSpPr>
        <p:spPr>
          <a:xfrm>
            <a:off x="2439888" y="4773069"/>
            <a:ext cx="7975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১। অবতল দর্পণের প্রধান অক্ষের সমান্তরালে আপতিত রশ্মি প্রতিফলনের পর প্রধান ফোকাস দিয়ে যায়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2439888" y="5110986"/>
            <a:ext cx="79115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২।অবতল দর্পণের প্রধান ফোকাসের মধ্য দিয়ে আপতিত রশ্মি প্রধানঅক্ষের সমান্তরালে প্রতিফলিত হয়</a:t>
            </a:r>
            <a:r>
              <a:rPr lang="en-US" sz="2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;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2439889" y="5392383"/>
            <a:ext cx="70518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৩।গোলীয় দর্পণের বক্রতার ব্যাসার্ধ বরাবর আপতিত রশ্মি প্রতিফলনের পর পুনরায় সেই পথেই ফিরে আসে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997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91" grpId="0"/>
      <p:bldP spid="135" grpId="0"/>
      <p:bldP spid="135" grpId="1"/>
      <p:bldP spid="137" grpId="0"/>
      <p:bldP spid="137" grpId="1"/>
      <p:bldP spid="139" grpId="0"/>
      <p:bldP spid="13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z="2000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21</a:t>
            </a:fld>
            <a:endParaRPr lang="en" sz="2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77900" y="800703"/>
            <a:ext cx="6794500" cy="3962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91000" y="838803"/>
            <a:ext cx="2933700" cy="3505200"/>
            <a:chOff x="5549900" y="952500"/>
            <a:chExt cx="2933700" cy="3505200"/>
          </a:xfrm>
        </p:grpSpPr>
        <p:grpSp>
          <p:nvGrpSpPr>
            <p:cNvPr id="8" name="Group 7"/>
            <p:cNvGrpSpPr/>
            <p:nvPr/>
          </p:nvGrpSpPr>
          <p:grpSpPr>
            <a:xfrm>
              <a:off x="5930900" y="1276351"/>
              <a:ext cx="2552700" cy="3085120"/>
              <a:chOff x="5930900" y="1276351"/>
              <a:chExt cx="2552700" cy="3085120"/>
            </a:xfrm>
          </p:grpSpPr>
          <p:sp>
            <p:nvSpPr>
              <p:cNvPr id="7" name="Flowchart: Delay 6"/>
              <p:cNvSpPr/>
              <p:nvPr/>
            </p:nvSpPr>
            <p:spPr>
              <a:xfrm>
                <a:off x="6019800" y="1276351"/>
                <a:ext cx="2463800" cy="3085120"/>
              </a:xfrm>
              <a:prstGeom prst="flowChartDelay">
                <a:avLst/>
              </a:prstGeom>
              <a:solidFill>
                <a:schemeClr val="bg1"/>
              </a:solidFill>
              <a:ln w="76200">
                <a:solidFill>
                  <a:schemeClr val="tx1">
                    <a:lumMod val="85000"/>
                    <a:lumOff val="1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" name="Flowchart: Delay 5"/>
              <p:cNvSpPr/>
              <p:nvPr/>
            </p:nvSpPr>
            <p:spPr>
              <a:xfrm>
                <a:off x="5930900" y="1276351"/>
                <a:ext cx="2463800" cy="3085120"/>
              </a:xfrm>
              <a:prstGeom prst="flowChartDelay">
                <a:avLst/>
              </a:prstGeom>
              <a:solidFill>
                <a:schemeClr val="bg1"/>
              </a:solidFill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5549900" y="952500"/>
              <a:ext cx="1803400" cy="3505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197165" y="2460885"/>
            <a:ext cx="1197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আবতল দর্পণ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582841" y="2688388"/>
            <a:ext cx="5584618" cy="37440"/>
          </a:xfrm>
          <a:prstGeom prst="line">
            <a:avLst/>
          </a:prstGeom>
          <a:solidFill>
            <a:srgbClr val="EBF6DE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225371" y="2795051"/>
            <a:ext cx="1050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অক্ষ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203880" y="2650156"/>
            <a:ext cx="2143158" cy="618013"/>
            <a:chOff x="3203880" y="2650156"/>
            <a:chExt cx="2143158" cy="618013"/>
          </a:xfrm>
        </p:grpSpPr>
        <p:sp>
          <p:nvSpPr>
            <p:cNvPr id="15" name="Oval 14"/>
            <p:cNvSpPr/>
            <p:nvPr/>
          </p:nvSpPr>
          <p:spPr>
            <a:xfrm>
              <a:off x="3287028" y="2665789"/>
              <a:ext cx="129875" cy="1305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924503" y="2650156"/>
              <a:ext cx="129875" cy="1305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03880" y="2868059"/>
              <a:ext cx="3770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86042" y="2786378"/>
              <a:ext cx="360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F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105728" y="2478844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153400" y="1429091"/>
            <a:ext cx="2284600" cy="1112165"/>
            <a:chOff x="7957652" y="1613568"/>
            <a:chExt cx="2284600" cy="1112165"/>
          </a:xfrm>
        </p:grpSpPr>
        <p:sp>
          <p:nvSpPr>
            <p:cNvPr id="23" name="TextBox 22"/>
            <p:cNvSpPr txBox="1"/>
            <p:nvPr/>
          </p:nvSpPr>
          <p:spPr>
            <a:xfrm>
              <a:off x="7957652" y="2325623"/>
              <a:ext cx="22846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5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F=</a:t>
              </a:r>
              <a:r>
                <a:rPr lang="bn-BD" sz="2000" b="1" dirty="0">
                  <a:solidFill>
                    <a:schemeClr val="accent5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দর্পণের প্রধান ফোকাস</a:t>
              </a:r>
              <a:endParaRPr lang="en-US" sz="20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57652" y="1613568"/>
              <a:ext cx="15760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5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P= </a:t>
              </a:r>
              <a:r>
                <a:rPr lang="bn-BD" sz="2000" b="1" dirty="0">
                  <a:solidFill>
                    <a:schemeClr val="accent5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দর্পণের মেরু</a:t>
              </a:r>
              <a:endParaRPr lang="en-US" sz="20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57652" y="1925513"/>
              <a:ext cx="16979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5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C=</a:t>
              </a:r>
              <a:r>
                <a:rPr lang="bn-BD" sz="2000" b="1" dirty="0">
                  <a:solidFill>
                    <a:schemeClr val="accent5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বক্রতার কেন্দ্র </a:t>
              </a:r>
              <a:endParaRPr lang="en-US" sz="20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6" name="Up Arrow 25"/>
          <p:cNvSpPr/>
          <p:nvPr/>
        </p:nvSpPr>
        <p:spPr>
          <a:xfrm>
            <a:off x="1822633" y="1955799"/>
            <a:ext cx="260167" cy="631701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937429" y="1911598"/>
            <a:ext cx="5059015" cy="1843"/>
            <a:chOff x="3513138" y="-9001015"/>
            <a:chExt cx="4356100" cy="11070161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3513138" y="2069146"/>
              <a:ext cx="43561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5562600" y="-9001015"/>
              <a:ext cx="51736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1160234" y="4875662"/>
            <a:ext cx="6822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লক্ষ্য বস্তু থেকে দর্পণের মেরুতে আলো আসতেছে , প্রধান ফোকাস দিয়া আলো বের হছে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687741" y="1943477"/>
            <a:ext cx="4169963" cy="1701423"/>
            <a:chOff x="4859985" y="3044226"/>
            <a:chExt cx="3743325" cy="1911827"/>
          </a:xfrm>
        </p:grpSpPr>
        <p:cxnSp>
          <p:nvCxnSpPr>
            <p:cNvPr id="33" name="Straight Arrow Connector 32"/>
            <p:cNvCxnSpPr/>
            <p:nvPr/>
          </p:nvCxnSpPr>
          <p:spPr>
            <a:xfrm flipH="1">
              <a:off x="4859985" y="3044226"/>
              <a:ext cx="3743325" cy="191182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6549493" y="3909088"/>
              <a:ext cx="364307" cy="18367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937429" y="1921505"/>
            <a:ext cx="4887130" cy="1266770"/>
            <a:chOff x="4290923" y="1814291"/>
            <a:chExt cx="4440733" cy="1263760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4290923" y="1814291"/>
              <a:ext cx="4440733" cy="126376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5753100" y="2232436"/>
              <a:ext cx="533400" cy="147637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375613" y="5036969"/>
            <a:ext cx="9177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বস্তু থেকে আর একটি আলো প্রধান ফোকাস দিয়া তির্যক ভাবে মেরু তে যায়, এবং প্রধান অক্ষের সমান্তরাল এ চলে যায়।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23524" y="3113527"/>
            <a:ext cx="3326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লক্ষ্যবস্তু অসীম ও বক্রতার কেন্দ্রের মধ্যে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3172039" y="3215929"/>
            <a:ext cx="3741420" cy="6179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5216197" y="3215929"/>
            <a:ext cx="566962" cy="2529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Up Arrow 42"/>
          <p:cNvSpPr/>
          <p:nvPr/>
        </p:nvSpPr>
        <p:spPr>
          <a:xfrm rot="10800000">
            <a:off x="3460668" y="2645510"/>
            <a:ext cx="266700" cy="61237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97165" y="3541009"/>
            <a:ext cx="813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প্রতিবিম্ব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131974" y="5418446"/>
            <a:ext cx="5499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চিত্র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লক্ষ্যবস্তু অসীম ও বক্রতার কেন্দ্রের মধ্যে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11636" y="4294561"/>
            <a:ext cx="6127028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অবস্থান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: C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F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এর মধ্যে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প্রকৃতি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বাস্তব ও উল্টো , আকার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ছোট</a:t>
            </a:r>
          </a:p>
        </p:txBody>
      </p:sp>
    </p:spTree>
    <p:extLst>
      <p:ext uri="{BB962C8B-B14F-4D97-AF65-F5344CB8AC3E}">
        <p14:creationId xmlns:p14="http://schemas.microsoft.com/office/powerpoint/2010/main" val="550573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2" grpId="1"/>
      <p:bldP spid="14" grpId="0"/>
      <p:bldP spid="14" grpId="1"/>
      <p:bldP spid="21" grpId="0"/>
      <p:bldP spid="26" grpId="0" animBg="1"/>
      <p:bldP spid="31" grpId="0"/>
      <p:bldP spid="31" grpId="1"/>
      <p:bldP spid="39" grpId="0"/>
      <p:bldP spid="39" grpId="1"/>
      <p:bldP spid="40" grpId="0"/>
      <p:bldP spid="40" grpId="1"/>
      <p:bldP spid="43" grpId="0" animBg="1"/>
      <p:bldP spid="44" grpId="0"/>
      <p:bldP spid="45" grpId="0"/>
      <p:bldP spid="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74961" y="714195"/>
            <a:ext cx="4126244" cy="6061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925" tIns="38962" rIns="77925" bIns="389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62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22</a:t>
            </a:fld>
            <a:endParaRPr lang="en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62477" y="1316406"/>
            <a:ext cx="5937203" cy="3340882"/>
            <a:chOff x="6515552" y="1805958"/>
            <a:chExt cx="4096201" cy="4242044"/>
          </a:xfrm>
        </p:grpSpPr>
        <p:grpSp>
          <p:nvGrpSpPr>
            <p:cNvPr id="8" name="Group 7"/>
            <p:cNvGrpSpPr/>
            <p:nvPr/>
          </p:nvGrpSpPr>
          <p:grpSpPr>
            <a:xfrm>
              <a:off x="7394420" y="2326720"/>
              <a:ext cx="867836" cy="2590800"/>
              <a:chOff x="4495800" y="2875848"/>
              <a:chExt cx="867836" cy="2590800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 flipV="1">
                <a:off x="4876800" y="3005667"/>
                <a:ext cx="228600" cy="762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4953000" y="3158067"/>
                <a:ext cx="228600" cy="762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4974167" y="3310467"/>
                <a:ext cx="228600" cy="762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V="1">
                <a:off x="5037669" y="3444523"/>
                <a:ext cx="228600" cy="762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V="1">
                <a:off x="5056012" y="3539067"/>
                <a:ext cx="228600" cy="762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V="1">
                <a:off x="5105400" y="3646311"/>
                <a:ext cx="228600" cy="762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V="1">
                <a:off x="5116694" y="3730977"/>
                <a:ext cx="228600" cy="762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5116691" y="3809999"/>
                <a:ext cx="228600" cy="762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V="1">
                <a:off x="5126574" y="3886199"/>
                <a:ext cx="228600" cy="762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V="1">
                <a:off x="5135036" y="3975099"/>
                <a:ext cx="228600" cy="762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V="1">
                <a:off x="5133624" y="4079523"/>
                <a:ext cx="228600" cy="762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V="1">
                <a:off x="5116694" y="4171248"/>
                <a:ext cx="228600" cy="762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V="1">
                <a:off x="5126574" y="4258737"/>
                <a:ext cx="228600" cy="762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V="1">
                <a:off x="5102580" y="4334937"/>
                <a:ext cx="228600" cy="762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V="1">
                <a:off x="5116697" y="4426659"/>
                <a:ext cx="228600" cy="762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V="1">
                <a:off x="5092703" y="4519792"/>
                <a:ext cx="228600" cy="762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flipV="1">
                <a:off x="5084236" y="4611514"/>
                <a:ext cx="228600" cy="762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V="1">
                <a:off x="5092703" y="4701825"/>
                <a:ext cx="228600" cy="762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flipV="1">
                <a:off x="5058836" y="4793547"/>
                <a:ext cx="228600" cy="762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V="1">
                <a:off x="5040499" y="4869747"/>
                <a:ext cx="228600" cy="762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flipV="1">
                <a:off x="4998149" y="4943127"/>
                <a:ext cx="228600" cy="762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flipV="1">
                <a:off x="4981219" y="5034852"/>
                <a:ext cx="228600" cy="762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V="1">
                <a:off x="4953000" y="5122341"/>
                <a:ext cx="228600" cy="762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flipV="1">
                <a:off x="4953000" y="5198541"/>
                <a:ext cx="228600" cy="762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V="1">
                <a:off x="4897974" y="5255000"/>
                <a:ext cx="228600" cy="762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V="1">
                <a:off x="4866919" y="5310025"/>
                <a:ext cx="228600" cy="762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V="1">
                <a:off x="4834472" y="5367867"/>
                <a:ext cx="228600" cy="762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Arc 42"/>
              <p:cNvSpPr/>
              <p:nvPr/>
            </p:nvSpPr>
            <p:spPr>
              <a:xfrm>
                <a:off x="4495800" y="2875848"/>
                <a:ext cx="838200" cy="2590800"/>
              </a:xfrm>
              <a:prstGeom prst="arc">
                <a:avLst>
                  <a:gd name="adj1" fmla="val 16599896"/>
                  <a:gd name="adj2" fmla="val 5046994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62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9" name="Straight Arrow Connector 8"/>
            <p:cNvCxnSpPr/>
            <p:nvPr/>
          </p:nvCxnSpPr>
          <p:spPr>
            <a:xfrm flipH="1">
              <a:off x="6515552" y="3615087"/>
              <a:ext cx="3880305" cy="1620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683998" y="1805958"/>
              <a:ext cx="593380" cy="1100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386" dirty="0">
                  <a:latin typeface="NikoshBAN" panose="02000000000000000000" pitchFamily="2" charset="0"/>
                  <a:cs typeface="NikoshBAN" panose="02000000000000000000" pitchFamily="2" charset="0"/>
                </a:rPr>
                <a:t>M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07711" y="4947148"/>
              <a:ext cx="652870" cy="11008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386" dirty="0">
                  <a:latin typeface="NikoshBAN" panose="02000000000000000000" pitchFamily="2" charset="0"/>
                  <a:cs typeface="NikoshBAN" panose="02000000000000000000" pitchFamily="2" charset="0"/>
                </a:rPr>
                <a:t>M</a:t>
              </a:r>
              <a:r>
                <a:rPr lang="en-US" sz="2386" baseline="30000" dirty="0">
                  <a:latin typeface="NikoshBAN" panose="02000000000000000000" pitchFamily="2" charset="0"/>
                  <a:cs typeface="NikoshBAN" panose="02000000000000000000" pitchFamily="2" charset="0"/>
                  <a:sym typeface="Symbol"/>
                </a:rPr>
                <a:t></a:t>
              </a:r>
              <a:endParaRPr lang="en-US" sz="2386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75308" y="3134381"/>
              <a:ext cx="468639" cy="1100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386" dirty="0">
                  <a:latin typeface="NikoshBAN" panose="02000000000000000000" pitchFamily="2" charset="0"/>
                  <a:cs typeface="NikoshBAN" panose="02000000000000000000" pitchFamily="2" charset="0"/>
                </a:rPr>
                <a:t>P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47037" y="3548742"/>
              <a:ext cx="474395" cy="1100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386" dirty="0">
                  <a:latin typeface="NikoshBAN" panose="02000000000000000000" pitchFamily="2" charset="0"/>
                  <a:cs typeface="NikoshBAN" panose="02000000000000000000" pitchFamily="2" charset="0"/>
                </a:rPr>
                <a:t>F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0293939" y="1931256"/>
              <a:ext cx="317814" cy="6633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2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278756" y="2043739"/>
              <a:ext cx="332997" cy="468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262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1800" dirty="0">
                  <a:latin typeface="NikoshBAN" panose="02000000000000000000" pitchFamily="2" charset="0"/>
                  <a:cs typeface="NikoshBAN" panose="02000000000000000000" pitchFamily="2" charset="0"/>
                </a:rPr>
                <a:t>বস্তু</a:t>
              </a:r>
              <a:r>
                <a:rPr lang="bn-BD" sz="1262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262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327318" y="4024597"/>
            <a:ext cx="8800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রশ্নি চিত্র অঙ্কনের নিয়মাবলী অনুসরন করে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উত্তল দর্পণ এর এর রশ্নি চিত্র অঙ্কন কর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49286" y="4633771"/>
            <a:ext cx="9398792" cy="862635"/>
            <a:chOff x="1106244" y="4784405"/>
            <a:chExt cx="11028895" cy="1012247"/>
          </a:xfrm>
        </p:grpSpPr>
        <p:sp>
          <p:nvSpPr>
            <p:cNvPr id="45" name="TextBox 44"/>
            <p:cNvSpPr txBox="1"/>
            <p:nvPr/>
          </p:nvSpPr>
          <p:spPr>
            <a:xfrm>
              <a:off x="1106244" y="4784405"/>
              <a:ext cx="459347" cy="5417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BD" sz="1704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1704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409165" y="4821531"/>
              <a:ext cx="10725974" cy="9751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একটি উত্তল দর্পণ এর চিত্র একে এর বিভিন্ন ( মেরু, বক্রতার কেন্দ্র, প্রধান ফোকাস , ফোকাস দূরত্ব, </a:t>
              </a:r>
            </a:p>
            <a:p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প্রধান অক্ষ ) অংশ দেখাও?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426389" y="1972428"/>
            <a:ext cx="340158" cy="3545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704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endParaRPr lang="en-US" sz="1704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88103" y="638585"/>
            <a:ext cx="6400441" cy="665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722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জোড়ায় কাজ</a:t>
            </a:r>
            <a:r>
              <a:rPr lang="en-US" sz="3722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7945574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44" grpId="0"/>
      <p:bldP spid="49" grpId="0"/>
      <p:bldP spid="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74961" y="714194"/>
            <a:ext cx="4126244" cy="8092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925" tIns="38962" rIns="77925" bIns="389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62"/>
          </a:p>
        </p:txBody>
      </p:sp>
      <p:sp>
        <p:nvSpPr>
          <p:cNvPr id="5" name="TextBox 4"/>
          <p:cNvSpPr txBox="1"/>
          <p:nvPr/>
        </p:nvSpPr>
        <p:spPr>
          <a:xfrm>
            <a:off x="2488103" y="765585"/>
            <a:ext cx="6400441" cy="665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722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কাজ( সৃজনশীল)</a:t>
            </a:r>
            <a:r>
              <a:rPr lang="en-US" sz="3722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  <p:sp>
        <p:nvSpPr>
          <p:cNvPr id="8" name="Rectangle 7"/>
          <p:cNvSpPr/>
          <p:nvPr/>
        </p:nvSpPr>
        <p:spPr>
          <a:xfrm>
            <a:off x="925173" y="1589262"/>
            <a:ext cx="906017" cy="51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727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ক দল </a:t>
            </a:r>
            <a:endParaRPr lang="en-US" sz="2727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5173" y="2901808"/>
            <a:ext cx="1026243" cy="51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727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খ  দল </a:t>
            </a:r>
            <a:endParaRPr lang="en-US" sz="2727" b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36372" y="2064807"/>
            <a:ext cx="95280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400" dirty="0">
                <a:latin typeface="NikoshBAN" pitchFamily="2" charset="0"/>
                <a:cs typeface="NikoshBAN" pitchFamily="2" charset="0"/>
              </a:rPr>
              <a:t>অবতল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দর্পণের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ক্ষেত্রে  লক্ষ্য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বস্তু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বক্রতার কেন্দ্রের মধ্যে রেখে লক্ষবস্তুর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রশ্মিচিত্র অঙ্কন করে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সৃষ্ট বিম্বের বৈশিষ্ট্য লিখ।।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36372" y="3478640"/>
            <a:ext cx="95280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400" dirty="0">
                <a:latin typeface="NikoshBAN" pitchFamily="2" charset="0"/>
                <a:cs typeface="NikoshBAN" pitchFamily="2" charset="0"/>
              </a:rPr>
              <a:t>অবতল দর্পণের লক্ষ্য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বস্তু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প্রধান ফোকাস ও বক্রতার কেন্দ্রের মধ্যে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রেখে  লক্ষবস্তুর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রশ্মিচিত্র অঙ্কন করে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সৃষ্ট বিম্বের বৈশিষ্ট্য লিখ।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0324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24</a:t>
            </a:fld>
            <a:endParaRPr lang="en"/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418529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914400" imgH="771480" progId="Package">
                  <p:embed/>
                </p:oleObj>
              </mc:Choice>
              <mc:Fallback>
                <p:oleObj name="Packager Shell Object" showAsIcon="1" r:id="rId2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>
            <a:off x="4202536" y="773066"/>
            <a:ext cx="3527002" cy="597236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3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( ইউনেক্কো টুল ব্যবহার করে )</a:t>
            </a:r>
            <a:endParaRPr lang="en-US" sz="203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203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25</a:t>
            </a:fld>
            <a:endParaRPr lang="en"/>
          </a:p>
        </p:txBody>
      </p:sp>
      <p:sp>
        <p:nvSpPr>
          <p:cNvPr id="8" name="Rounded Rectangle 7"/>
          <p:cNvSpPr/>
          <p:nvPr/>
        </p:nvSpPr>
        <p:spPr>
          <a:xfrm>
            <a:off x="3774961" y="714194"/>
            <a:ext cx="4126244" cy="8092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925" tIns="38962" rIns="77925" bIns="389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62"/>
          </a:p>
        </p:txBody>
      </p:sp>
      <p:sp>
        <p:nvSpPr>
          <p:cNvPr id="9" name="TextBox 8"/>
          <p:cNvSpPr txBox="1"/>
          <p:nvPr/>
        </p:nvSpPr>
        <p:spPr>
          <a:xfrm>
            <a:off x="2488103" y="765585"/>
            <a:ext cx="6400441" cy="665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722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r>
              <a:rPr lang="en-US" sz="3722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5029" y="2194504"/>
            <a:ext cx="101454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400" dirty="0">
                <a:latin typeface="NikoshBAN" pitchFamily="2" charset="0"/>
                <a:cs typeface="NikoshBAN" pitchFamily="2" charset="0"/>
              </a:rPr>
              <a:t>১। অবতল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দর্পণের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ক্ষেত্রে  লক্ষ্য  বস্তু  প্রধান ফোকাস এ রেখে লক্ষবস্তুর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রশ্মিচিত্র অঙ্কন করে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সৃষ্ট বিম্বের বৈশিষ্ট্য লিখ।। </a:t>
            </a:r>
          </a:p>
        </p:txBody>
      </p:sp>
    </p:spTree>
    <p:extLst>
      <p:ext uri="{BB962C8B-B14F-4D97-AF65-F5344CB8AC3E}">
        <p14:creationId xmlns:p14="http://schemas.microsoft.com/office/powerpoint/2010/main" val="863980493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26</a:t>
            </a:fld>
            <a:endParaRPr lang="en"/>
          </a:p>
        </p:txBody>
      </p:sp>
      <p:sp>
        <p:nvSpPr>
          <p:cNvPr id="2" name="Oval 1"/>
          <p:cNvSpPr/>
          <p:nvPr/>
        </p:nvSpPr>
        <p:spPr>
          <a:xfrm>
            <a:off x="7620030" y="3392037"/>
            <a:ext cx="1387546" cy="152402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85"/>
          </a:p>
        </p:txBody>
      </p:sp>
      <p:sp>
        <p:nvSpPr>
          <p:cNvPr id="3" name="Oval 2"/>
          <p:cNvSpPr/>
          <p:nvPr/>
        </p:nvSpPr>
        <p:spPr>
          <a:xfrm>
            <a:off x="8040844" y="3937958"/>
            <a:ext cx="136480" cy="12510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85"/>
          </a:p>
        </p:txBody>
      </p:sp>
      <p:sp>
        <p:nvSpPr>
          <p:cNvPr id="6" name="Oval 5"/>
          <p:cNvSpPr/>
          <p:nvPr/>
        </p:nvSpPr>
        <p:spPr>
          <a:xfrm>
            <a:off x="8366879" y="3937958"/>
            <a:ext cx="136480" cy="12510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85"/>
          </a:p>
        </p:txBody>
      </p:sp>
      <p:sp>
        <p:nvSpPr>
          <p:cNvPr id="20" name="Freeform 19"/>
          <p:cNvSpPr/>
          <p:nvPr/>
        </p:nvSpPr>
        <p:spPr>
          <a:xfrm rot="5105570">
            <a:off x="8247734" y="4385900"/>
            <a:ext cx="76727" cy="155562"/>
          </a:xfrm>
          <a:custGeom>
            <a:avLst/>
            <a:gdLst>
              <a:gd name="connsiteX0" fmla="*/ 211226 w 345141"/>
              <a:gd name="connsiteY0" fmla="*/ 0 h 835089"/>
              <a:gd name="connsiteX1" fmla="*/ 242945 w 345141"/>
              <a:gd name="connsiteY1" fmla="*/ 38876 h 835089"/>
              <a:gd name="connsiteX2" fmla="*/ 345141 w 345141"/>
              <a:gd name="connsiteY2" fmla="*/ 377203 h 835089"/>
              <a:gd name="connsiteX3" fmla="*/ 169876 w 345141"/>
              <a:gd name="connsiteY3" fmla="*/ 805086 h 835089"/>
              <a:gd name="connsiteX4" fmla="*/ 133916 w 345141"/>
              <a:gd name="connsiteY4" fmla="*/ 835089 h 835089"/>
              <a:gd name="connsiteX5" fmla="*/ 102196 w 345141"/>
              <a:gd name="connsiteY5" fmla="*/ 796213 h 835089"/>
              <a:gd name="connsiteX6" fmla="*/ 0 w 345141"/>
              <a:gd name="connsiteY6" fmla="*/ 457886 h 835089"/>
              <a:gd name="connsiteX7" fmla="*/ 175266 w 345141"/>
              <a:gd name="connsiteY7" fmla="*/ 30003 h 83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141" h="835089">
                <a:moveTo>
                  <a:pt x="211226" y="0"/>
                </a:moveTo>
                <a:lnTo>
                  <a:pt x="242945" y="38876"/>
                </a:lnTo>
                <a:cubicBezTo>
                  <a:pt x="307466" y="135454"/>
                  <a:pt x="345141" y="251879"/>
                  <a:pt x="345141" y="377203"/>
                </a:cubicBezTo>
                <a:cubicBezTo>
                  <a:pt x="345141" y="544302"/>
                  <a:pt x="278164" y="695581"/>
                  <a:pt x="169876" y="805086"/>
                </a:cubicBezTo>
                <a:lnTo>
                  <a:pt x="133916" y="835089"/>
                </a:lnTo>
                <a:lnTo>
                  <a:pt x="102196" y="796213"/>
                </a:lnTo>
                <a:cubicBezTo>
                  <a:pt x="37675" y="699636"/>
                  <a:pt x="0" y="583210"/>
                  <a:pt x="0" y="457886"/>
                </a:cubicBezTo>
                <a:cubicBezTo>
                  <a:pt x="0" y="290788"/>
                  <a:pt x="66978" y="139508"/>
                  <a:pt x="175266" y="3000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85"/>
          </a:p>
        </p:txBody>
      </p:sp>
      <p:sp>
        <p:nvSpPr>
          <p:cNvPr id="10" name="TextBox 9"/>
          <p:cNvSpPr txBox="1"/>
          <p:nvPr/>
        </p:nvSpPr>
        <p:spPr>
          <a:xfrm>
            <a:off x="2381221" y="2468296"/>
            <a:ext cx="6400441" cy="665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722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ক্লাশটি দেখার জন্য সবাইকে ধন্যবাদ ।</a:t>
            </a:r>
            <a:endParaRPr lang="en-US" sz="3722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6993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20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  <p:sp>
        <p:nvSpPr>
          <p:cNvPr id="6" name="TextBox 5"/>
          <p:cNvSpPr txBox="1"/>
          <p:nvPr/>
        </p:nvSpPr>
        <p:spPr>
          <a:xfrm>
            <a:off x="1978031" y="1802374"/>
            <a:ext cx="3318537" cy="11364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প্রতিফলন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৫০ মিনিট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1185" dirty="0"/>
              <a:t> 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35249" y="1997611"/>
            <a:ext cx="64449" cy="27498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85"/>
          </a:p>
        </p:txBody>
      </p:sp>
    </p:spTree>
    <p:extLst>
      <p:ext uri="{BB962C8B-B14F-4D97-AF65-F5344CB8AC3E}">
        <p14:creationId xmlns:p14="http://schemas.microsoft.com/office/powerpoint/2010/main" val="210298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11460400" y="5981933"/>
            <a:ext cx="731600" cy="404801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8378">
            <a:off x="3252543" y="1363837"/>
            <a:ext cx="489899" cy="489899"/>
          </a:xfrm>
          <a:prstGeom prst="rect">
            <a:avLst/>
          </a:prstGeom>
        </p:spPr>
      </p:pic>
      <p:sp>
        <p:nvSpPr>
          <p:cNvPr id="31" name="AutoShape 2" descr="Image result for eye animated"/>
          <p:cNvSpPr>
            <a:spLocks noChangeAspect="1" noChangeArrowheads="1"/>
          </p:cNvSpPr>
          <p:nvPr/>
        </p:nvSpPr>
        <p:spPr bwMode="auto">
          <a:xfrm>
            <a:off x="2360651" y="280617"/>
            <a:ext cx="1047294" cy="104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7339" tIns="38669" rIns="77339" bIns="38669" numCol="1" anchor="t" anchorCtr="0" compatLnSpc="1">
            <a:prstTxWarp prst="textNoShape">
              <a:avLst/>
            </a:prstTxWarp>
          </a:bodyPr>
          <a:lstStyle/>
          <a:p>
            <a:endParaRPr lang="en-US" sz="1185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541">
            <a:off x="8148489" y="1449401"/>
            <a:ext cx="1260889" cy="766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071" y="3709712"/>
            <a:ext cx="720422" cy="54359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/>
          <p:cNvSpPr txBox="1"/>
          <p:nvPr/>
        </p:nvSpPr>
        <p:spPr>
          <a:xfrm>
            <a:off x="2820402" y="1945168"/>
            <a:ext cx="1148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দীপ্তিমান বস্তু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546441" y="2153399"/>
            <a:ext cx="538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77486" y="4246101"/>
            <a:ext cx="112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দীপ্তিহীন বস্তু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3893510" y="1756096"/>
            <a:ext cx="1455774" cy="1897993"/>
            <a:chOff x="1967921" y="1150785"/>
            <a:chExt cx="1721208" cy="2244062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1967921" y="1150785"/>
              <a:ext cx="1721208" cy="224406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760681" y="2193904"/>
              <a:ext cx="227788" cy="28735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3893511" y="1756096"/>
            <a:ext cx="3707776" cy="1983576"/>
            <a:chOff x="1967921" y="1150783"/>
            <a:chExt cx="4383819" cy="2345245"/>
          </a:xfrm>
        </p:grpSpPr>
        <p:cxnSp>
          <p:nvCxnSpPr>
            <p:cNvPr id="12" name="Straight Arrow Connector 11">
              <a:hlinkClick r:id="" action="ppaction://noaction" highlightClick="1"/>
            </p:cNvPr>
            <p:cNvCxnSpPr/>
            <p:nvPr/>
          </p:nvCxnSpPr>
          <p:spPr>
            <a:xfrm>
              <a:off x="1967921" y="1150783"/>
              <a:ext cx="4383819" cy="234524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3562013" y="2007719"/>
              <a:ext cx="367050" cy="204463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3894546" y="1703914"/>
            <a:ext cx="4637173" cy="590856"/>
            <a:chOff x="1969144" y="1089072"/>
            <a:chExt cx="5482672" cy="698583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1969144" y="1089072"/>
              <a:ext cx="5482672" cy="698583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4415113" y="1400140"/>
              <a:ext cx="309935" cy="38234"/>
            </a:xfrm>
            <a:prstGeom prst="line">
              <a:avLst/>
            </a:prstGeom>
            <a:ln w="38100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5349285" y="2320065"/>
            <a:ext cx="3137369" cy="1334028"/>
            <a:chOff x="3689137" y="1817580"/>
            <a:chExt cx="3709420" cy="1577268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3689137" y="1817580"/>
              <a:ext cx="3709420" cy="157726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5397944" y="2560333"/>
              <a:ext cx="253139" cy="105041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Arrow Connector 8"/>
          <p:cNvCxnSpPr/>
          <p:nvPr/>
        </p:nvCxnSpPr>
        <p:spPr>
          <a:xfrm flipV="1">
            <a:off x="7601286" y="2294766"/>
            <a:ext cx="845307" cy="14149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8035645" y="2822376"/>
            <a:ext cx="105160" cy="17032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7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045" y="3791854"/>
            <a:ext cx="752481" cy="557633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7050652" y="4334323"/>
            <a:ext cx="112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দীপ্তিহীন বস্তু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55999" y="645166"/>
            <a:ext cx="5820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চিত্র থেকে আমরা কি দেখতে  পাচ্ছি 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7700" y="4650490"/>
            <a:ext cx="7893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সূর্য থেকে আলো চোখ ও বস্তুতে আসে, বস্তু থেকে আলো চোখ এ আসার পর আমরা বস্তু দেখতে পাই 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5458691"/>
            <a:ext cx="2233304" cy="320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Video: </a:t>
            </a:r>
            <a:r>
              <a:rPr lang="en-US" dirty="0">
                <a:hlinkClick r:id="rId7"/>
              </a:rPr>
              <a:t>Reflection of 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1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77" grpId="0"/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4400" y="685800"/>
            <a:ext cx="10349346" cy="53205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8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grpSp>
        <p:nvGrpSpPr>
          <p:cNvPr id="11" name="Group 10"/>
          <p:cNvGrpSpPr/>
          <p:nvPr/>
        </p:nvGrpSpPr>
        <p:grpSpPr>
          <a:xfrm>
            <a:off x="2687782" y="1484433"/>
            <a:ext cx="2832394" cy="2211888"/>
            <a:chOff x="2006600" y="1124607"/>
            <a:chExt cx="2050393" cy="1631293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2006600" y="1124607"/>
              <a:ext cx="2050393" cy="1631293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701925" y="1986381"/>
              <a:ext cx="269875" cy="218797"/>
            </a:xfrm>
            <a:prstGeom prst="line">
              <a:avLst/>
            </a:prstGeom>
            <a:ln w="38100">
              <a:solidFill>
                <a:srgbClr val="FFFF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158837" y="1681684"/>
            <a:ext cx="2604178" cy="2295329"/>
            <a:chOff x="2438400" y="1206500"/>
            <a:chExt cx="1739900" cy="1714500"/>
          </a:xfrm>
        </p:grpSpPr>
        <p:cxnSp>
          <p:nvCxnSpPr>
            <p:cNvPr id="4" name="Straight Arrow Connector 3"/>
            <p:cNvCxnSpPr/>
            <p:nvPr/>
          </p:nvCxnSpPr>
          <p:spPr>
            <a:xfrm flipH="1">
              <a:off x="2438400" y="1206500"/>
              <a:ext cx="1739900" cy="1714500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2976563" y="2107406"/>
              <a:ext cx="293687" cy="279710"/>
            </a:xfrm>
            <a:prstGeom prst="line">
              <a:avLst/>
            </a:prstGeom>
            <a:ln w="38100">
              <a:solidFill>
                <a:srgbClr val="FFFF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3158837" y="3005710"/>
            <a:ext cx="2249710" cy="915060"/>
            <a:chOff x="2501900" y="2336800"/>
            <a:chExt cx="1257300" cy="571500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2501900" y="2336800"/>
              <a:ext cx="1257300" cy="571500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989262" y="2548733"/>
              <a:ext cx="319088" cy="143701"/>
            </a:xfrm>
            <a:prstGeom prst="line">
              <a:avLst/>
            </a:prstGeom>
            <a:ln w="38100">
              <a:solidFill>
                <a:srgbClr val="FFFF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flipV="1">
            <a:off x="3163502" y="3806430"/>
            <a:ext cx="2737285" cy="619314"/>
            <a:chOff x="2057400" y="2717800"/>
            <a:chExt cx="2425700" cy="203200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2057400" y="2717800"/>
              <a:ext cx="2425700" cy="203200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209926" y="2819400"/>
              <a:ext cx="423862" cy="34651"/>
            </a:xfrm>
            <a:prstGeom prst="line">
              <a:avLst/>
            </a:prstGeom>
            <a:ln w="38100">
              <a:solidFill>
                <a:srgbClr val="FFFF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547" y="1264591"/>
            <a:ext cx="569300" cy="56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/>
          <p:cNvSpPr txBox="1"/>
          <p:nvPr/>
        </p:nvSpPr>
        <p:spPr>
          <a:xfrm>
            <a:off x="3286990" y="617911"/>
            <a:ext cx="5820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চিত্র থেকে আমরা কি দেখতে  পাচ্ছি 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99260" y="4902431"/>
            <a:ext cx="9796272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bn-BD" sz="2200" b="1" dirty="0">
                <a:latin typeface="NikoshBAN" panose="02000000000000000000" pitchFamily="2" charset="0"/>
                <a:cs typeface="NikoshBAN" panose="02000000000000000000" pitchFamily="2" charset="0"/>
              </a:rPr>
              <a:t>সূর্য থেকে আলো এসে আয়না  এর উপর এসে পড়তেছে , এবং আয়না থেকে আলো আবার বাধা পেয়ে ফিরে যাচ্ছে ।</a:t>
            </a:r>
            <a:endParaRPr lang="en-US" sz="2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1070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3860577" y="3070009"/>
            <a:ext cx="4035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আলোর প্রতিফলন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ও দর্পণ </a:t>
            </a:r>
            <a:endParaRPr lang="en-US" sz="3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34692628"/>
              </p:ext>
            </p:extLst>
          </p:nvPr>
        </p:nvGraphicFramePr>
        <p:xfrm>
          <a:off x="3211604" y="3070005"/>
          <a:ext cx="586012" cy="598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Horizontal Scroll 6"/>
          <p:cNvSpPr/>
          <p:nvPr/>
        </p:nvSpPr>
        <p:spPr>
          <a:xfrm>
            <a:off x="4421163" y="1403125"/>
            <a:ext cx="2954927" cy="958677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22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3722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722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722" b="1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84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z="2000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7</a:t>
            </a:fld>
            <a:endParaRPr lang="en" sz="2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4607344" y="1349829"/>
            <a:ext cx="3559393" cy="1216553"/>
          </a:xfrm>
          <a:prstGeom prst="horizontalScroll">
            <a:avLst/>
          </a:prstGeom>
          <a:solidFill>
            <a:schemeClr val="bg1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4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066800" y="2484206"/>
            <a:ext cx="10155382" cy="235154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8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8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8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8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8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8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8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8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8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bn-BD" sz="3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 শেষে শিক্ষার্থীরা... </a:t>
            </a:r>
          </a:p>
          <a:p>
            <a:r>
              <a:rPr lang="bn-BD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আলোর প্রতিফলন কী তা বলতে পারবে;</a:t>
            </a:r>
          </a:p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আলোর প্রতিফলন এর সূত্র গুলো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 পারবে;</a:t>
            </a:r>
          </a:p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আলোক রশ্নির ক্রিয়া রেখার সাহায্যে দর্পণে প্রতিবিম্ব (রশ্নি চিত্র গমন ও নির্গমন ) ব্যাখ্যা করতে পারবে;</a:t>
            </a:r>
          </a:p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 লক্ষ্য বস্তুর ভিন্ন ভিন্ন অবস্থানে বিম্বের অবস্থান ভিন্ন ভিন্ন হয়-  চিত্র সহ বর্ণনা করতে পারবে</a:t>
            </a:r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96763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245552" y="3845366"/>
            <a:ext cx="3588936" cy="625466"/>
            <a:chOff x="1035503" y="3260142"/>
            <a:chExt cx="4243315" cy="739510"/>
          </a:xfrm>
        </p:grpSpPr>
        <p:sp>
          <p:nvSpPr>
            <p:cNvPr id="4" name="Flowchart: Data 3"/>
            <p:cNvSpPr/>
            <p:nvPr/>
          </p:nvSpPr>
          <p:spPr>
            <a:xfrm>
              <a:off x="1156138" y="3260142"/>
              <a:ext cx="4122680" cy="402069"/>
            </a:xfrm>
            <a:prstGeom prst="flowChartInputOutpu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85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35503" y="3674875"/>
              <a:ext cx="368065" cy="324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85" dirty="0"/>
                <a:t>M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461673" y="3459143"/>
              <a:ext cx="410929" cy="442918"/>
              <a:chOff x="4461673" y="3459143"/>
              <a:chExt cx="410929" cy="442918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4461673" y="3577285"/>
                <a:ext cx="368064" cy="32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85" dirty="0"/>
                  <a:t>M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604989" y="3459143"/>
                <a:ext cx="267613" cy="324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85" dirty="0"/>
                  <a:t>/</a:t>
                </a:r>
              </a:p>
            </p:txBody>
          </p:sp>
        </p:grpSp>
      </p:grpSp>
      <p:sp>
        <p:nvSpPr>
          <p:cNvPr id="12" name="Arc 11"/>
          <p:cNvSpPr/>
          <p:nvPr/>
        </p:nvSpPr>
        <p:spPr>
          <a:xfrm rot="19308902">
            <a:off x="4815612" y="3621604"/>
            <a:ext cx="854320" cy="805688"/>
          </a:xfrm>
          <a:prstGeom prst="arc">
            <a:avLst>
              <a:gd name="adj1" fmla="val 16200000"/>
              <a:gd name="adj2" fmla="val 2107493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85"/>
          </a:p>
        </p:txBody>
      </p:sp>
      <p:sp>
        <p:nvSpPr>
          <p:cNvPr id="14" name="Rectangle 13"/>
          <p:cNvSpPr/>
          <p:nvPr/>
        </p:nvSpPr>
        <p:spPr>
          <a:xfrm>
            <a:off x="7557116" y="1810741"/>
            <a:ext cx="64257" cy="2797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85"/>
          </a:p>
        </p:txBody>
      </p:sp>
      <p:cxnSp>
        <p:nvCxnSpPr>
          <p:cNvPr id="23" name="Straight Arrow Connector 22"/>
          <p:cNvCxnSpPr>
            <a:endCxn id="24" idx="1"/>
          </p:cNvCxnSpPr>
          <p:nvPr/>
        </p:nvCxnSpPr>
        <p:spPr>
          <a:xfrm>
            <a:off x="4995637" y="2338521"/>
            <a:ext cx="2738021" cy="338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733658" y="2222076"/>
            <a:ext cx="633507" cy="300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353" dirty="0">
                <a:latin typeface="NikoshBAN" panose="02000000000000000000" pitchFamily="2" charset="0"/>
                <a:cs typeface="NikoshBAN" panose="02000000000000000000" pitchFamily="2" charset="0"/>
              </a:rPr>
              <a:t>অভিলম্ব</a:t>
            </a:r>
            <a:endParaRPr lang="en-US" sz="135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288180" y="2561181"/>
            <a:ext cx="4464696" cy="236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733657" y="2425790"/>
            <a:ext cx="1277914" cy="300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353" dirty="0">
                <a:latin typeface="NikoshBAN" panose="02000000000000000000" pitchFamily="2" charset="0"/>
                <a:cs typeface="NikoshBAN" panose="02000000000000000000" pitchFamily="2" charset="0"/>
              </a:rPr>
              <a:t>আপতিত রশ্নি</a:t>
            </a:r>
            <a:r>
              <a:rPr lang="en-US" sz="1353" dirty="0">
                <a:latin typeface="NikoshBAN" panose="02000000000000000000" pitchFamily="2" charset="0"/>
                <a:cs typeface="NikoshBAN" panose="02000000000000000000" pitchFamily="2" charset="0"/>
              </a:rPr>
              <a:t>, AO</a:t>
            </a:r>
            <a:r>
              <a:rPr lang="bn-BD" sz="135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5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68008" y="3600698"/>
            <a:ext cx="235962" cy="274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185" dirty="0"/>
              <a:t>r</a:t>
            </a:r>
            <a:endParaRPr lang="en-US" sz="1185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5505221" y="3163065"/>
            <a:ext cx="2247654" cy="1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669207" y="2859157"/>
            <a:ext cx="1083669" cy="27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709343" y="2681660"/>
            <a:ext cx="1412566" cy="300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35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53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প্রতিফলিত</a:t>
            </a:r>
            <a:r>
              <a:rPr lang="en-US" sz="135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353" dirty="0">
                <a:latin typeface="NikoshBAN" panose="02000000000000000000" pitchFamily="2" charset="0"/>
                <a:cs typeface="NikoshBAN" panose="02000000000000000000" pitchFamily="2" charset="0"/>
              </a:rPr>
              <a:t>রশ্নি</a:t>
            </a:r>
            <a:r>
              <a:rPr lang="en-US" sz="1353" dirty="0">
                <a:latin typeface="NikoshBAN" panose="02000000000000000000" pitchFamily="2" charset="0"/>
                <a:cs typeface="NikoshBAN" panose="02000000000000000000" pitchFamily="2" charset="0"/>
              </a:rPr>
              <a:t>, OB</a:t>
            </a:r>
            <a:r>
              <a:rPr lang="bn-BD" sz="135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5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976330" y="2190524"/>
            <a:ext cx="19312" cy="199716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709343" y="2966042"/>
            <a:ext cx="1778051" cy="300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353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প্রতিফলন কোন</a:t>
            </a:r>
            <a:r>
              <a:rPr lang="en-US" sz="1353" dirty="0">
                <a:latin typeface="NikoshBAN" panose="02000000000000000000" pitchFamily="2" charset="0"/>
                <a:cs typeface="NikoshBAN" panose="02000000000000000000" pitchFamily="2" charset="0"/>
              </a:rPr>
              <a:t>, r=&lt;NOB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612571" y="1078542"/>
            <a:ext cx="5813177" cy="5123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আলোর এই ঘটনাকে কি বলা হয় জানো  ?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983551" y="2190523"/>
            <a:ext cx="2485599" cy="1991332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5877271" y="3296702"/>
            <a:ext cx="199938" cy="159935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4230976" y="3257714"/>
            <a:ext cx="5099478" cy="1008573"/>
            <a:chOff x="2112921" y="2610387"/>
            <a:chExt cx="6029278" cy="1192468"/>
          </a:xfrm>
        </p:grpSpPr>
        <p:sp>
          <p:nvSpPr>
            <p:cNvPr id="11" name="Arc 10"/>
            <p:cNvSpPr/>
            <p:nvPr/>
          </p:nvSpPr>
          <p:spPr>
            <a:xfrm rot="19308902">
              <a:off x="2112921" y="2959831"/>
              <a:ext cx="976212" cy="843024"/>
            </a:xfrm>
            <a:prstGeom prst="arc">
              <a:avLst>
                <a:gd name="adj1" fmla="val 16446621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85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V="1">
              <a:off x="2690068" y="2729251"/>
              <a:ext cx="3586907" cy="2107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6185888" y="2610387"/>
              <a:ext cx="1956311" cy="355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1353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1353">
                  <a:latin typeface="NikoshBAN" panose="02000000000000000000" pitchFamily="2" charset="0"/>
                  <a:cs typeface="NikoshBAN" panose="02000000000000000000" pitchFamily="2" charset="0"/>
                </a:rPr>
                <a:t>আপতন কোণ</a:t>
              </a:r>
              <a:r>
                <a:rPr lang="en-US" sz="1353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353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i</a:t>
              </a:r>
              <a:r>
                <a:rPr lang="en-US" sz="1353" dirty="0">
                  <a:latin typeface="NikoshBAN" panose="02000000000000000000" pitchFamily="2" charset="0"/>
                  <a:cs typeface="NikoshBAN" panose="02000000000000000000" pitchFamily="2" charset="0"/>
                </a:rPr>
                <a:t>=&lt;AON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575462" y="2971020"/>
              <a:ext cx="229213" cy="32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85" dirty="0" err="1"/>
                <a:t>i</a:t>
              </a:r>
              <a:endParaRPr lang="en-US" sz="1185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flipV="1">
              <a:off x="2575462" y="2751448"/>
              <a:ext cx="113756" cy="36711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4" name="Straight Connector 63"/>
          <p:cNvCxnSpPr/>
          <p:nvPr/>
        </p:nvCxnSpPr>
        <p:spPr>
          <a:xfrm flipV="1">
            <a:off x="5112048" y="3169376"/>
            <a:ext cx="389967" cy="5079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6397082" y="3945344"/>
            <a:ext cx="3073046" cy="373758"/>
            <a:chOff x="4673975" y="3423396"/>
            <a:chExt cx="3633361" cy="441907"/>
          </a:xfrm>
        </p:grpSpPr>
        <p:sp>
          <p:nvSpPr>
            <p:cNvPr id="50" name="TextBox 49"/>
            <p:cNvSpPr txBox="1"/>
            <p:nvPr/>
          </p:nvSpPr>
          <p:spPr>
            <a:xfrm>
              <a:off x="6227660" y="3540526"/>
              <a:ext cx="2079676" cy="324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185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বিভেদ তল/প্রতিফলক</a:t>
              </a:r>
              <a:r>
                <a:rPr lang="en-US" sz="1185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185" dirty="0">
                  <a:latin typeface="+mj-lt"/>
                  <a:cs typeface="NikoshBAN" panose="02000000000000000000" pitchFamily="2" charset="0"/>
                </a:rPr>
                <a:t>, </a:t>
              </a:r>
              <a:r>
                <a:rPr lang="en-US" sz="1185" dirty="0"/>
                <a:t>MM</a:t>
              </a:r>
              <a:endParaRPr lang="en-US" sz="1185" dirty="0">
                <a:latin typeface="+mj-lt"/>
                <a:cs typeface="NikoshBAN" panose="02000000000000000000" pitchFamily="2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4945511" y="3713916"/>
              <a:ext cx="1331464" cy="3761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673975" y="3564396"/>
              <a:ext cx="271536" cy="18398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7850524" y="3423396"/>
              <a:ext cx="162484" cy="324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85" dirty="0"/>
                <a:t>/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884499" y="1932828"/>
            <a:ext cx="293670" cy="274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85" dirty="0"/>
              <a:t>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830592" y="4206471"/>
            <a:ext cx="303288" cy="274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85" dirty="0"/>
              <a:t>O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258918" y="2226521"/>
            <a:ext cx="447558" cy="274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85" dirty="0"/>
              <a:t>, </a:t>
            </a:r>
            <a:r>
              <a:rPr lang="en-US" sz="931" dirty="0"/>
              <a:t>NO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021588" y="2258934"/>
            <a:ext cx="1951218" cy="1929908"/>
            <a:chOff x="683023" y="1384448"/>
            <a:chExt cx="2306988" cy="2281793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890785" y="1638300"/>
              <a:ext cx="2099226" cy="202794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853145" y="2560133"/>
              <a:ext cx="189178" cy="190192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83023" y="1384448"/>
              <a:ext cx="337740" cy="32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85" dirty="0"/>
                <a:t>A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294285" y="1961627"/>
            <a:ext cx="199711" cy="274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85" dirty="0"/>
              <a:t>B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526" y="2036762"/>
            <a:ext cx="300041" cy="300041"/>
          </a:xfrm>
          <a:prstGeom prst="rect">
            <a:avLst/>
          </a:prstGeom>
        </p:spPr>
      </p:pic>
      <p:grpSp>
        <p:nvGrpSpPr>
          <p:cNvPr id="77" name="Group 76"/>
          <p:cNvGrpSpPr/>
          <p:nvPr/>
        </p:nvGrpSpPr>
        <p:grpSpPr>
          <a:xfrm>
            <a:off x="1914013" y="4700913"/>
            <a:ext cx="7259915" cy="707886"/>
            <a:chOff x="-4655826" y="7910011"/>
            <a:chExt cx="8583633" cy="836959"/>
          </a:xfrm>
        </p:grpSpPr>
        <p:sp>
          <p:nvSpPr>
            <p:cNvPr id="78" name="TextBox 77"/>
            <p:cNvSpPr txBox="1"/>
            <p:nvPr/>
          </p:nvSpPr>
          <p:spPr>
            <a:xfrm>
              <a:off x="-4655826" y="7910011"/>
              <a:ext cx="8583633" cy="836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বিভেদ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তল   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যে  তলে আলোর প্রতিফলন ঘটে তাকে প্রতিফলক পৃষ্ঠ বা বিভেদ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তল বলে ।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চিত্রে          বিভেদ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তল  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-4009692" y="8261720"/>
              <a:ext cx="517789" cy="410769"/>
              <a:chOff x="-5152692" y="7182140"/>
              <a:chExt cx="517789" cy="410769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-5152692" y="7268133"/>
                <a:ext cx="517789" cy="324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85" dirty="0"/>
                  <a:t>MM</a:t>
                </a:r>
                <a:endParaRPr lang="en-US" sz="1185" dirty="0">
                  <a:cs typeface="NikoshBAN" panose="02000000000000000000" pitchFamily="2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-4830354" y="7182140"/>
                <a:ext cx="162485" cy="32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185" dirty="0"/>
                  <a:t>/</a:t>
                </a:r>
              </a:p>
            </p:txBody>
          </p:sp>
        </p:grpSp>
      </p:grpSp>
      <p:sp>
        <p:nvSpPr>
          <p:cNvPr id="82" name="TextBox 81"/>
          <p:cNvSpPr txBox="1"/>
          <p:nvPr/>
        </p:nvSpPr>
        <p:spPr>
          <a:xfrm>
            <a:off x="1888855" y="4741187"/>
            <a:ext cx="7782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আপতন বিন্দু 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আপতিত রশ্নি প্রতিফলক এর উপর যে বিন্দুতে এসে পরে তাকে আপতন বিন্দু বলে ।</a:t>
            </a:r>
          </a:p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চিত্রে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o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আপতন বিন্দু 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915008" y="4730857"/>
            <a:ext cx="6711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অভিলবম্ব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আপতন বিন্দুতে প্রতিফলক এর উপর অঙ্কিত লম্বকে অভিলবম্ব বলে 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চিত্রে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NO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অভিলবম্ব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834264" y="4690583"/>
            <a:ext cx="6467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আপতিত রশ্নি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যে রশ্নি প্রতিফলক এর  উপর এসে পরে তাকে আপতিত রশ্নি বলে । </a:t>
            </a:r>
          </a:p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AO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আপতিত রশ্নি 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926719" y="4673793"/>
            <a:ext cx="7542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আপতন কোন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আপতিত রশ্নি অভিলম্বের সাথে যে কোন উৎপন্ন করে তাকে আপতন কোন বলে ।</a:t>
            </a:r>
          </a:p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চিত্রে 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&lt;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AON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আপতন কোন।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859088" y="4687353"/>
            <a:ext cx="84609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প্রতিফলিত রশ্নি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প্রতিফলক এ  আ পেয়ে যে রশ্নি আগের  মাধ্যমে ফিরে আসে তাকে প্রতিফলিত রশ্নি বলে ।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OB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প্রতিফালিত  রশ্নি 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857291" y="4702095"/>
            <a:ext cx="8145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প্রতিফলন কোন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প্রতিফলিত রশ্নি  অভিলম্বের সাথে যে কোন উৎপন্ন করে তাকে প্রতিফলন কোন বলে । </a:t>
            </a:r>
          </a:p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&lt;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BON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প্রতিফলন কোন 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Rounded Rectangle 87">
            <a:hlinkClick r:id="" action="ppaction://noaction"/>
          </p:cNvPr>
          <p:cNvSpPr/>
          <p:nvPr/>
        </p:nvSpPr>
        <p:spPr>
          <a:xfrm>
            <a:off x="3460541" y="4803565"/>
            <a:ext cx="2740102" cy="4925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প্রতিফলন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06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4" grpId="0"/>
      <p:bldP spid="28" grpId="0"/>
      <p:bldP spid="40" grpId="0"/>
      <p:bldP spid="48" grpId="0"/>
      <p:bldP spid="2" grpId="0"/>
      <p:bldP spid="9" grpId="0" animBg="1"/>
      <p:bldP spid="43" grpId="0"/>
      <p:bldP spid="44" grpId="0"/>
      <p:bldP spid="46" grpId="0"/>
      <p:bldP spid="22" grpId="0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  <p:bldP spid="87" grpId="0"/>
      <p:bldP spid="87" grpId="1"/>
      <p:bldP spid="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890116" y="3973469"/>
            <a:ext cx="4243656" cy="493616"/>
            <a:chOff x="2481589" y="3024241"/>
            <a:chExt cx="5017413" cy="583619"/>
          </a:xfrm>
        </p:grpSpPr>
        <p:grpSp>
          <p:nvGrpSpPr>
            <p:cNvPr id="55" name="Group 43"/>
            <p:cNvGrpSpPr/>
            <p:nvPr/>
          </p:nvGrpSpPr>
          <p:grpSpPr>
            <a:xfrm>
              <a:off x="2782519" y="3179987"/>
              <a:ext cx="4191000" cy="340100"/>
              <a:chOff x="2895600" y="3267426"/>
              <a:chExt cx="3733800" cy="213078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2895600" y="3276600"/>
                <a:ext cx="37338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>
                <a:off x="3048000" y="3276600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3139722" y="3284361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H="1">
                <a:off x="3261078" y="3276600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>
                <a:off x="3352800" y="3284361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H="1">
                <a:off x="3429000" y="3268839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H="1">
                <a:off x="3520722" y="3276600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>
                <a:off x="3642078" y="3268839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H="1">
                <a:off x="3733800" y="3276600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>
                <a:off x="3822700" y="3288594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H="1">
                <a:off x="3927122" y="3288594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H="1">
                <a:off x="4035778" y="3288594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H="1">
                <a:off x="4127500" y="3276600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H="1">
                <a:off x="4203700" y="3280833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H="1">
                <a:off x="4295422" y="3288594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H="1">
                <a:off x="4416778" y="3280833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H="1">
                <a:off x="4508500" y="3288594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4597400" y="3276600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H="1">
                <a:off x="4696178" y="3276600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H="1">
                <a:off x="4772378" y="3276600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H="1">
                <a:off x="4864100" y="3276600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>
                <a:off x="4989689" y="3267426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>
                <a:off x="5077178" y="3276600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H="1">
                <a:off x="5153378" y="3290004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>
                <a:off x="5245100" y="3276600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H="1">
                <a:off x="5334000" y="3276600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H="1">
                <a:off x="5425722" y="3284361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H="1">
                <a:off x="5547078" y="3276600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flipH="1">
                <a:off x="5638800" y="3276600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flipH="1">
                <a:off x="5715000" y="3276600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flipH="1">
                <a:off x="5829300" y="3276600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H="1">
                <a:off x="5928078" y="3276600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>
                <a:off x="6019800" y="3276600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H="1">
                <a:off x="6114344" y="3275187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flipH="1">
                <a:off x="6235700" y="3267426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flipH="1">
                <a:off x="6327422" y="3275187"/>
                <a:ext cx="76200" cy="1905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TextBox 55"/>
            <p:cNvSpPr txBox="1"/>
            <p:nvPr/>
          </p:nvSpPr>
          <p:spPr>
            <a:xfrm>
              <a:off x="2481589" y="3283084"/>
              <a:ext cx="368065" cy="32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85" dirty="0"/>
                <a:t>M</a:t>
              </a: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076472" y="3024241"/>
              <a:ext cx="422530" cy="428108"/>
              <a:chOff x="7076472" y="3024241"/>
              <a:chExt cx="422530" cy="428108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7076472" y="3127572"/>
                <a:ext cx="368064" cy="324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85" dirty="0"/>
                  <a:t>M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7231388" y="3024241"/>
                <a:ext cx="267614" cy="324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85" dirty="0"/>
                  <a:t>/</a:t>
                </a:r>
              </a:p>
            </p:txBody>
          </p:sp>
        </p:grpSp>
      </p:grpSp>
      <p:sp>
        <p:nvSpPr>
          <p:cNvPr id="12" name="Arc 11"/>
          <p:cNvSpPr/>
          <p:nvPr/>
        </p:nvSpPr>
        <p:spPr>
          <a:xfrm rot="19308902">
            <a:off x="4815612" y="3540417"/>
            <a:ext cx="854320" cy="805688"/>
          </a:xfrm>
          <a:prstGeom prst="arc">
            <a:avLst>
              <a:gd name="adj1" fmla="val 16200000"/>
              <a:gd name="adj2" fmla="val 2107493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85"/>
          </a:p>
        </p:txBody>
      </p:sp>
      <p:sp>
        <p:nvSpPr>
          <p:cNvPr id="14" name="Rectangle 13"/>
          <p:cNvSpPr/>
          <p:nvPr/>
        </p:nvSpPr>
        <p:spPr>
          <a:xfrm>
            <a:off x="7557116" y="1691196"/>
            <a:ext cx="64257" cy="2797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85"/>
          </a:p>
        </p:txBody>
      </p:sp>
      <p:cxnSp>
        <p:nvCxnSpPr>
          <p:cNvPr id="23" name="Straight Arrow Connector 22"/>
          <p:cNvCxnSpPr>
            <a:endCxn id="24" idx="1"/>
          </p:cNvCxnSpPr>
          <p:nvPr/>
        </p:nvCxnSpPr>
        <p:spPr>
          <a:xfrm>
            <a:off x="4995637" y="2257334"/>
            <a:ext cx="2738021" cy="338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733658" y="2140888"/>
            <a:ext cx="633507" cy="300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353" dirty="0">
                <a:latin typeface="NikoshBAN" panose="02000000000000000000" pitchFamily="2" charset="0"/>
                <a:cs typeface="NikoshBAN" panose="02000000000000000000" pitchFamily="2" charset="0"/>
              </a:rPr>
              <a:t>অভিলম্ব</a:t>
            </a:r>
            <a:endParaRPr lang="en-US" sz="135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288180" y="2479993"/>
            <a:ext cx="4464696" cy="236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733657" y="2382703"/>
            <a:ext cx="1277914" cy="300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353" dirty="0">
                <a:latin typeface="NikoshBAN" panose="02000000000000000000" pitchFamily="2" charset="0"/>
                <a:cs typeface="NikoshBAN" panose="02000000000000000000" pitchFamily="2" charset="0"/>
              </a:rPr>
              <a:t>আপতিত রশ্নি</a:t>
            </a:r>
            <a:r>
              <a:rPr lang="en-US" sz="1353" dirty="0">
                <a:latin typeface="NikoshBAN" panose="02000000000000000000" pitchFamily="2" charset="0"/>
                <a:cs typeface="NikoshBAN" panose="02000000000000000000" pitchFamily="2" charset="0"/>
              </a:rPr>
              <a:t>, AO</a:t>
            </a:r>
            <a:r>
              <a:rPr lang="bn-BD" sz="135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5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5621274" y="3868599"/>
            <a:ext cx="2131599" cy="158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709345" y="3725427"/>
            <a:ext cx="1071127" cy="300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353" dirty="0">
                <a:latin typeface="NikoshBAN" panose="02000000000000000000" pitchFamily="2" charset="0"/>
                <a:cs typeface="NikoshBAN" panose="02000000000000000000" pitchFamily="2" charset="0"/>
              </a:rPr>
              <a:t>আপতন বিন্দু</a:t>
            </a:r>
            <a:r>
              <a:rPr lang="en-US" sz="1353" dirty="0">
                <a:latin typeface="NikoshBAN" panose="02000000000000000000" pitchFamily="2" charset="0"/>
                <a:cs typeface="NikoshBAN" panose="02000000000000000000" pitchFamily="2" charset="0"/>
              </a:rPr>
              <a:t>, O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68008" y="3519511"/>
            <a:ext cx="235962" cy="274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185" dirty="0"/>
              <a:t>r</a:t>
            </a:r>
            <a:endParaRPr lang="en-US" sz="1185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6669207" y="2777970"/>
            <a:ext cx="1083669" cy="27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709343" y="2638573"/>
            <a:ext cx="1412566" cy="300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35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53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প্রতিফলিত</a:t>
            </a:r>
            <a:r>
              <a:rPr lang="en-US" sz="135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353" dirty="0">
                <a:latin typeface="NikoshBAN" panose="02000000000000000000" pitchFamily="2" charset="0"/>
                <a:cs typeface="NikoshBAN" panose="02000000000000000000" pitchFamily="2" charset="0"/>
              </a:rPr>
              <a:t>রশ্নি</a:t>
            </a:r>
            <a:r>
              <a:rPr lang="en-US" sz="1353" dirty="0">
                <a:latin typeface="NikoshBAN" panose="02000000000000000000" pitchFamily="2" charset="0"/>
                <a:cs typeface="NikoshBAN" panose="02000000000000000000" pitchFamily="2" charset="0"/>
              </a:rPr>
              <a:t>, OB</a:t>
            </a:r>
            <a:r>
              <a:rPr lang="bn-BD" sz="135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5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976330" y="2109337"/>
            <a:ext cx="19312" cy="199716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235480" y="964872"/>
            <a:ext cx="7026838" cy="4889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আলোর এই ঘটনা  থেকে আমরা কি দেখতে পারছি 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969164" y="3882293"/>
            <a:ext cx="652111" cy="2218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983551" y="2109335"/>
            <a:ext cx="2485599" cy="1991332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5877271" y="3215515"/>
            <a:ext cx="199938" cy="159935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4230975" y="3510179"/>
            <a:ext cx="825666" cy="713018"/>
            <a:chOff x="2112921" y="2959831"/>
            <a:chExt cx="976212" cy="843024"/>
          </a:xfrm>
        </p:grpSpPr>
        <p:sp>
          <p:nvSpPr>
            <p:cNvPr id="11" name="Arc 10"/>
            <p:cNvSpPr/>
            <p:nvPr/>
          </p:nvSpPr>
          <p:spPr>
            <a:xfrm rot="19308902">
              <a:off x="2112921" y="2959831"/>
              <a:ext cx="976212" cy="843024"/>
            </a:xfrm>
            <a:prstGeom prst="arc">
              <a:avLst>
                <a:gd name="adj1" fmla="val 16446621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85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575461" y="2971021"/>
              <a:ext cx="229213" cy="32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85" dirty="0" err="1"/>
                <a:t>i</a:t>
              </a:r>
              <a:endParaRPr lang="en-US" sz="1185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397082" y="3902257"/>
            <a:ext cx="3073046" cy="373758"/>
            <a:chOff x="4673975" y="3423396"/>
            <a:chExt cx="3633361" cy="441907"/>
          </a:xfrm>
        </p:grpSpPr>
        <p:sp>
          <p:nvSpPr>
            <p:cNvPr id="50" name="TextBox 49"/>
            <p:cNvSpPr txBox="1"/>
            <p:nvPr/>
          </p:nvSpPr>
          <p:spPr>
            <a:xfrm>
              <a:off x="6227660" y="3540526"/>
              <a:ext cx="2079676" cy="324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185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বিভেদ তল/প্রতিফলক</a:t>
              </a:r>
              <a:r>
                <a:rPr lang="en-US" sz="1185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185" dirty="0">
                  <a:latin typeface="+mj-lt"/>
                  <a:cs typeface="NikoshBAN" panose="02000000000000000000" pitchFamily="2" charset="0"/>
                </a:rPr>
                <a:t>, </a:t>
              </a:r>
              <a:r>
                <a:rPr lang="en-US" sz="1185" dirty="0"/>
                <a:t>MM</a:t>
              </a:r>
              <a:endParaRPr lang="en-US" sz="1185" dirty="0">
                <a:latin typeface="+mj-lt"/>
                <a:cs typeface="NikoshBAN" panose="02000000000000000000" pitchFamily="2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4945511" y="3713916"/>
              <a:ext cx="1331464" cy="3761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673975" y="3564396"/>
              <a:ext cx="271536" cy="18398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7850524" y="3423396"/>
              <a:ext cx="162484" cy="324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85" dirty="0"/>
                <a:t>/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884499" y="1851641"/>
            <a:ext cx="293670" cy="274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85" dirty="0"/>
              <a:t>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830592" y="4125284"/>
            <a:ext cx="303288" cy="274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85" dirty="0"/>
              <a:t>O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258918" y="2145333"/>
            <a:ext cx="447558" cy="274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85" dirty="0"/>
              <a:t>, </a:t>
            </a:r>
            <a:r>
              <a:rPr lang="en-US" sz="931" dirty="0"/>
              <a:t>NO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021588" y="2177747"/>
            <a:ext cx="1951218" cy="1929908"/>
            <a:chOff x="683023" y="1384448"/>
            <a:chExt cx="2306988" cy="2281793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890785" y="1638300"/>
              <a:ext cx="2099226" cy="202794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853145" y="2560133"/>
              <a:ext cx="189178" cy="190192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83023" y="1384448"/>
              <a:ext cx="337740" cy="32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85" dirty="0"/>
                <a:t>A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294285" y="1880440"/>
            <a:ext cx="199711" cy="274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85" dirty="0"/>
              <a:t>B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526" y="1955575"/>
            <a:ext cx="300041" cy="300041"/>
          </a:xfrm>
          <a:prstGeom prst="rect">
            <a:avLst/>
          </a:prstGeom>
        </p:spPr>
      </p:pic>
      <p:sp>
        <p:nvSpPr>
          <p:cNvPr id="5" name="Sun 4"/>
          <p:cNvSpPr/>
          <p:nvPr/>
        </p:nvSpPr>
        <p:spPr>
          <a:xfrm>
            <a:off x="4915579" y="4031299"/>
            <a:ext cx="150380" cy="136861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85"/>
          </a:p>
        </p:txBody>
      </p:sp>
      <p:sp>
        <p:nvSpPr>
          <p:cNvPr id="25" name="TextBox 24"/>
          <p:cNvSpPr txBox="1"/>
          <p:nvPr/>
        </p:nvSpPr>
        <p:spPr>
          <a:xfrm>
            <a:off x="1267097" y="5055564"/>
            <a:ext cx="9035943" cy="60880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আপতিত রশ্মি, প্রতিফলিত রশ্মি, আপতন বিন্দু এবং অবিলম্ব এই  ৪ টি বিন্দু একসাথে এক জায়গায়  অবস্থান করছে ।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3203814" y="4989956"/>
            <a:ext cx="3545032" cy="795282"/>
            <a:chOff x="2409518" y="3629003"/>
            <a:chExt cx="4191407" cy="940287"/>
          </a:xfrm>
        </p:grpSpPr>
        <p:sp>
          <p:nvSpPr>
            <p:cNvPr id="53" name="Rounded Rectangle 52"/>
            <p:cNvSpPr/>
            <p:nvPr/>
          </p:nvSpPr>
          <p:spPr>
            <a:xfrm>
              <a:off x="2409518" y="3776983"/>
              <a:ext cx="4191407" cy="64143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85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449378" y="3629003"/>
              <a:ext cx="3485804" cy="9402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568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bn-BD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চিত্র </a:t>
              </a:r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bn-BD" sz="2400" dirty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প্রতিফল</a:t>
              </a:r>
              <a:r>
                <a:rPr lang="bn-IN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নের</a:t>
              </a:r>
              <a:r>
                <a:rPr lang="bn-BD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১ম </a:t>
              </a:r>
              <a:r>
                <a:rPr lang="bn-IN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সূ</a:t>
              </a:r>
              <a:r>
                <a:rPr lang="bn-IN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ত্র </a:t>
              </a:r>
              <a:r>
                <a:rPr lang="bn-BD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2162467" y="4524013"/>
            <a:ext cx="7143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934"/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সূত্র ১ : আপতিত রশ্মি, প্রতিফলিত রশ্মি, আপতন বিন্দুতে অভিলম্ব একই সমতলে থাকে।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458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4" grpId="0"/>
      <p:bldP spid="28" grpId="0"/>
      <p:bldP spid="36" grpId="0"/>
      <p:bldP spid="40" grpId="0"/>
      <p:bldP spid="48" grpId="0"/>
      <p:bldP spid="9" grpId="0" animBg="1"/>
      <p:bldP spid="9" grpId="1" animBg="1"/>
      <p:bldP spid="43" grpId="0"/>
      <p:bldP spid="44" grpId="0"/>
      <p:bldP spid="46" grpId="0"/>
      <p:bldP spid="22" grpId="0"/>
      <p:bldP spid="5" grpId="0" animBg="1"/>
      <p:bldP spid="5" grpId="1" animBg="1"/>
      <p:bldP spid="25" grpId="0" animBg="1"/>
      <p:bldP spid="25" grpId="1" animBg="1"/>
      <p:bldP spid="49" grpId="0"/>
    </p:bldLst>
  </p:timing>
</p:sld>
</file>

<file path=ppt/theme/theme1.xml><?xml version="1.0" encoding="utf-8"?>
<a:theme xmlns:a="http://schemas.openxmlformats.org/drawingml/2006/main" name="Seyt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3215</TotalTime>
  <Words>1273</Words>
  <Application>Microsoft Office PowerPoint</Application>
  <PresentationFormat>Widescreen</PresentationFormat>
  <Paragraphs>245</Paragraphs>
  <Slides>26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Patrick Hand SC</vt:lpstr>
      <vt:lpstr>Sniglet</vt:lpstr>
      <vt:lpstr>NikoshBAN</vt:lpstr>
      <vt:lpstr>Shonar Bangla</vt:lpstr>
      <vt:lpstr>Arial</vt:lpstr>
      <vt:lpstr>Calibri</vt:lpstr>
      <vt:lpstr>Seyton template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for use</dc:title>
  <dc:creator>Shahin Pc</dc:creator>
  <cp:lastModifiedBy>Abdul Mannan</cp:lastModifiedBy>
  <cp:revision>1094</cp:revision>
  <dcterms:modified xsi:type="dcterms:W3CDTF">2023-10-10T08:06:15Z</dcterms:modified>
</cp:coreProperties>
</file>