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14" r:id="rId2"/>
    <p:sldId id="317" r:id="rId3"/>
    <p:sldId id="356" r:id="rId4"/>
    <p:sldId id="357" r:id="rId5"/>
    <p:sldId id="332" r:id="rId6"/>
    <p:sldId id="361" r:id="rId7"/>
    <p:sldId id="369" r:id="rId8"/>
    <p:sldId id="367" r:id="rId9"/>
    <p:sldId id="362" r:id="rId10"/>
    <p:sldId id="363" r:id="rId11"/>
    <p:sldId id="364" r:id="rId12"/>
    <p:sldId id="365" r:id="rId13"/>
    <p:sldId id="366" r:id="rId14"/>
    <p:sldId id="333" r:id="rId15"/>
    <p:sldId id="334" r:id="rId16"/>
    <p:sldId id="335" r:id="rId17"/>
    <p:sldId id="336" r:id="rId18"/>
    <p:sldId id="337" r:id="rId19"/>
    <p:sldId id="338" r:id="rId20"/>
    <p:sldId id="340" r:id="rId21"/>
    <p:sldId id="315" r:id="rId22"/>
    <p:sldId id="34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EDF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086" autoAdjust="0"/>
  </p:normalViewPr>
  <p:slideViewPr>
    <p:cSldViewPr>
      <p:cViewPr varScale="1">
        <p:scale>
          <a:sx n="63" d="100"/>
          <a:sy n="63" d="100"/>
        </p:scale>
        <p:origin x="16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1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08BBB-E1C5-4025-96B7-4353D5DA283C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B9269-886B-4CAA-902B-D8A4FC98B9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58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588B-C9D7-4822-A610-78FDAA05158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65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48FA1-B7F1-4A06-87C0-0CEAC5FDBE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15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709" y="0"/>
            <a:ext cx="35814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54" y="1831618"/>
            <a:ext cx="2964873" cy="3733800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027136"/>
              </p:ext>
            </p:extLst>
          </p:nvPr>
        </p:nvGraphicFramePr>
        <p:xfrm>
          <a:off x="3650673" y="3456709"/>
          <a:ext cx="5389418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9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5798">
                <a:tc>
                  <a:txBody>
                    <a:bodyPr/>
                    <a:lstStyle/>
                    <a:p>
                      <a:pPr algn="r"/>
                      <a:r>
                        <a:rPr lang="en-US" sz="4000" dirty="0">
                          <a:latin typeface="Bahnschrift SemiBold Condensed" pitchFamily="34" charset="0"/>
                        </a:rPr>
                        <a:t>instructor(non-tech</a:t>
                      </a:r>
                      <a:r>
                        <a:rPr lang="en-US" sz="2400" dirty="0">
                          <a:latin typeface="Bahnschrift SemiBold Condensed" pitchFamily="34" charset="0"/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2926">
                <a:tc>
                  <a:txBody>
                    <a:bodyPr/>
                    <a:lstStyle/>
                    <a:p>
                      <a:pPr algn="r"/>
                      <a:r>
                        <a:rPr lang="en-US" sz="4000" dirty="0">
                          <a:latin typeface="Bahnschrift SemiBold Condensed" pitchFamily="34" charset="0"/>
                        </a:rPr>
                        <a:t>Bangladesh </a:t>
                      </a:r>
                      <a:r>
                        <a:rPr lang="en-US" sz="4000" dirty="0" err="1">
                          <a:latin typeface="Bahnschrift SemiBold Condensed" pitchFamily="34" charset="0"/>
                        </a:rPr>
                        <a:t>sweden</a:t>
                      </a:r>
                      <a:r>
                        <a:rPr lang="en-US" sz="4000" dirty="0">
                          <a:latin typeface="Bahnschrift SemiBold Condensed" pitchFamily="34" charset="0"/>
                        </a:rPr>
                        <a:t> polytechnic institute, </a:t>
                      </a:r>
                      <a:r>
                        <a:rPr lang="en-US" sz="4000" dirty="0" err="1">
                          <a:latin typeface="Bahnschrift SemiBold Condensed" pitchFamily="34" charset="0"/>
                        </a:rPr>
                        <a:t>kaptai</a:t>
                      </a:r>
                      <a:endParaRPr lang="en-US" sz="4000" dirty="0">
                        <a:latin typeface="Bahnschrift SemiBold Condensed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755">
                <a:tc>
                  <a:txBody>
                    <a:bodyPr/>
                    <a:lstStyle/>
                    <a:p>
                      <a:pPr algn="r"/>
                      <a:r>
                        <a:rPr lang="en-US" sz="3600" dirty="0">
                          <a:latin typeface="Bahnschrift SemiBold Condensed" pitchFamily="34" charset="0"/>
                        </a:rPr>
                        <a:t>mannanbspi@gmail.com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588">
                <a:tc>
                  <a:txBody>
                    <a:bodyPr/>
                    <a:lstStyle/>
                    <a:p>
                      <a:pPr algn="r"/>
                      <a:r>
                        <a:rPr lang="en-US" sz="4000" dirty="0">
                          <a:latin typeface="Bahnschrift SemiBold Condensed" pitchFamily="34" charset="0"/>
                        </a:rPr>
                        <a:t>01816-239279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81400" y="152400"/>
            <a:ext cx="5527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MD. ABDUL</a:t>
            </a:r>
          </a:p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MANNAN</a:t>
            </a:r>
          </a:p>
        </p:txBody>
      </p:sp>
    </p:spTree>
    <p:extLst>
      <p:ext uri="{BB962C8B-B14F-4D97-AF65-F5344CB8AC3E}">
        <p14:creationId xmlns:p14="http://schemas.microsoft.com/office/powerpoint/2010/main" val="386509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002" y="439128"/>
            <a:ext cx="5754361" cy="28836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9948" y="3446180"/>
            <a:ext cx="2735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Shonar Bangla" panose="020B0502040204020203" pitchFamily="34" charset="0"/>
                <a:cs typeface="Shonar Bangla" panose="020B0502040204020203" pitchFamily="34" charset="0"/>
              </a:rPr>
              <a:t>অবতল দর্পণ</a:t>
            </a:r>
            <a:endParaRPr lang="en-US" sz="32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5850" y="3322738"/>
            <a:ext cx="2735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Shonar Bangla" panose="020B0502040204020203" pitchFamily="34" charset="0"/>
                <a:cs typeface="Shonar Bangla" panose="020B0502040204020203" pitchFamily="34" charset="0"/>
              </a:rPr>
              <a:t>উত্তল দর্পণ</a:t>
            </a:r>
            <a:endParaRPr lang="en-US" sz="32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05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943101" y="3802063"/>
            <a:ext cx="541734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3829051" y="2020888"/>
            <a:ext cx="2802731" cy="3581400"/>
            <a:chOff x="3886200" y="1676400"/>
            <a:chExt cx="3737430" cy="3581400"/>
          </a:xfrm>
        </p:grpSpPr>
        <p:sp>
          <p:nvSpPr>
            <p:cNvPr id="2" name="Arc 1"/>
            <p:cNvSpPr/>
            <p:nvPr/>
          </p:nvSpPr>
          <p:spPr>
            <a:xfrm>
              <a:off x="3886200" y="1676400"/>
              <a:ext cx="3429418" cy="3581400"/>
            </a:xfrm>
            <a:prstGeom prst="arc">
              <a:avLst>
                <a:gd name="adj1" fmla="val 17667176"/>
                <a:gd name="adj2" fmla="val 3503345"/>
              </a:avLst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grpSp>
          <p:nvGrpSpPr>
            <p:cNvPr id="13342" name="Group 37"/>
            <p:cNvGrpSpPr>
              <a:grpSpLocks/>
            </p:cNvGrpSpPr>
            <p:nvPr/>
          </p:nvGrpSpPr>
          <p:grpSpPr bwMode="auto">
            <a:xfrm>
              <a:off x="6553200" y="1980474"/>
              <a:ext cx="1070430" cy="3034212"/>
              <a:chOff x="6553200" y="1980474"/>
              <a:chExt cx="1070430" cy="3034212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6767864" y="2149475"/>
                <a:ext cx="304837" cy="90487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920283" y="2316162"/>
                <a:ext cx="304837" cy="9048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7028246" y="2468562"/>
                <a:ext cx="304837" cy="9048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7318793" y="3429000"/>
                <a:ext cx="304837" cy="9207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318793" y="3567112"/>
                <a:ext cx="304837" cy="9048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7301329" y="3719512"/>
                <a:ext cx="304837" cy="9048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267987" y="3871912"/>
                <a:ext cx="304837" cy="9048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7225120" y="4024312"/>
                <a:ext cx="304837" cy="9048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163199" y="4160837"/>
                <a:ext cx="304837" cy="9207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101280" y="4298950"/>
                <a:ext cx="304837" cy="9207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7010781" y="4419600"/>
                <a:ext cx="304837" cy="9207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6934571" y="4572000"/>
                <a:ext cx="304837" cy="9207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6858362" y="4710112"/>
                <a:ext cx="304837" cy="9048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553525" y="1981200"/>
                <a:ext cx="304837" cy="46037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7148910" y="2641600"/>
                <a:ext cx="304837" cy="9207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7210830" y="2819400"/>
                <a:ext cx="303250" cy="9207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7315618" y="3276600"/>
                <a:ext cx="304837" cy="9207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7239408" y="2971800"/>
                <a:ext cx="304837" cy="9207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7301329" y="3138487"/>
                <a:ext cx="304837" cy="9207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6767864" y="4814887"/>
                <a:ext cx="304837" cy="9207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6672603" y="4922837"/>
                <a:ext cx="304837" cy="9207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Flowchart: Connector 39"/>
          <p:cNvSpPr/>
          <p:nvPr/>
        </p:nvSpPr>
        <p:spPr>
          <a:xfrm>
            <a:off x="4743450" y="3725863"/>
            <a:ext cx="114300" cy="1524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41" name="Flowchart: Connector 40"/>
          <p:cNvSpPr/>
          <p:nvPr/>
        </p:nvSpPr>
        <p:spPr>
          <a:xfrm>
            <a:off x="5543550" y="3725863"/>
            <a:ext cx="114300" cy="1524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42" name="Right Brace 41"/>
          <p:cNvSpPr/>
          <p:nvPr/>
        </p:nvSpPr>
        <p:spPr>
          <a:xfrm rot="16200000">
            <a:off x="5343525" y="2697163"/>
            <a:ext cx="457200" cy="1543050"/>
          </a:xfrm>
          <a:prstGeom prst="rightBrace">
            <a:avLst>
              <a:gd name="adj1" fmla="val 77381"/>
              <a:gd name="adj2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43" name="Right Brace 42"/>
          <p:cNvSpPr/>
          <p:nvPr/>
        </p:nvSpPr>
        <p:spPr>
          <a:xfrm rot="5400000">
            <a:off x="5819775" y="3706813"/>
            <a:ext cx="304800" cy="742950"/>
          </a:xfrm>
          <a:prstGeom prst="rightBrace">
            <a:avLst>
              <a:gd name="adj1" fmla="val 77381"/>
              <a:gd name="adj2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4686300" y="1030288"/>
            <a:ext cx="19351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sz="3600">
                <a:solidFill>
                  <a:srgbClr val="0033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অবতল দর্পন </a:t>
            </a:r>
            <a:endParaRPr lang="en-US" sz="36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45" name="Arc 44"/>
          <p:cNvSpPr/>
          <p:nvPr/>
        </p:nvSpPr>
        <p:spPr>
          <a:xfrm rot="8956117">
            <a:off x="5451872" y="1155702"/>
            <a:ext cx="514350" cy="1800225"/>
          </a:xfrm>
          <a:prstGeom prst="arc">
            <a:avLst>
              <a:gd name="adj1" fmla="val 17246377"/>
              <a:gd name="adj2" fmla="val 4388296"/>
            </a:avLst>
          </a:prstGeom>
          <a:ln w="3810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286000" y="1411288"/>
            <a:ext cx="15600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sz="3600">
                <a:latin typeface="Shonar Bangla" panose="020B0502040204020203" pitchFamily="34" charset="0"/>
                <a:cs typeface="Shonar Bangla" panose="020B0502040204020203" pitchFamily="34" charset="0"/>
              </a:rPr>
              <a:t>প্রধান অক্ষ</a:t>
            </a:r>
            <a:endParaRPr lang="en-US" sz="36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cxnSp>
        <p:nvCxnSpPr>
          <p:cNvPr id="48" name="Straight Arrow Connector 47"/>
          <p:cNvCxnSpPr>
            <a:stCxn id="46" idx="2"/>
          </p:cNvCxnSpPr>
          <p:nvPr/>
        </p:nvCxnSpPr>
        <p:spPr>
          <a:xfrm flipH="1">
            <a:off x="3028950" y="2057619"/>
            <a:ext cx="37071" cy="16396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2914651" y="5221288"/>
            <a:ext cx="1951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sz="3600">
                <a:latin typeface="Shonar Bangla" panose="020B0502040204020203" pitchFamily="34" charset="0"/>
                <a:cs typeface="Shonar Bangla" panose="020B0502040204020203" pitchFamily="34" charset="0"/>
              </a:rPr>
              <a:t>বক্রতার কেন্দ্র</a:t>
            </a:r>
            <a:endParaRPr lang="en-US" sz="36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cxnSp>
        <p:nvCxnSpPr>
          <p:cNvPr id="51" name="Straight Arrow Connector 50"/>
          <p:cNvCxnSpPr>
            <a:stCxn id="49" idx="0"/>
          </p:cNvCxnSpPr>
          <p:nvPr/>
        </p:nvCxnSpPr>
        <p:spPr>
          <a:xfrm flipV="1">
            <a:off x="3890239" y="3925890"/>
            <a:ext cx="796061" cy="12953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4572000" y="6135688"/>
            <a:ext cx="19736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sz="3600">
                <a:latin typeface="Shonar Bangla" panose="020B0502040204020203" pitchFamily="34" charset="0"/>
                <a:cs typeface="Shonar Bangla" panose="020B0502040204020203" pitchFamily="34" charset="0"/>
              </a:rPr>
              <a:t>ফোকাস বিন্দু </a:t>
            </a:r>
            <a:endParaRPr lang="en-US" sz="36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cxnSp>
        <p:nvCxnSpPr>
          <p:cNvPr id="55" name="Straight Arrow Connector 54"/>
          <p:cNvCxnSpPr>
            <a:stCxn id="53" idx="0"/>
            <a:endCxn id="43" idx="2"/>
          </p:cNvCxnSpPr>
          <p:nvPr/>
        </p:nvCxnSpPr>
        <p:spPr>
          <a:xfrm flipV="1">
            <a:off x="5558809" y="3925888"/>
            <a:ext cx="41891" cy="2209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6515100" y="5297488"/>
            <a:ext cx="15215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sz="3600">
                <a:latin typeface="Shonar Bangla" panose="020B0502040204020203" pitchFamily="34" charset="0"/>
                <a:cs typeface="Shonar Bangla" panose="020B0502040204020203" pitchFamily="34" charset="0"/>
              </a:rPr>
              <a:t>মেরু বিন্দু </a:t>
            </a:r>
            <a:endParaRPr lang="en-US" sz="36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cxnSp>
        <p:nvCxnSpPr>
          <p:cNvPr id="59" name="Straight Arrow Connector 58"/>
          <p:cNvCxnSpPr>
            <a:stCxn id="57" idx="0"/>
          </p:cNvCxnSpPr>
          <p:nvPr/>
        </p:nvCxnSpPr>
        <p:spPr>
          <a:xfrm flipH="1" flipV="1">
            <a:off x="6515101" y="3925890"/>
            <a:ext cx="760784" cy="13715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943100" y="2630490"/>
            <a:ext cx="4114800" cy="15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943100" y="4840290"/>
            <a:ext cx="4171950" cy="15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V="1">
            <a:off x="4714875" y="3363913"/>
            <a:ext cx="1828800" cy="97155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4733925" y="3211513"/>
            <a:ext cx="1905000" cy="74295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943101" y="3240090"/>
            <a:ext cx="4364831" cy="15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943100" y="4306890"/>
            <a:ext cx="4400550" cy="15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10800000">
            <a:off x="4732735" y="3225800"/>
            <a:ext cx="1600200" cy="106680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10800000" flipV="1">
            <a:off x="4800600" y="3240088"/>
            <a:ext cx="1485900" cy="1219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4325541" y="2630488"/>
            <a:ext cx="20938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sz="3600">
                <a:latin typeface="Shonar Bangla" panose="020B0502040204020203" pitchFamily="34" charset="0"/>
                <a:cs typeface="Shonar Bangla" panose="020B0502040204020203" pitchFamily="34" charset="0"/>
              </a:rPr>
              <a:t>বক্রতার ব্যাসার্ধ</a:t>
            </a:r>
            <a:endParaRPr lang="en-US" sz="36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4777978" y="4114802"/>
            <a:ext cx="20329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sz="3600">
                <a:latin typeface="Shonar Bangla" panose="020B0502040204020203" pitchFamily="34" charset="0"/>
                <a:cs typeface="Shonar Bangla" panose="020B0502040204020203" pitchFamily="34" charset="0"/>
              </a:rPr>
              <a:t>ফোকাস দুরুত্ব</a:t>
            </a:r>
            <a:endParaRPr lang="en-US" sz="36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3340" name="TextBox 51"/>
          <p:cNvSpPr txBox="1">
            <a:spLocks noChangeArrowheads="1"/>
          </p:cNvSpPr>
          <p:nvPr/>
        </p:nvSpPr>
        <p:spPr bwMode="auto">
          <a:xfrm>
            <a:off x="2000251" y="152400"/>
            <a:ext cx="42851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bn-BD" sz="4000" dirty="0">
                <a:latin typeface="Shonar Bangla" panose="020B0502040204020203" pitchFamily="34" charset="0"/>
                <a:cs typeface="Shonar Bangla" panose="020B0502040204020203" pitchFamily="34" charset="0"/>
              </a:rPr>
              <a:t>অবতল দর্পনের বিভিন্ন অংশ </a:t>
            </a:r>
            <a:endParaRPr lang="en-US" sz="40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6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4" grpId="0"/>
      <p:bldP spid="45" grpId="0" animBg="1"/>
      <p:bldP spid="49" grpId="0" build="allAtOnce"/>
      <p:bldP spid="57" grpId="0"/>
      <p:bldP spid="83" grpId="0"/>
      <p:bldP spid="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bn-BD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► </a:t>
            </a:r>
            <a:r>
              <a:rPr lang="bn-BD" sz="4400" b="1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কয়েকটি সংজ্ঞা</a:t>
            </a:r>
            <a:endParaRPr lang="en-US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17163" cy="5262895"/>
          </a:xfrm>
        </p:spPr>
        <p:txBody>
          <a:bodyPr>
            <a:normAutofit fontScale="62500" lnSpcReduction="20000"/>
          </a:bodyPr>
          <a:lstStyle/>
          <a:p>
            <a:r>
              <a:rPr lang="en-US" sz="5100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51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বক্রতা কেন্দ্র</a:t>
            </a:r>
            <a:r>
              <a:rPr lang="bn-BD" sz="5100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100" dirty="0">
                <a:latin typeface="Shonar Bangla" panose="020B0502040204020203" pitchFamily="34" charset="0"/>
                <a:cs typeface="Shonar Bangla" panose="020B0502040204020203" pitchFamily="34" charset="0"/>
              </a:rPr>
              <a:t>:- </a:t>
            </a:r>
            <a:r>
              <a:rPr lang="bn-BD" sz="5100" dirty="0">
                <a:latin typeface="Shonar Bangla" panose="020B0502040204020203" pitchFamily="34" charset="0"/>
                <a:cs typeface="Shonar Bangla" panose="020B0502040204020203" pitchFamily="34" charset="0"/>
              </a:rPr>
              <a:t>লেন্সের উভয় তলই যদি গোলীয় হয় তবে এরা প্রত্যেকে একটি নির্দিষ্ট গোলকের অংশ হবে ।ওই গোলকের কেন্দ্রকে ওই তলের </a:t>
            </a:r>
            <a:r>
              <a:rPr lang="bn-BD" sz="51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বক্রতা কেন্দ্র</a:t>
            </a:r>
            <a:r>
              <a:rPr lang="bn-BD" sz="5100" dirty="0">
                <a:latin typeface="Shonar Bangla" panose="020B0502040204020203" pitchFamily="34" charset="0"/>
                <a:cs typeface="Shonar Bangla" panose="020B0502040204020203" pitchFamily="34" charset="0"/>
              </a:rPr>
              <a:t> বলে ।</a:t>
            </a:r>
          </a:p>
          <a:p>
            <a:r>
              <a:rPr lang="bn-BD" sz="5100" b="1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বক্রতা ব্যাসার্ধ</a:t>
            </a:r>
            <a:r>
              <a:rPr lang="bn-BD" sz="5100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100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5100" dirty="0">
                <a:latin typeface="Shonar Bangla" panose="020B0502040204020203" pitchFamily="34" charset="0"/>
                <a:cs typeface="Shonar Bangla" panose="020B0502040204020203" pitchFamily="34" charset="0"/>
              </a:rPr>
              <a:t>লেন্সের কোনো তল যে গোলকের অংশ হবে ওই গোলকের ব্যাসার্ধকে ওই তলের </a:t>
            </a:r>
            <a:r>
              <a:rPr lang="bn-BD" sz="51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বক্রতা ব্যাসার্ধ</a:t>
            </a:r>
            <a:r>
              <a:rPr lang="bn-BD" sz="5100" dirty="0">
                <a:latin typeface="Shonar Bangla" panose="020B0502040204020203" pitchFamily="34" charset="0"/>
                <a:cs typeface="Shonar Bangla" panose="020B0502040204020203" pitchFamily="34" charset="0"/>
              </a:rPr>
              <a:t> বলে ।</a:t>
            </a:r>
          </a:p>
          <a:p>
            <a:r>
              <a:rPr lang="bn-BD" sz="5100" b="1" dirty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প্রধান অক্ষ</a:t>
            </a:r>
            <a:r>
              <a:rPr lang="bn-BD" sz="5100" dirty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100" dirty="0">
                <a:latin typeface="Shonar Bangla" panose="020B0502040204020203" pitchFamily="34" charset="0"/>
                <a:cs typeface="Shonar Bangla" panose="020B0502040204020203" pitchFamily="34" charset="0"/>
              </a:rPr>
              <a:t>:- </a:t>
            </a:r>
            <a:r>
              <a:rPr lang="bn-BD" sz="5100" dirty="0">
                <a:latin typeface="Shonar Bangla" panose="020B0502040204020203" pitchFamily="34" charset="0"/>
                <a:cs typeface="Shonar Bangla" panose="020B0502040204020203" pitchFamily="34" charset="0"/>
              </a:rPr>
              <a:t>যদি লেন্সের দুই তল গোলীয় হয় তবে ওই তলদুটির বক্রতা কেন্দ্র দুটিকে যোগ করলে যে সরলরেখা পাওয়া যায় তাকে ওই লেন্সের </a:t>
            </a:r>
            <a:r>
              <a:rPr lang="bn-BD" sz="51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প্রধান অক্ষ</a:t>
            </a:r>
            <a:r>
              <a:rPr lang="bn-BD" sz="5100" dirty="0">
                <a:latin typeface="Shonar Bangla" panose="020B0502040204020203" pitchFamily="34" charset="0"/>
                <a:cs typeface="Shonar Bangla" panose="020B0502040204020203" pitchFamily="34" charset="0"/>
              </a:rPr>
              <a:t> বলে ।</a:t>
            </a:r>
          </a:p>
          <a:p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525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50" y="0"/>
            <a:ext cx="7354912" cy="325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0450" y="4206241"/>
            <a:ext cx="41474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অবতল দর্পণে সমান্তরাল ভাবে আলো আপতিত হলে প্রধান ফোকাস দিয়ে যাই।</a:t>
            </a:r>
            <a:endParaRPr lang="en-US" sz="3600" dirty="0">
              <a:solidFill>
                <a:srgbClr val="7030A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7367" y="3929242"/>
            <a:ext cx="41474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accent2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উত্তল দর্পণে সমান্তরাল ভাবে আলো আপতিত হলে প্রধান ফোকাস থেকে আসছে বলে মনে হয়।</a:t>
            </a:r>
            <a:endParaRPr lang="en-US" sz="3600" dirty="0">
              <a:solidFill>
                <a:schemeClr val="accent2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3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95399"/>
            <a:ext cx="3276600" cy="3352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3505200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52900" y="2590800"/>
            <a:ext cx="102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দর্পণ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5257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সমতল দর্পণ</a:t>
            </a:r>
            <a:endParaRPr lang="en-US" sz="32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51816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গোলীয় দর্পণ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59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60029"/>
            <a:ext cx="5745424" cy="47054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950" y="2644500"/>
            <a:ext cx="217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অবতল দর্পণ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2691825"/>
            <a:ext cx="148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উত্তল দর্পণ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4152" y="378864"/>
            <a:ext cx="71628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4267200"/>
            <a:ext cx="65970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rgbClr val="FF0000"/>
                </a:solidFill>
              </a:rPr>
              <a:t>                             </a:t>
            </a:r>
            <a:r>
              <a:rPr lang="bn-BD" b="1" dirty="0">
                <a:solidFill>
                  <a:srgbClr val="FF0000"/>
                </a:solidFill>
              </a:rPr>
              <a:t>গোলীয় দর্পণ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3276600"/>
            <a:ext cx="1524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16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8567" y="437297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বক্রতার কেন্দ্র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3060412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প্রধান ফোকাস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505199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প্রধান অক্ষ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Brace 5"/>
          <p:cNvSpPr/>
          <p:nvPr/>
        </p:nvSpPr>
        <p:spPr>
          <a:xfrm rot="5400000">
            <a:off x="6221914" y="3254625"/>
            <a:ext cx="609600" cy="1743487"/>
          </a:xfrm>
          <a:prstGeom prst="rightBrace">
            <a:avLst>
              <a:gd name="adj1" fmla="val 3295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9506" y="4391168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ফোকাস দূরত্ব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1000" y="33528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মেরু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0" y="2819400"/>
            <a:ext cx="50292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Left Arrow 10"/>
          <p:cNvSpPr/>
          <p:nvPr/>
        </p:nvSpPr>
        <p:spPr>
          <a:xfrm>
            <a:off x="7503994" y="3733800"/>
            <a:ext cx="533400" cy="12757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2527012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গৌণ অক্ষ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Arc 12"/>
          <p:cNvSpPr/>
          <p:nvPr/>
        </p:nvSpPr>
        <p:spPr>
          <a:xfrm>
            <a:off x="6517416" y="2438400"/>
            <a:ext cx="914400" cy="2667000"/>
          </a:xfrm>
          <a:prstGeom prst="arc">
            <a:avLst>
              <a:gd name="adj1" fmla="val 16329968"/>
              <a:gd name="adj2" fmla="val 5168544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endParaRPr>
          </a:p>
        </p:txBody>
      </p:sp>
      <p:sp>
        <p:nvSpPr>
          <p:cNvPr id="16" name="Oval 15"/>
          <p:cNvSpPr/>
          <p:nvPr/>
        </p:nvSpPr>
        <p:spPr>
          <a:xfrm>
            <a:off x="3810000" y="3733800"/>
            <a:ext cx="152400" cy="124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562600" y="3733800"/>
            <a:ext cx="110864" cy="124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496033" y="3364468"/>
            <a:ext cx="352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67267" y="397286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19867" y="3962400"/>
            <a:ext cx="37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ikoshBAN" pitchFamily="2" charset="0"/>
                <a:cs typeface="NikoshBAN" pitchFamily="2" charset="0"/>
              </a:rPr>
              <a:t>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227692" y="3733800"/>
            <a:ext cx="5298216" cy="381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9600" y="634425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বিভিন্ন অংশের পরিচিতিঃ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13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/>
      <p:bldP spid="8" grpId="0"/>
      <p:bldP spid="11" grpId="0" animBg="1"/>
      <p:bldP spid="12" grpId="0"/>
      <p:bldP spid="13" grpId="0" animBg="1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65579"/>
            <a:ext cx="7848600" cy="276822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733800"/>
            <a:ext cx="8229600" cy="297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1112" y="5715000"/>
            <a:ext cx="6415088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3288268"/>
            <a:ext cx="617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5955268"/>
            <a:ext cx="617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152400"/>
            <a:ext cx="4343400" cy="58477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প্রয়োজনীয় আলোক রশ্মির দিকঃ</a:t>
            </a:r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2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38400"/>
            <a:ext cx="6858000" cy="33861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11430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বিম্ব গঠনঃ</a:t>
            </a:r>
            <a:endParaRPr lang="en-US" sz="3200" dirty="0">
              <a:ln>
                <a:solidFill>
                  <a:srgbClr val="FF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637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7086600" cy="4953000"/>
          </a:xfrm>
          <a:prstGeom prst="rect">
            <a:avLst/>
          </a:prstGeom>
        </p:spPr>
      </p:pic>
      <p:sp>
        <p:nvSpPr>
          <p:cNvPr id="2" name="Arc 1"/>
          <p:cNvSpPr/>
          <p:nvPr/>
        </p:nvSpPr>
        <p:spPr>
          <a:xfrm>
            <a:off x="4800600" y="1600200"/>
            <a:ext cx="2057400" cy="3810000"/>
          </a:xfrm>
          <a:prstGeom prst="arc">
            <a:avLst>
              <a:gd name="adj1" fmla="val 16052496"/>
              <a:gd name="adj2" fmla="val 5363272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0" y="4572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বিম্ব গঠনঃ</a:t>
            </a:r>
            <a:endParaRPr lang="en-US" sz="3200" dirty="0">
              <a:ln>
                <a:solidFill>
                  <a:srgbClr val="00B05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499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67640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        </a:t>
            </a:r>
          </a:p>
          <a:p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আলোর প্রতিফলন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16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457199"/>
            <a:ext cx="1600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830" y="1320225"/>
            <a:ext cx="60198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১। আপাতিত রশ্মি কোন বিন্দুতে আপতিত হয়? </a:t>
            </a:r>
            <a:endParaRPr lang="en-US" sz="3200" dirty="0">
              <a:ln>
                <a:solidFill>
                  <a:schemeClr val="accent2">
                    <a:lumMod val="75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5549" y="1929825"/>
            <a:ext cx="1997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ক) মেরু বিন্দু</a:t>
            </a:r>
            <a:endParaRPr lang="en-US" sz="3200" dirty="0">
              <a:ln>
                <a:solidFill>
                  <a:srgbClr val="00B05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1184" y="1943347"/>
            <a:ext cx="2693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খ)আপাতন বিন্দু</a:t>
            </a:r>
            <a:endParaRPr lang="en-US" sz="3200" dirty="0">
              <a:ln>
                <a:solidFill>
                  <a:srgbClr val="00B0F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55" y="2463225"/>
            <a:ext cx="1928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গ) প্রান্তবিন্দু</a:t>
            </a:r>
            <a:endParaRPr lang="en-US" sz="3200" dirty="0">
              <a:ln>
                <a:solidFill>
                  <a:schemeClr val="accent6">
                    <a:lumMod val="50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90630" y="2463225"/>
            <a:ext cx="2052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ঘ) কেন্দ্র বিন্দু</a:t>
            </a:r>
            <a:endParaRPr lang="en-US" sz="3200" dirty="0">
              <a:ln>
                <a:solidFill>
                  <a:srgbClr val="FF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28" y="3072825"/>
            <a:ext cx="480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২। প্রতিফলনের সূত্র কয়টি?</a:t>
            </a:r>
            <a:endParaRPr lang="en-US" sz="32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2212" y="3660776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ক) ১ টি</a:t>
            </a:r>
            <a:endParaRPr lang="en-US" sz="3200" dirty="0">
              <a:ln>
                <a:solidFill>
                  <a:schemeClr val="bg2">
                    <a:lumMod val="10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1198" y="424773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n>
                  <a:solidFill>
                    <a:schemeClr val="accent5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গ) ৩ টি</a:t>
            </a:r>
            <a:endParaRPr lang="en-US" sz="3200" dirty="0">
              <a:ln>
                <a:solidFill>
                  <a:schemeClr val="accent5">
                    <a:lumMod val="75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2400" y="4245951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ঘ) ৪ টি</a:t>
            </a:r>
            <a:endParaRPr lang="en-US" sz="3200" dirty="0">
              <a:ln>
                <a:solidFill>
                  <a:schemeClr val="accent4">
                    <a:lumMod val="75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41322" y="36576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খ) ২ টি</a:t>
            </a:r>
            <a:endParaRPr lang="en-US" sz="3200" dirty="0">
              <a:ln>
                <a:solidFill>
                  <a:schemeClr val="accent3">
                    <a:lumMod val="75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4876800"/>
            <a:ext cx="70866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৩। প্রধান অক্ষের সমান্তরাল রশ্মি কোন বিন্দু দিয়ে যায় ?</a:t>
            </a:r>
            <a:endParaRPr lang="en-US" sz="3200" dirty="0">
              <a:ln>
                <a:solidFill>
                  <a:srgbClr val="FF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3187" y="5493166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ক) বক্রতার কেন্দ্র</a:t>
            </a:r>
            <a:endParaRPr lang="en-US" sz="32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62400" y="5493166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খ) প্রধান ফোকাস</a:t>
            </a:r>
            <a:endParaRPr lang="en-US" sz="32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1198" y="6079713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গ)  মেরু</a:t>
            </a:r>
            <a:endParaRPr lang="en-US" sz="3200" dirty="0">
              <a:ln>
                <a:solidFill>
                  <a:schemeClr val="accent6">
                    <a:lumMod val="50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62400" y="6079713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n>
                  <a:solidFill>
                    <a:schemeClr val="bg2">
                      <a:lumMod val="1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ঘ) আপাতন বিন্দু</a:t>
            </a:r>
            <a:endParaRPr lang="en-US" sz="3200" dirty="0">
              <a:ln>
                <a:solidFill>
                  <a:schemeClr val="bg2">
                    <a:lumMod val="10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50796" y="2035679"/>
            <a:ext cx="410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b="1" dirty="0">
                <a:ln>
                  <a:solidFill>
                    <a:srgbClr val="00B0F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5842" y="6158423"/>
            <a:ext cx="410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b="1" dirty="0">
                <a:ln>
                  <a:solidFill>
                    <a:srgbClr val="00B0F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13730" y="3749932"/>
            <a:ext cx="410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b="1" dirty="0">
                <a:ln>
                  <a:solidFill>
                    <a:srgbClr val="00B0F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7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/>
      <p:bldP spid="5" grpId="0"/>
      <p:bldP spid="6" grpId="0"/>
      <p:bldP spid="7" grpId="0"/>
      <p:bldP spid="8" grpId="0" animBg="1"/>
      <p:bldP spid="9" grpId="0"/>
      <p:bldP spid="12" grpId="0"/>
      <p:bldP spid="13" grpId="0"/>
      <p:bldP spid="14" grpId="0"/>
      <p:bldP spid="15" grpId="0" animBg="1"/>
      <p:bldP spid="16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133600"/>
            <a:ext cx="5867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4800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bn-BD" sz="2400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4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bn-BD" sz="28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আলোর প্রকৃতি বা ধর্ম  ব্যাখ্যা করতে পারবে </a:t>
            </a:r>
          </a:p>
          <a:p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bn-BD" sz="28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আলোর প্রতিফলনের সূত্র ব্যাখ্যা করতে পারবে </a:t>
            </a:r>
          </a:p>
          <a:p>
            <a:r>
              <a:rPr lang="bn-BD" sz="280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bn-BD" sz="280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দর্পণ </a:t>
            </a:r>
            <a:r>
              <a:rPr lang="bn-BD" sz="28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 করতে পারবে </a:t>
            </a:r>
          </a:p>
          <a:p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bn-BD" sz="28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প্রতিবিম্ব সম্পর্কে বলতে পারবে 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20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3046" y="1771652"/>
            <a:ext cx="77548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kern="0" dirty="0" err="1">
                <a:ln w="1143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kern="0" dirty="0">
              <a:ln w="11430"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45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5" y="-228600"/>
            <a:ext cx="8991600" cy="2860589"/>
          </a:xfrm>
        </p:spPr>
        <p:txBody>
          <a:bodyPr>
            <a:noAutofit/>
          </a:bodyPr>
          <a:lstStyle/>
          <a:p>
            <a:r>
              <a:rPr lang="bn-BD" sz="3200" dirty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আলো কোন স্বচ্ছ মাধ্যমের ভিতর দিয়ে যাওয়ার সময় অন্য কোন মাধ্যমে বাধা পেলে দুই মাধ্যমের বিভেদতল থেকে কিছু পরিমাণ আলো আগের মাধ্যমে ফিরে আসে, এ ঘটনাকে আলোর প্রতিফলন বলে।</a:t>
            </a:r>
            <a:br>
              <a:rPr lang="en-US" sz="3200" dirty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</a:br>
            <a:endParaRPr lang="en-US" sz="3200" dirty="0">
              <a:solidFill>
                <a:srgbClr val="0070C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667000"/>
            <a:ext cx="5486400" cy="338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4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859" y="457200"/>
            <a:ext cx="8441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Shonar Bangla" panose="020B0502040204020203" pitchFamily="34" charset="0"/>
                <a:cs typeface="Shonar Bangla" panose="020B0502040204020203" pitchFamily="34" charset="0"/>
              </a:rPr>
              <a:t>প্রতিফলক তল মসৃণ হলে –নিয়মিত প্রতিফলন।</a:t>
            </a:r>
            <a:endParaRPr lang="en-US" sz="32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621" y="1721224"/>
            <a:ext cx="8952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প্রতিফলক তল অমসৃণ হলে অনিয়মিত প্রতিফলন।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9471" y="2533729"/>
            <a:ext cx="4336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আলোর প্রতিফলন</a:t>
            </a:r>
            <a:endParaRPr lang="en-US" sz="4400" dirty="0">
              <a:solidFill>
                <a:srgbClr val="7030A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885950" y="3217680"/>
            <a:ext cx="1623733" cy="212080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667809" y="3217679"/>
            <a:ext cx="1815353" cy="16024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032802" y="5437659"/>
            <a:ext cx="28167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Shonar Bangla" panose="020B0502040204020203" pitchFamily="34" charset="0"/>
                <a:cs typeface="Shonar Bangla" panose="020B0502040204020203" pitchFamily="34" charset="0"/>
              </a:rPr>
              <a:t>নিয়মিত প্রতিফলন</a:t>
            </a:r>
            <a:endParaRPr lang="en-US" sz="40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26300" y="4984539"/>
            <a:ext cx="31229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Shonar Bangla" panose="020B0502040204020203" pitchFamily="34" charset="0"/>
                <a:cs typeface="Shonar Bangla" panose="020B0502040204020203" pitchFamily="34" charset="0"/>
              </a:rPr>
              <a:t>অনিয়মিত প্রতিফলন</a:t>
            </a:r>
            <a:endParaRPr lang="en-US" sz="40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27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8600"/>
            <a:ext cx="4800600" cy="1676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24200" y="2209800"/>
            <a:ext cx="26670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সমতল প্রতিফলন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381375"/>
            <a:ext cx="4724400" cy="2181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6172200"/>
            <a:ext cx="23241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ব্যাপ্ত প্রতিফলন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02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2304" y="1667435"/>
            <a:ext cx="7543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honar Bangla" panose="020B0502040204020203" pitchFamily="34" charset="0"/>
                <a:cs typeface="Shonar Bangla" panose="020B0502040204020203" pitchFamily="34" charset="0"/>
              </a:rPr>
              <a:t>আপতিত রশ্মি, প্রতিফলিত রশ্মি, আপতন বিন্দুতে অভিলম্ব একই সমতলে থাকে।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304" y="3200401"/>
            <a:ext cx="7110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আপতন কোণ ও প্রতিফলন কোণ সর্বদা সমান।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762000"/>
            <a:ext cx="7110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Shonar Bangla" panose="020B0502040204020203" pitchFamily="34" charset="0"/>
                <a:cs typeface="Shonar Bangla" panose="020B0502040204020203" pitchFamily="34" charset="0"/>
              </a:rPr>
              <a:t>প্রতিফলনের</a:t>
            </a:r>
            <a:r>
              <a:rPr lang="en-US" sz="3200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3200" dirty="0">
                <a:latin typeface="Shonar Bangla" panose="020B0502040204020203" pitchFamily="34" charset="0"/>
                <a:cs typeface="Shonar Bangla" panose="020B0502040204020203" pitchFamily="34" charset="0"/>
              </a:rPr>
              <a:t>সূত্র।</a:t>
            </a:r>
            <a:endParaRPr lang="en-US" sz="32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37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2339853" y="3825522"/>
            <a:ext cx="4191000" cy="340100"/>
            <a:chOff x="2895600" y="3267426"/>
            <a:chExt cx="3733800" cy="213078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895600" y="3276600"/>
              <a:ext cx="3733800" cy="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3048000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3139722" y="3284361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3261078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3352800" y="3284361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429000" y="3268839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3520722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3642078" y="3268839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3733800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3822700" y="3288594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3927122" y="3288594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035778" y="3288594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4127500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203700" y="3280833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295422" y="3288594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416778" y="3280833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4508500" y="3288594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4597400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4696178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4772378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4864100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4989689" y="3267426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5077178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5153378" y="3290004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5245100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5334000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5425722" y="3284361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5547078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5638800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5715000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5829300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928078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6019800" y="3276600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6114344" y="3275187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235700" y="3267426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6327422" y="3275187"/>
              <a:ext cx="76200" cy="1905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Connector 47"/>
          <p:cNvCxnSpPr/>
          <p:nvPr/>
        </p:nvCxnSpPr>
        <p:spPr>
          <a:xfrm rot="16200000">
            <a:off x="4370211" y="1880307"/>
            <a:ext cx="1927578" cy="198120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4414934" y="1596978"/>
            <a:ext cx="9878" cy="2221794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2581427" y="1851641"/>
            <a:ext cx="1927578" cy="1981200"/>
            <a:chOff x="2667000" y="1295400"/>
            <a:chExt cx="1927578" cy="1981200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2667000" y="1295400"/>
              <a:ext cx="1927578" cy="198120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733800" y="2391833"/>
              <a:ext cx="83256" cy="7620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6553200" y="3606225"/>
            <a:ext cx="1941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প্রতিফলক পৃষ্ঠ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1094" y="5048071"/>
            <a:ext cx="7813663" cy="1077218"/>
          </a:xfrm>
          <a:prstGeom prst="rect">
            <a:avLst/>
          </a:prstGeom>
          <a:solidFill>
            <a:srgbClr val="FFD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আপতিত রশ্নি, প্রতিফলিত রশ্নি, অভিলম্ব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একই সমতলে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আপতন বিন্দুতে অবস্থান করে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62000" y="710625"/>
            <a:ext cx="7618208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প্রতিফলনের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সূত্র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451009" y="4165621"/>
            <a:ext cx="1959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আপতন বিন্দু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089709" y="1626421"/>
            <a:ext cx="1151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অভিলম্ব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718313" y="2493254"/>
            <a:ext cx="2165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প্রতিফলিত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রশ্মি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73893" y="2460940"/>
            <a:ext cx="2021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আপাতিত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রশ্মি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36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2" grpId="0" build="p" animBg="1"/>
      <p:bldP spid="47" grpId="0" animBg="1"/>
      <p:bldP spid="50" grpId="0"/>
      <p:bldP spid="52" grpId="0"/>
      <p:bldP spid="56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90599" y="5410200"/>
            <a:ext cx="675234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দ্বিতীয় সূত্রঃ প্রতিফলন কোণ আপতন কোণের সমান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3" r="2441" b="5555"/>
          <a:stretch/>
        </p:blipFill>
        <p:spPr>
          <a:xfrm>
            <a:off x="990600" y="1295400"/>
            <a:ext cx="6752348" cy="35242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448092" y="663714"/>
            <a:ext cx="1837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3733800"/>
            <a:ext cx="1851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আপতন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কোণ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4120" y="3733800"/>
            <a:ext cx="2084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প্রতিফল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ন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কোণ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75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5151" y="418382"/>
            <a:ext cx="8723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Shonar Bangla" panose="020B0502040204020203" pitchFamily="34" charset="0"/>
                <a:cs typeface="Shonar Bangla" panose="020B0502040204020203" pitchFamily="34" charset="0"/>
              </a:rPr>
              <a:t>দর্পণ</a:t>
            </a:r>
            <a:endParaRPr lang="en-US" sz="40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758279" y="1126269"/>
            <a:ext cx="1" cy="680873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249518" y="1855198"/>
            <a:ext cx="3059723" cy="4220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249518" y="1907412"/>
            <a:ext cx="0" cy="934262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309241" y="1876298"/>
            <a:ext cx="2204" cy="891184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188654" y="4348150"/>
            <a:ext cx="2241175" cy="844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21980" y="2846201"/>
            <a:ext cx="1555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Shonar Bangla" panose="020B0502040204020203" pitchFamily="34" charset="0"/>
                <a:cs typeface="Shonar Bangla" panose="020B0502040204020203" pitchFamily="34" charset="0"/>
              </a:rPr>
              <a:t>সমতল</a:t>
            </a:r>
            <a:endParaRPr lang="en-US" sz="32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3744" y="2760179"/>
            <a:ext cx="1555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Shonar Bangla" panose="020B0502040204020203" pitchFamily="34" charset="0"/>
                <a:cs typeface="Shonar Bangla" panose="020B0502040204020203" pitchFamily="34" charset="0"/>
              </a:rPr>
              <a:t>গোলীয়</a:t>
            </a:r>
            <a:endParaRPr lang="en-US" sz="32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353648" y="3262039"/>
            <a:ext cx="21101" cy="108611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195776" y="4454480"/>
            <a:ext cx="21101" cy="108611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434239" y="4390351"/>
            <a:ext cx="21101" cy="108611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429000" y="5908432"/>
            <a:ext cx="21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Shonar Bangla" panose="020B0502040204020203" pitchFamily="34" charset="0"/>
                <a:cs typeface="Shonar Bangla" panose="020B0502040204020203" pitchFamily="34" charset="0"/>
              </a:rPr>
              <a:t>অবতল</a:t>
            </a:r>
            <a:endParaRPr lang="en-US" sz="36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29068" y="5611036"/>
            <a:ext cx="21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Shonar Bangla" panose="020B0502040204020203" pitchFamily="34" charset="0"/>
                <a:cs typeface="Shonar Bangla" panose="020B0502040204020203" pitchFamily="34" charset="0"/>
              </a:rPr>
              <a:t>উত্তল</a:t>
            </a:r>
            <a:endParaRPr lang="en-US" sz="36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42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1205</TotalTime>
  <Words>423</Words>
  <Application>Microsoft Office PowerPoint</Application>
  <PresentationFormat>On-screen Show (4:3)</PresentationFormat>
  <Paragraphs>99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Bahnschrift Condensed</vt:lpstr>
      <vt:lpstr>Bahnschrift SemiBold Condensed</vt:lpstr>
      <vt:lpstr>Calibri</vt:lpstr>
      <vt:lpstr>NikoshBAN</vt:lpstr>
      <vt:lpstr>Shonar Bangla</vt:lpstr>
      <vt:lpstr>Times New Roman</vt:lpstr>
      <vt:lpstr>Wingdings</vt:lpstr>
      <vt:lpstr>Composite</vt:lpstr>
      <vt:lpstr>PowerPoint Presentation</vt:lpstr>
      <vt:lpstr>PowerPoint Presentation</vt:lpstr>
      <vt:lpstr>আলো কোন স্বচ্ছ মাধ্যমের ভিতর দিয়ে যাওয়ার সময় অন্য কোন মাধ্যমে বাধা পেলে দুই মাধ্যমের বিভেদতল থেকে কিছু পরিমাণ আলো আগের মাধ্যমে ফিরে আসে, এ ঘটনাকে আলোর প্রতিফলন বলে।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► কয়েকটি সংজ্ঞা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Abdul Mannan</cp:lastModifiedBy>
  <cp:revision>242</cp:revision>
  <dcterms:created xsi:type="dcterms:W3CDTF">2006-08-16T00:00:00Z</dcterms:created>
  <dcterms:modified xsi:type="dcterms:W3CDTF">2023-10-10T08:05:07Z</dcterms:modified>
</cp:coreProperties>
</file>