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6"/>
  </p:notesMasterIdLst>
  <p:sldIdLst>
    <p:sldId id="260" r:id="rId2"/>
    <p:sldId id="256" r:id="rId3"/>
    <p:sldId id="257" r:id="rId4"/>
    <p:sldId id="258" r:id="rId5"/>
    <p:sldId id="263" r:id="rId6"/>
    <p:sldId id="259" r:id="rId7"/>
    <p:sldId id="261"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77A3A-66D9-460D-A208-A5D74C0E8718}"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6F22E-2453-47BF-A4BC-04D21C1D483E}" type="slidenum">
              <a:rPr lang="en-US" smtClean="0"/>
              <a:t>‹#›</a:t>
            </a:fld>
            <a:endParaRPr lang="en-US"/>
          </a:p>
        </p:txBody>
      </p:sp>
    </p:spTree>
    <p:extLst>
      <p:ext uri="{BB962C8B-B14F-4D97-AF65-F5344CB8AC3E}">
        <p14:creationId xmlns:p14="http://schemas.microsoft.com/office/powerpoint/2010/main" val="263658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418406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64718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BD00BC-BE6E-4E14-A9E7-64E1DC4C4B5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784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D46AB6D-B5CF-48F9-AA62-927DF13ABC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25480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D46AB6D-B5CF-48F9-AA62-927DF13ABC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BD00BC-BE6E-4E14-A9E7-64E1DC4C4B5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807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D46AB6D-B5CF-48F9-AA62-927DF13ABC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60788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982519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272027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150873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46AB6D-B5CF-48F9-AA62-927DF13ABC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50355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46AB6D-B5CF-48F9-AA62-927DF13ABC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222820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46AB6D-B5CF-48F9-AA62-927DF13ABC97}"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175557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46AB6D-B5CF-48F9-AA62-927DF13ABC9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409394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6AB6D-B5CF-48F9-AA62-927DF13ABC97}"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416161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46AB6D-B5CF-48F9-AA62-927DF13ABC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298911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46AB6D-B5CF-48F9-AA62-927DF13ABC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BD00BC-BE6E-4E14-A9E7-64E1DC4C4B56}" type="slidenum">
              <a:rPr lang="en-US" smtClean="0"/>
              <a:t>‹#›</a:t>
            </a:fld>
            <a:endParaRPr lang="en-US"/>
          </a:p>
        </p:txBody>
      </p:sp>
    </p:spTree>
    <p:extLst>
      <p:ext uri="{BB962C8B-B14F-4D97-AF65-F5344CB8AC3E}">
        <p14:creationId xmlns:p14="http://schemas.microsoft.com/office/powerpoint/2010/main" val="118934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D46AB6D-B5CF-48F9-AA62-927DF13ABC97}" type="datetimeFigureOut">
              <a:rPr lang="en-US" smtClean="0"/>
              <a:t>9/21/2023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BD00BC-BE6E-4E14-A9E7-64E1DC4C4B56}" type="slidenum">
              <a:rPr lang="en-US" smtClean="0"/>
              <a:t>‹#›</a:t>
            </a:fld>
            <a:endParaRPr lang="en-US"/>
          </a:p>
        </p:txBody>
      </p:sp>
    </p:spTree>
    <p:extLst>
      <p:ext uri="{BB962C8B-B14F-4D97-AF65-F5344CB8AC3E}">
        <p14:creationId xmlns:p14="http://schemas.microsoft.com/office/powerpoint/2010/main" val="81887635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1.pn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97429" y="1363723"/>
            <a:ext cx="6179700" cy="838900"/>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s-IN" sz="8800" dirty="0" smtClean="0">
                <a:solidFill>
                  <a:srgbClr val="FF0000"/>
                </a:solidFill>
              </a:rPr>
              <a:t>দ্বিতীয় অধ্যায়</a:t>
            </a:r>
            <a:endParaRPr lang="en-US" sz="8800" dirty="0">
              <a:solidFill>
                <a:srgbClr val="FF0000"/>
              </a:solidFill>
            </a:endParaRPr>
          </a:p>
        </p:txBody>
      </p:sp>
      <p:cxnSp>
        <p:nvCxnSpPr>
          <p:cNvPr id="3" name="Straight Connector 2"/>
          <p:cNvCxnSpPr/>
          <p:nvPr/>
        </p:nvCxnSpPr>
        <p:spPr>
          <a:xfrm>
            <a:off x="4161453" y="2584581"/>
            <a:ext cx="6139543" cy="2799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997429" y="3107093"/>
            <a:ext cx="6015676" cy="646331"/>
          </a:xfrm>
          <a:prstGeom prst="rect">
            <a:avLst/>
          </a:prstGeom>
          <a:noFill/>
        </p:spPr>
        <p:txBody>
          <a:bodyPr wrap="square" rtlCol="0">
            <a:spAutoFit/>
          </a:bodyPr>
          <a:lstStyle/>
          <a:p>
            <a:pPr marL="571500" indent="-571500">
              <a:buFont typeface="Wingdings" panose="05000000000000000000" pitchFamily="2" charset="2"/>
              <a:buChar char="Ø"/>
            </a:pPr>
            <a:r>
              <a:rPr lang="as-IN" sz="3600" dirty="0"/>
              <a:t>ফার্ম ট্রাক্টরস এর </a:t>
            </a:r>
            <a:r>
              <a:rPr lang="as-IN" sz="3600" dirty="0" smtClean="0"/>
              <a:t>বৈশিষ্ট্যসমূহ</a:t>
            </a:r>
            <a:r>
              <a:rPr lang="en-US" sz="3600" dirty="0" smtClean="0"/>
              <a:t>…</a:t>
            </a:r>
            <a:endParaRPr lang="en-US" sz="36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602075023"/>
      </p:ext>
    </p:extLst>
  </p:cSld>
  <p:clrMapOvr>
    <a:masterClrMapping/>
  </p:clrMapOvr>
  <mc:AlternateContent xmlns:mc="http://schemas.openxmlformats.org/markup-compatibility/2006">
    <mc:Choice xmlns:p14="http://schemas.microsoft.com/office/powerpoint/2010/main" Requires="p14">
      <p:transition spd="slow" p14:dur="2000" advTm="4852"/>
    </mc:Choice>
    <mc:Fallback>
      <p:transition spd="slow" advTm="4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412675"/>
            <a:ext cx="8911687" cy="516793"/>
          </a:xfrm>
        </p:spPr>
        <p:txBody>
          <a:bodyPr>
            <a:normAutofit/>
          </a:bodyPr>
          <a:lstStyle/>
          <a:p>
            <a:pPr marL="342900" indent="-342900">
              <a:buFont typeface="Wingdings" panose="05000000000000000000" pitchFamily="2" charset="2"/>
              <a:buChar char="§"/>
            </a:pPr>
            <a:r>
              <a:rPr lang="as-IN" sz="2000" b="1" dirty="0">
                <a:solidFill>
                  <a:schemeClr val="tx1">
                    <a:lumMod val="95000"/>
                    <a:lumOff val="5000"/>
                  </a:schemeClr>
                </a:solidFill>
              </a:rPr>
              <a:t> হাইড্রোলিক কন্ট্রোল </a:t>
            </a:r>
            <a:r>
              <a:rPr lang="as-IN" sz="2000" b="1" dirty="0" smtClean="0">
                <a:solidFill>
                  <a:schemeClr val="tx1">
                    <a:lumMod val="95000"/>
                    <a:lumOff val="5000"/>
                  </a:schemeClr>
                </a:solidFill>
              </a:rPr>
              <a:t>মেকানিজম</a:t>
            </a:r>
            <a:r>
              <a:rPr lang="en-US" sz="2000" b="1" dirty="0" smtClean="0">
                <a:solidFill>
                  <a:schemeClr val="tx1">
                    <a:lumMod val="95000"/>
                    <a:lumOff val="5000"/>
                  </a:schemeClr>
                </a:solidFill>
              </a:rPr>
              <a:t>..</a:t>
            </a:r>
            <a:endParaRPr lang="en-US" sz="2000" b="1" dirty="0">
              <a:solidFill>
                <a:schemeClr val="tx1">
                  <a:lumMod val="95000"/>
                  <a:lumOff val="5000"/>
                </a:schemeClr>
              </a:solidFill>
            </a:endParaRPr>
          </a:p>
        </p:txBody>
      </p:sp>
      <p:sp>
        <p:nvSpPr>
          <p:cNvPr id="3" name="Content Placeholder 2"/>
          <p:cNvSpPr>
            <a:spLocks noGrp="1"/>
          </p:cNvSpPr>
          <p:nvPr>
            <p:ph idx="1"/>
          </p:nvPr>
        </p:nvSpPr>
        <p:spPr/>
        <p:txBody>
          <a:bodyPr/>
          <a:lstStyle/>
          <a:p>
            <a:r>
              <a:rPr lang="as-IN" dirty="0"/>
              <a:t>এটা একটি ইমপ্লিমেন্ট বা সরবরাহকৃত ট্র্যাকটিভ পাওয়ার, হুইল বা চাকাসমূহের মাধ্যমে রশি বা শিকল দ্বারা লরি অথবা মালটানা বগিসমূহকে টেনে নেয়। অধিকাংশ ট্রাক্টরস অন্যান্য মেশিন যেমন- বেলার (</a:t>
            </a:r>
            <a:r>
              <a:rPr lang="en-US" dirty="0"/>
              <a:t>baler), </a:t>
            </a:r>
            <a:r>
              <a:rPr lang="as-IN" dirty="0"/>
              <a:t>সদার (</a:t>
            </a:r>
            <a:r>
              <a:rPr lang="en-US" dirty="0" err="1"/>
              <a:t>Swather</a:t>
            </a:r>
            <a:r>
              <a:rPr lang="en-US" dirty="0"/>
              <a:t>) </a:t>
            </a:r>
            <a:r>
              <a:rPr lang="as-IN" dirty="0"/>
              <a:t>অথবা মাওয়ারে (</a:t>
            </a:r>
            <a:r>
              <a:rPr lang="en-US" dirty="0"/>
              <a:t>Mower) </a:t>
            </a:r>
            <a:r>
              <a:rPr lang="as-IN" dirty="0"/>
              <a:t>পাওয়ার ট্রান্সফারের মাধ্যম হিসেবে বিবেচিত হয়। যদি না এটা ভূমির উপর বা ভেদ করার দ্বারা একমাত্র কাজ না করে, তাহলে এটার নিজস্ব পাওয়ার এর উৎসের ইমপ্লিমেন্ট শিকল দিয়ে টেনে নিতে হয়। এ কাজে বেলার (</a:t>
            </a:r>
            <a:r>
              <a:rPr lang="en-US" dirty="0"/>
              <a:t>baler) </a:t>
            </a:r>
            <a:r>
              <a:rPr lang="as-IN" dirty="0"/>
              <a:t>অথবা ভিন্ন ইঞ্জিনের সঙ্গে যৌথভাবে কাজ করে অথবা ইকুইপমেন্ট এর যান্ত্রিক কার্যাবলিতে ট্রাক্টর থেকে পাওয়ার সঞ্চালনের মাধ্যমে কার্য সম্পাদিত হয়।</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6604" y="4056452"/>
            <a:ext cx="5568240" cy="1854770"/>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500044097"/>
      </p:ext>
    </p:extLst>
  </p:cSld>
  <p:clrMapOvr>
    <a:masterClrMapping/>
  </p:clrMapOvr>
  <mc:AlternateContent xmlns:mc="http://schemas.openxmlformats.org/markup-compatibility/2006">
    <mc:Choice xmlns:p14="http://schemas.microsoft.com/office/powerpoint/2010/main" Requires="p14">
      <p:transition spd="slow" p14:dur="2000" advTm="3319"/>
    </mc:Choice>
    <mc:Fallback>
      <p:transition spd="slow" advTm="3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4121" y="892335"/>
            <a:ext cx="7320609" cy="6847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smtClean="0">
                <a:ln>
                  <a:noFill/>
                </a:ln>
                <a:solidFill>
                  <a:srgbClr val="5D5C5C"/>
                </a:solidFill>
                <a:effectLst/>
                <a:latin typeface="Arial" panose="020B0604020202020204" pitchFamily="34" charset="0"/>
                <a:cs typeface="Arial" panose="020B0604020202020204" pitchFamily="34" charset="0"/>
              </a:rPr>
              <a:t>BLAZO X 40 TRACTOR TRAILER BS6 - SPECIFICATIONS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4874" y="1551701"/>
            <a:ext cx="4824106" cy="289446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85143384"/>
              </p:ext>
            </p:extLst>
          </p:nvPr>
        </p:nvGraphicFramePr>
        <p:xfrm>
          <a:off x="2854121" y="4763160"/>
          <a:ext cx="9083414" cy="1854200"/>
        </p:xfrm>
        <a:graphic>
          <a:graphicData uri="http://schemas.openxmlformats.org/drawingml/2006/table">
            <a:tbl>
              <a:tblPr firstRow="1" bandRow="1">
                <a:tableStyleId>{5C22544A-7EE6-4342-B048-85BDC9FD1C3A}</a:tableStyleId>
              </a:tblPr>
              <a:tblGrid>
                <a:gridCol w="4541707">
                  <a:extLst>
                    <a:ext uri="{9D8B030D-6E8A-4147-A177-3AD203B41FA5}">
                      <a16:colId xmlns:a16="http://schemas.microsoft.com/office/drawing/2014/main" val="3528222730"/>
                    </a:ext>
                  </a:extLst>
                </a:gridCol>
                <a:gridCol w="4541707">
                  <a:extLst>
                    <a:ext uri="{9D8B030D-6E8A-4147-A177-3AD203B41FA5}">
                      <a16:colId xmlns:a16="http://schemas.microsoft.com/office/drawing/2014/main" val="815628746"/>
                    </a:ext>
                  </a:extLst>
                </a:gridCol>
              </a:tblGrid>
              <a:tr h="370840">
                <a:tc>
                  <a:txBody>
                    <a:bodyPr/>
                    <a:lstStyle/>
                    <a:p>
                      <a:r>
                        <a:rPr lang="en-US" sz="1800" b="1" i="0" kern="1200" dirty="0" smtClean="0">
                          <a:solidFill>
                            <a:schemeClr val="tx1">
                              <a:lumMod val="95000"/>
                              <a:lumOff val="5000"/>
                            </a:schemeClr>
                          </a:solidFill>
                          <a:effectLst/>
                          <a:latin typeface="+mn-lt"/>
                          <a:ea typeface="+mn-ea"/>
                          <a:cs typeface="+mn-cs"/>
                        </a:rPr>
                        <a:t>GVW</a:t>
                      </a:r>
                      <a:endParaRPr lang="en-US" dirty="0">
                        <a:solidFill>
                          <a:schemeClr val="tx1">
                            <a:lumMod val="95000"/>
                            <a:lumOff val="5000"/>
                          </a:schemeClr>
                        </a:solidFill>
                      </a:endParaRPr>
                    </a:p>
                  </a:txBody>
                  <a:tcPr>
                    <a:solidFill>
                      <a:schemeClr val="bg1">
                        <a:lumMod val="95000"/>
                      </a:schemeClr>
                    </a:solidFill>
                  </a:tcPr>
                </a:tc>
                <a:tc>
                  <a:txBody>
                    <a:bodyPr/>
                    <a:lstStyle/>
                    <a:p>
                      <a:r>
                        <a:rPr lang="en-US" sz="1800" b="0" i="0" kern="1200" dirty="0" smtClean="0">
                          <a:solidFill>
                            <a:schemeClr val="tx1">
                              <a:lumMod val="95000"/>
                              <a:lumOff val="5000"/>
                            </a:schemeClr>
                          </a:solidFill>
                          <a:effectLst/>
                          <a:latin typeface="+mn-lt"/>
                          <a:ea typeface="+mn-ea"/>
                          <a:cs typeface="+mn-cs"/>
                        </a:rPr>
                        <a:t>39500 kg</a:t>
                      </a:r>
                      <a:endParaRPr lang="en-US" dirty="0">
                        <a:solidFill>
                          <a:schemeClr val="tx1">
                            <a:lumMod val="95000"/>
                            <a:lumOff val="5000"/>
                          </a:schemeClr>
                        </a:solidFill>
                      </a:endParaRPr>
                    </a:p>
                  </a:txBody>
                  <a:tcPr>
                    <a:solidFill>
                      <a:schemeClr val="bg1"/>
                    </a:solidFill>
                  </a:tcPr>
                </a:tc>
                <a:extLst>
                  <a:ext uri="{0D108BD9-81ED-4DB2-BD59-A6C34878D82A}">
                    <a16:rowId xmlns:a16="http://schemas.microsoft.com/office/drawing/2014/main" val="3527372569"/>
                  </a:ext>
                </a:extLst>
              </a:tr>
              <a:tr h="370840">
                <a:tc>
                  <a:txBody>
                    <a:bodyPr/>
                    <a:lstStyle/>
                    <a:p>
                      <a:r>
                        <a:rPr lang="en-US" sz="1800" b="1" i="0" kern="1200" dirty="0" smtClean="0">
                          <a:solidFill>
                            <a:schemeClr val="dk1"/>
                          </a:solidFill>
                          <a:effectLst/>
                          <a:latin typeface="+mn-lt"/>
                          <a:ea typeface="+mn-ea"/>
                          <a:cs typeface="+mn-cs"/>
                        </a:rPr>
                        <a:t>Engine</a:t>
                      </a:r>
                      <a:endParaRPr lang="en-US" dirty="0"/>
                    </a:p>
                  </a:txBody>
                  <a:tcPr/>
                </a:tc>
                <a:tc>
                  <a:txBody>
                    <a:bodyPr/>
                    <a:lstStyle/>
                    <a:p>
                      <a:r>
                        <a:rPr lang="en-US" sz="1800" b="0" i="0" kern="1200" dirty="0" err="1" smtClean="0">
                          <a:solidFill>
                            <a:schemeClr val="dk1"/>
                          </a:solidFill>
                          <a:effectLst/>
                          <a:latin typeface="+mn-lt"/>
                          <a:ea typeface="+mn-ea"/>
                          <a:cs typeface="+mn-cs"/>
                        </a:rPr>
                        <a:t>mPOWER</a:t>
                      </a:r>
                      <a:r>
                        <a:rPr lang="en-US" sz="1800" b="0" i="0" kern="1200" dirty="0" smtClean="0">
                          <a:solidFill>
                            <a:schemeClr val="dk1"/>
                          </a:solidFill>
                          <a:effectLst/>
                          <a:latin typeface="+mn-lt"/>
                          <a:ea typeface="+mn-ea"/>
                          <a:cs typeface="+mn-cs"/>
                        </a:rPr>
                        <a:t> 7.2 </a:t>
                      </a:r>
                      <a:r>
                        <a:rPr lang="en-US" sz="1800" b="0" i="0" kern="1200" dirty="0" err="1" smtClean="0">
                          <a:solidFill>
                            <a:schemeClr val="dk1"/>
                          </a:solidFill>
                          <a:effectLst/>
                          <a:latin typeface="+mn-lt"/>
                          <a:ea typeface="+mn-ea"/>
                          <a:cs typeface="+mn-cs"/>
                        </a:rPr>
                        <a:t>litre</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FuelSmart</a:t>
                      </a:r>
                      <a:endParaRPr lang="en-US" dirty="0"/>
                    </a:p>
                  </a:txBody>
                  <a:tcPr/>
                </a:tc>
                <a:extLst>
                  <a:ext uri="{0D108BD9-81ED-4DB2-BD59-A6C34878D82A}">
                    <a16:rowId xmlns:a16="http://schemas.microsoft.com/office/drawing/2014/main" val="3960000619"/>
                  </a:ext>
                </a:extLst>
              </a:tr>
              <a:tr h="370840">
                <a:tc>
                  <a:txBody>
                    <a:bodyPr/>
                    <a:lstStyle/>
                    <a:p>
                      <a:r>
                        <a:rPr lang="en-US" sz="1800" b="1" i="0" kern="1200" dirty="0" smtClean="0">
                          <a:solidFill>
                            <a:schemeClr val="dk1"/>
                          </a:solidFill>
                          <a:effectLst/>
                          <a:latin typeface="+mn-lt"/>
                          <a:ea typeface="+mn-ea"/>
                          <a:cs typeface="+mn-cs"/>
                        </a:rPr>
                        <a:t>Max. Power</a:t>
                      </a:r>
                      <a:endParaRPr lang="en-US" dirty="0"/>
                    </a:p>
                  </a:txBody>
                  <a:tcPr/>
                </a:tc>
                <a:tc>
                  <a:txBody>
                    <a:bodyPr/>
                    <a:lstStyle/>
                    <a:p>
                      <a:r>
                        <a:rPr lang="en-US" sz="1800" b="0" i="0" kern="1200" dirty="0" smtClean="0">
                          <a:solidFill>
                            <a:schemeClr val="dk1"/>
                          </a:solidFill>
                          <a:effectLst/>
                          <a:latin typeface="+mn-lt"/>
                          <a:ea typeface="+mn-ea"/>
                          <a:cs typeface="+mn-cs"/>
                        </a:rPr>
                        <a:t>206 kW @ 2200 r/min</a:t>
                      </a:r>
                      <a:endParaRPr lang="en-US" dirty="0"/>
                    </a:p>
                  </a:txBody>
                  <a:tcPr/>
                </a:tc>
                <a:extLst>
                  <a:ext uri="{0D108BD9-81ED-4DB2-BD59-A6C34878D82A}">
                    <a16:rowId xmlns:a16="http://schemas.microsoft.com/office/drawing/2014/main" val="1413055666"/>
                  </a:ext>
                </a:extLst>
              </a:tr>
              <a:tr h="370840">
                <a:tc>
                  <a:txBody>
                    <a:bodyPr/>
                    <a:lstStyle/>
                    <a:p>
                      <a:r>
                        <a:rPr lang="en-US" sz="1800" b="1" i="0" kern="1200" dirty="0" smtClean="0">
                          <a:solidFill>
                            <a:schemeClr val="dk1"/>
                          </a:solidFill>
                          <a:effectLst/>
                          <a:latin typeface="+mn-lt"/>
                          <a:ea typeface="+mn-ea"/>
                          <a:cs typeface="+mn-cs"/>
                        </a:rPr>
                        <a:t>Max. Torque</a:t>
                      </a:r>
                      <a:endParaRPr lang="en-US" dirty="0"/>
                    </a:p>
                  </a:txBody>
                  <a:tcPr/>
                </a:tc>
                <a:tc>
                  <a:txBody>
                    <a:bodyPr/>
                    <a:lstStyle/>
                    <a:p>
                      <a:r>
                        <a:rPr lang="en-US" sz="1800" b="0" i="0" kern="1200" dirty="0" smtClean="0">
                          <a:solidFill>
                            <a:schemeClr val="dk1"/>
                          </a:solidFill>
                          <a:effectLst/>
                          <a:latin typeface="+mn-lt"/>
                          <a:ea typeface="+mn-ea"/>
                          <a:cs typeface="+mn-cs"/>
                        </a:rPr>
                        <a:t>1050 Nm @ 1200-1700  r/min</a:t>
                      </a:r>
                      <a:endParaRPr lang="en-US" sz="1200" dirty="0"/>
                    </a:p>
                  </a:txBody>
                  <a:tcPr/>
                </a:tc>
                <a:extLst>
                  <a:ext uri="{0D108BD9-81ED-4DB2-BD59-A6C34878D82A}">
                    <a16:rowId xmlns:a16="http://schemas.microsoft.com/office/drawing/2014/main" val="1544733572"/>
                  </a:ext>
                </a:extLst>
              </a:tr>
              <a:tr h="370840">
                <a:tc>
                  <a:txBody>
                    <a:bodyPr/>
                    <a:lstStyle/>
                    <a:p>
                      <a:r>
                        <a:rPr lang="en-US" sz="1800" b="1" i="0" kern="1200" dirty="0" smtClean="0">
                          <a:solidFill>
                            <a:schemeClr val="dk1"/>
                          </a:solidFill>
                          <a:effectLst/>
                          <a:latin typeface="+mn-lt"/>
                          <a:ea typeface="+mn-ea"/>
                          <a:cs typeface="+mn-cs"/>
                        </a:rPr>
                        <a:t>Wheelbase</a:t>
                      </a:r>
                      <a:endParaRPr lang="en-US" dirty="0"/>
                    </a:p>
                  </a:txBody>
                  <a:tcPr/>
                </a:tc>
                <a:tc>
                  <a:txBody>
                    <a:bodyPr/>
                    <a:lstStyle/>
                    <a:p>
                      <a:r>
                        <a:rPr lang="en-US" sz="1800" b="0" i="0" kern="1200" dirty="0" smtClean="0">
                          <a:solidFill>
                            <a:schemeClr val="dk1"/>
                          </a:solidFill>
                          <a:effectLst/>
                          <a:latin typeface="+mn-lt"/>
                          <a:ea typeface="+mn-ea"/>
                          <a:cs typeface="+mn-cs"/>
                        </a:rPr>
                        <a:t>3075 mm/ 3600 mm</a:t>
                      </a:r>
                      <a:endParaRPr lang="en-US" dirty="0"/>
                    </a:p>
                  </a:txBody>
                  <a:tcPr/>
                </a:tc>
                <a:extLst>
                  <a:ext uri="{0D108BD9-81ED-4DB2-BD59-A6C34878D82A}">
                    <a16:rowId xmlns:a16="http://schemas.microsoft.com/office/drawing/2014/main" val="1904183846"/>
                  </a:ext>
                </a:extLst>
              </a:tr>
            </a:tbl>
          </a:graphicData>
        </a:graphic>
      </p:graphicFrame>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27792920"/>
      </p:ext>
    </p:extLst>
  </p:cSld>
  <p:clrMapOvr>
    <a:masterClrMapping/>
  </p:clrMapOvr>
  <mc:AlternateContent xmlns:mc="http://schemas.openxmlformats.org/markup-compatibility/2006">
    <mc:Choice xmlns:p14="http://schemas.microsoft.com/office/powerpoint/2010/main" Requires="p14">
      <p:transition spd="slow" p14:dur="2000" advTm="5132"/>
    </mc:Choice>
    <mc:Fallback>
      <p:transition spd="slow" advTm="5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1375636"/>
              </p:ext>
            </p:extLst>
          </p:nvPr>
        </p:nvGraphicFramePr>
        <p:xfrm>
          <a:off x="3003258" y="763398"/>
          <a:ext cx="8556770" cy="4556061"/>
        </p:xfrm>
        <a:graphic>
          <a:graphicData uri="http://schemas.openxmlformats.org/drawingml/2006/table">
            <a:tbl>
              <a:tblPr firstRow="1" bandRow="1">
                <a:tableStyleId>{5C22544A-7EE6-4342-B048-85BDC9FD1C3A}</a:tableStyleId>
              </a:tblPr>
              <a:tblGrid>
                <a:gridCol w="4278385">
                  <a:extLst>
                    <a:ext uri="{9D8B030D-6E8A-4147-A177-3AD203B41FA5}">
                      <a16:colId xmlns:a16="http://schemas.microsoft.com/office/drawing/2014/main" val="1654180455"/>
                    </a:ext>
                  </a:extLst>
                </a:gridCol>
                <a:gridCol w="4278385">
                  <a:extLst>
                    <a:ext uri="{9D8B030D-6E8A-4147-A177-3AD203B41FA5}">
                      <a16:colId xmlns:a16="http://schemas.microsoft.com/office/drawing/2014/main" val="285370037"/>
                    </a:ext>
                  </a:extLst>
                </a:gridCol>
              </a:tblGrid>
              <a:tr h="493395">
                <a:tc>
                  <a:txBody>
                    <a:bodyPr/>
                    <a:lstStyle/>
                    <a:p>
                      <a:r>
                        <a:rPr lang="en-US" sz="1800" b="1" i="0" kern="1200" dirty="0" smtClean="0">
                          <a:solidFill>
                            <a:schemeClr val="tx1">
                              <a:lumMod val="95000"/>
                              <a:lumOff val="5000"/>
                            </a:schemeClr>
                          </a:solidFill>
                          <a:effectLst/>
                          <a:latin typeface="+mn-lt"/>
                          <a:ea typeface="+mn-ea"/>
                          <a:cs typeface="+mn-cs"/>
                        </a:rPr>
                        <a:t>Gear Box</a:t>
                      </a:r>
                      <a:endParaRPr lang="en-US" dirty="0">
                        <a:solidFill>
                          <a:schemeClr val="tx1">
                            <a:lumMod val="95000"/>
                            <a:lumOff val="5000"/>
                          </a:schemeClr>
                        </a:solidFill>
                      </a:endParaRPr>
                    </a:p>
                  </a:txBody>
                  <a:tcPr>
                    <a:solidFill>
                      <a:schemeClr val="bg1">
                        <a:lumMod val="95000"/>
                      </a:schemeClr>
                    </a:solidFill>
                  </a:tcPr>
                </a:tc>
                <a:tc>
                  <a:txBody>
                    <a:bodyPr/>
                    <a:lstStyle/>
                    <a:p>
                      <a:r>
                        <a:rPr lang="en-US" sz="1800" b="0" i="0" kern="1200" dirty="0" smtClean="0">
                          <a:solidFill>
                            <a:schemeClr val="tx1"/>
                          </a:solidFill>
                          <a:effectLst/>
                          <a:latin typeface="+mn-lt"/>
                          <a:ea typeface="+mn-ea"/>
                          <a:cs typeface="+mn-cs"/>
                        </a:rPr>
                        <a:t>Eaton 6 Speed</a:t>
                      </a:r>
                      <a:endParaRPr lang="en-US" dirty="0">
                        <a:solidFill>
                          <a:schemeClr val="tx1"/>
                        </a:solidFill>
                      </a:endParaRPr>
                    </a:p>
                  </a:txBody>
                  <a:tcPr>
                    <a:solidFill>
                      <a:schemeClr val="bg1">
                        <a:lumMod val="95000"/>
                      </a:schemeClr>
                    </a:solidFill>
                  </a:tcPr>
                </a:tc>
                <a:extLst>
                  <a:ext uri="{0D108BD9-81ED-4DB2-BD59-A6C34878D82A}">
                    <a16:rowId xmlns:a16="http://schemas.microsoft.com/office/drawing/2014/main" val="4104076401"/>
                  </a:ext>
                </a:extLst>
              </a:tr>
              <a:tr h="696362">
                <a:tc>
                  <a:txBody>
                    <a:bodyPr/>
                    <a:lstStyle/>
                    <a:p>
                      <a:r>
                        <a:rPr lang="en-US" sz="1800" b="1" i="0" kern="1200" dirty="0" smtClean="0">
                          <a:solidFill>
                            <a:schemeClr val="dk1"/>
                          </a:solidFill>
                          <a:effectLst/>
                          <a:latin typeface="+mn-lt"/>
                          <a:ea typeface="+mn-ea"/>
                          <a:cs typeface="+mn-cs"/>
                        </a:rPr>
                        <a:t>Clutch (Diameter)</a:t>
                      </a:r>
                      <a:endParaRPr lang="en-US" dirty="0"/>
                    </a:p>
                  </a:txBody>
                  <a:tcPr/>
                </a:tc>
                <a:tc>
                  <a:txBody>
                    <a:bodyPr/>
                    <a:lstStyle/>
                    <a:p>
                      <a:r>
                        <a:rPr lang="en-US" sz="1800" b="0" i="0" kern="1200" dirty="0" smtClean="0">
                          <a:solidFill>
                            <a:schemeClr val="dk1"/>
                          </a:solidFill>
                          <a:effectLst/>
                          <a:latin typeface="+mn-lt"/>
                          <a:ea typeface="+mn-ea"/>
                          <a:cs typeface="+mn-cs"/>
                        </a:rPr>
                        <a:t>395 mm Diaphragm with clutch wear indicator organic type</a:t>
                      </a:r>
                      <a:endParaRPr lang="en-US" dirty="0"/>
                    </a:p>
                  </a:txBody>
                  <a:tcPr/>
                </a:tc>
                <a:extLst>
                  <a:ext uri="{0D108BD9-81ED-4DB2-BD59-A6C34878D82A}">
                    <a16:rowId xmlns:a16="http://schemas.microsoft.com/office/drawing/2014/main" val="2607463259"/>
                  </a:ext>
                </a:extLst>
              </a:tr>
              <a:tr h="493395">
                <a:tc>
                  <a:txBody>
                    <a:bodyPr/>
                    <a:lstStyle/>
                    <a:p>
                      <a:r>
                        <a:rPr lang="en-US" sz="1800" b="1" i="0" kern="1200" dirty="0" err="1" smtClean="0">
                          <a:solidFill>
                            <a:schemeClr val="dk1"/>
                          </a:solidFill>
                          <a:effectLst/>
                          <a:latin typeface="+mn-lt"/>
                          <a:ea typeface="+mn-ea"/>
                          <a:cs typeface="+mn-cs"/>
                        </a:rPr>
                        <a:t>Gradeability</a:t>
                      </a:r>
                      <a:endParaRPr lang="en-US" dirty="0"/>
                    </a:p>
                  </a:txBody>
                  <a:tcPr/>
                </a:tc>
                <a:tc>
                  <a:txBody>
                    <a:bodyPr/>
                    <a:lstStyle/>
                    <a:p>
                      <a:r>
                        <a:rPr lang="en-US" sz="1800" b="0" i="0" kern="1200" dirty="0" smtClean="0">
                          <a:solidFill>
                            <a:schemeClr val="dk1"/>
                          </a:solidFill>
                          <a:effectLst/>
                          <a:latin typeface="+mn-lt"/>
                          <a:ea typeface="+mn-ea"/>
                          <a:cs typeface="+mn-cs"/>
                        </a:rPr>
                        <a:t>18.20%</a:t>
                      </a:r>
                      <a:endParaRPr lang="en-US" dirty="0"/>
                    </a:p>
                  </a:txBody>
                  <a:tcPr/>
                </a:tc>
                <a:extLst>
                  <a:ext uri="{0D108BD9-81ED-4DB2-BD59-A6C34878D82A}">
                    <a16:rowId xmlns:a16="http://schemas.microsoft.com/office/drawing/2014/main" val="3696060956"/>
                  </a:ext>
                </a:extLst>
              </a:tr>
              <a:tr h="696362">
                <a:tc>
                  <a:txBody>
                    <a:bodyPr/>
                    <a:lstStyle/>
                    <a:p>
                      <a:r>
                        <a:rPr lang="en-US" sz="1800" b="1" i="0" kern="1200" dirty="0" smtClean="0">
                          <a:solidFill>
                            <a:schemeClr val="dk1"/>
                          </a:solidFill>
                          <a:effectLst/>
                          <a:latin typeface="+mn-lt"/>
                          <a:ea typeface="+mn-ea"/>
                          <a:cs typeface="+mn-cs"/>
                        </a:rPr>
                        <a:t>Suspension - Front</a:t>
                      </a:r>
                      <a:endParaRPr lang="en-US" dirty="0"/>
                    </a:p>
                  </a:txBody>
                  <a:tcPr/>
                </a:tc>
                <a:tc>
                  <a:txBody>
                    <a:bodyPr/>
                    <a:lstStyle/>
                    <a:p>
                      <a:r>
                        <a:rPr lang="en-US" sz="1800" b="0" i="0" kern="1200" dirty="0" smtClean="0">
                          <a:solidFill>
                            <a:schemeClr val="dk1"/>
                          </a:solidFill>
                          <a:effectLst/>
                          <a:latin typeface="+mn-lt"/>
                          <a:ea typeface="+mn-ea"/>
                          <a:cs typeface="+mn-cs"/>
                        </a:rPr>
                        <a:t>Semi Elliptical Leaf Spring with Shock Absorber</a:t>
                      </a:r>
                      <a:endParaRPr lang="en-US" dirty="0"/>
                    </a:p>
                  </a:txBody>
                  <a:tcPr/>
                </a:tc>
                <a:extLst>
                  <a:ext uri="{0D108BD9-81ED-4DB2-BD59-A6C34878D82A}">
                    <a16:rowId xmlns:a16="http://schemas.microsoft.com/office/drawing/2014/main" val="3515063727"/>
                  </a:ext>
                </a:extLst>
              </a:tr>
              <a:tr h="493395">
                <a:tc>
                  <a:txBody>
                    <a:bodyPr/>
                    <a:lstStyle/>
                    <a:p>
                      <a:r>
                        <a:rPr lang="en-US" sz="1800" b="1" i="0" kern="1200" dirty="0" smtClean="0">
                          <a:solidFill>
                            <a:schemeClr val="dk1"/>
                          </a:solidFill>
                          <a:effectLst/>
                          <a:latin typeface="+mn-lt"/>
                          <a:ea typeface="+mn-ea"/>
                          <a:cs typeface="+mn-cs"/>
                        </a:rPr>
                        <a:t>Suspension - Rear</a:t>
                      </a:r>
                      <a:endParaRPr lang="en-US" dirty="0"/>
                    </a:p>
                  </a:txBody>
                  <a:tcPr/>
                </a:tc>
                <a:tc>
                  <a:txBody>
                    <a:bodyPr/>
                    <a:lstStyle/>
                    <a:p>
                      <a:r>
                        <a:rPr lang="en-US" sz="1800" b="0" i="0" kern="1200" dirty="0" smtClean="0">
                          <a:solidFill>
                            <a:schemeClr val="dk1"/>
                          </a:solidFill>
                          <a:effectLst/>
                          <a:latin typeface="+mn-lt"/>
                          <a:ea typeface="+mn-ea"/>
                          <a:cs typeface="+mn-cs"/>
                        </a:rPr>
                        <a:t>Semi Elliptical Leaf Spring</a:t>
                      </a:r>
                      <a:endParaRPr lang="en-US" dirty="0"/>
                    </a:p>
                  </a:txBody>
                  <a:tcPr/>
                </a:tc>
                <a:extLst>
                  <a:ext uri="{0D108BD9-81ED-4DB2-BD59-A6C34878D82A}">
                    <a16:rowId xmlns:a16="http://schemas.microsoft.com/office/drawing/2014/main" val="583318983"/>
                  </a:ext>
                </a:extLst>
              </a:tr>
              <a:tr h="696362">
                <a:tc>
                  <a:txBody>
                    <a:bodyPr/>
                    <a:lstStyle/>
                    <a:p>
                      <a:r>
                        <a:rPr lang="en-US" sz="1800" b="1" i="0" kern="1200" dirty="0" smtClean="0">
                          <a:solidFill>
                            <a:schemeClr val="dk1"/>
                          </a:solidFill>
                          <a:effectLst/>
                          <a:latin typeface="+mn-lt"/>
                          <a:ea typeface="+mn-ea"/>
                          <a:cs typeface="+mn-cs"/>
                        </a:rPr>
                        <a:t>Rear Axle</a:t>
                      </a:r>
                      <a:endParaRPr lang="en-US" dirty="0"/>
                    </a:p>
                  </a:txBody>
                  <a:tcPr/>
                </a:tc>
                <a:tc>
                  <a:txBody>
                    <a:bodyPr/>
                    <a:lstStyle/>
                    <a:p>
                      <a:r>
                        <a:rPr lang="en-US" sz="1800" b="0" i="0" kern="1200" dirty="0" smtClean="0">
                          <a:solidFill>
                            <a:schemeClr val="dk1"/>
                          </a:solidFill>
                          <a:effectLst/>
                          <a:latin typeface="+mn-lt"/>
                          <a:ea typeface="+mn-ea"/>
                          <a:cs typeface="+mn-cs"/>
                        </a:rPr>
                        <a:t>Solo Banjo Type Single Reduction</a:t>
                      </a:r>
                      <a:endParaRPr lang="en-US" dirty="0"/>
                    </a:p>
                  </a:txBody>
                  <a:tcPr/>
                </a:tc>
                <a:extLst>
                  <a:ext uri="{0D108BD9-81ED-4DB2-BD59-A6C34878D82A}">
                    <a16:rowId xmlns:a16="http://schemas.microsoft.com/office/drawing/2014/main" val="349663898"/>
                  </a:ext>
                </a:extLst>
              </a:tr>
              <a:tr h="493395">
                <a:tc>
                  <a:txBody>
                    <a:bodyPr/>
                    <a:lstStyle/>
                    <a:p>
                      <a:r>
                        <a:rPr lang="en-US" sz="1800" b="1" i="0" kern="1200" dirty="0" err="1" smtClean="0">
                          <a:solidFill>
                            <a:schemeClr val="dk1"/>
                          </a:solidFill>
                          <a:effectLst/>
                          <a:latin typeface="+mn-lt"/>
                          <a:ea typeface="+mn-ea"/>
                          <a:cs typeface="+mn-cs"/>
                        </a:rPr>
                        <a:t>Tyres</a:t>
                      </a:r>
                      <a:endParaRPr lang="en-US" dirty="0"/>
                    </a:p>
                  </a:txBody>
                  <a:tcPr/>
                </a:tc>
                <a:tc>
                  <a:txBody>
                    <a:bodyPr/>
                    <a:lstStyle/>
                    <a:p>
                      <a:r>
                        <a:rPr lang="en-US" sz="1800" b="0" i="0" kern="1200" dirty="0" smtClean="0">
                          <a:solidFill>
                            <a:schemeClr val="dk1"/>
                          </a:solidFill>
                          <a:effectLst/>
                          <a:latin typeface="+mn-lt"/>
                          <a:ea typeface="+mn-ea"/>
                          <a:cs typeface="+mn-cs"/>
                        </a:rPr>
                        <a:t>295/90 R20 low CRR </a:t>
                      </a:r>
                      <a:r>
                        <a:rPr lang="en-US" sz="1800" b="0" i="0" kern="1200" dirty="0" err="1" smtClean="0">
                          <a:solidFill>
                            <a:schemeClr val="dk1"/>
                          </a:solidFill>
                          <a:effectLst/>
                          <a:latin typeface="+mn-lt"/>
                          <a:ea typeface="+mn-ea"/>
                          <a:cs typeface="+mn-cs"/>
                        </a:rPr>
                        <a:t>tyre</a:t>
                      </a:r>
                      <a:endParaRPr lang="en-US" dirty="0"/>
                    </a:p>
                  </a:txBody>
                  <a:tcPr/>
                </a:tc>
                <a:extLst>
                  <a:ext uri="{0D108BD9-81ED-4DB2-BD59-A6C34878D82A}">
                    <a16:rowId xmlns:a16="http://schemas.microsoft.com/office/drawing/2014/main" val="2688460202"/>
                  </a:ext>
                </a:extLst>
              </a:tr>
              <a:tr h="493395">
                <a:tc>
                  <a:txBody>
                    <a:bodyPr/>
                    <a:lstStyle/>
                    <a:p>
                      <a:r>
                        <a:rPr lang="en-US" sz="1800" b="1" i="0" kern="1200" dirty="0" smtClean="0">
                          <a:solidFill>
                            <a:schemeClr val="dk1"/>
                          </a:solidFill>
                          <a:effectLst/>
                          <a:latin typeface="+mn-lt"/>
                          <a:ea typeface="+mn-ea"/>
                          <a:cs typeface="+mn-cs"/>
                        </a:rPr>
                        <a:t>Fuel Tank Capacity (</a:t>
                      </a:r>
                      <a:r>
                        <a:rPr lang="en-US" sz="1800" b="1" i="0" kern="1200" dirty="0" err="1" smtClean="0">
                          <a:solidFill>
                            <a:schemeClr val="dk1"/>
                          </a:solidFill>
                          <a:effectLst/>
                          <a:latin typeface="+mn-lt"/>
                          <a:ea typeface="+mn-ea"/>
                          <a:cs typeface="+mn-cs"/>
                        </a:rPr>
                        <a:t>litre</a:t>
                      </a:r>
                      <a:r>
                        <a:rPr lang="en-US" sz="1800" b="1" i="0" kern="1200" dirty="0" smtClean="0">
                          <a:solidFill>
                            <a:schemeClr val="dk1"/>
                          </a:solidFill>
                          <a:effectLst/>
                          <a:latin typeface="+mn-lt"/>
                          <a:ea typeface="+mn-ea"/>
                          <a:cs typeface="+mn-cs"/>
                        </a:rPr>
                        <a:t>)</a:t>
                      </a:r>
                      <a:endParaRPr lang="en-US" dirty="0"/>
                    </a:p>
                  </a:txBody>
                  <a:tcPr/>
                </a:tc>
                <a:tc>
                  <a:txBody>
                    <a:bodyPr/>
                    <a:lstStyle/>
                    <a:p>
                      <a:r>
                        <a:rPr lang="en-US" sz="1800" b="0" i="0" kern="1200" dirty="0" smtClean="0">
                          <a:solidFill>
                            <a:schemeClr val="dk1"/>
                          </a:solidFill>
                          <a:effectLst/>
                          <a:latin typeface="+mn-lt"/>
                          <a:ea typeface="+mn-ea"/>
                          <a:cs typeface="+mn-cs"/>
                        </a:rPr>
                        <a:t>330 </a:t>
                      </a:r>
                      <a:r>
                        <a:rPr lang="en-US" sz="1800" b="0" i="0" kern="1200" dirty="0" err="1" smtClean="0">
                          <a:solidFill>
                            <a:schemeClr val="dk1"/>
                          </a:solidFill>
                          <a:effectLst/>
                          <a:latin typeface="+mn-lt"/>
                          <a:ea typeface="+mn-ea"/>
                          <a:cs typeface="+mn-cs"/>
                        </a:rPr>
                        <a:t>litre</a:t>
                      </a:r>
                      <a:r>
                        <a:rPr lang="en-US" sz="1800" b="0" i="0" kern="1200" dirty="0" smtClean="0">
                          <a:solidFill>
                            <a:schemeClr val="dk1"/>
                          </a:solidFill>
                          <a:effectLst/>
                          <a:latin typeface="+mn-lt"/>
                          <a:ea typeface="+mn-ea"/>
                          <a:cs typeface="+mn-cs"/>
                        </a:rPr>
                        <a:t> / 415 </a:t>
                      </a:r>
                      <a:r>
                        <a:rPr lang="en-US" sz="1800" b="0" i="0" kern="1200" dirty="0" err="1" smtClean="0">
                          <a:solidFill>
                            <a:schemeClr val="dk1"/>
                          </a:solidFill>
                          <a:effectLst/>
                          <a:latin typeface="+mn-lt"/>
                          <a:ea typeface="+mn-ea"/>
                          <a:cs typeface="+mn-cs"/>
                        </a:rPr>
                        <a:t>litre</a:t>
                      </a:r>
                      <a:endParaRPr lang="en-US" dirty="0"/>
                    </a:p>
                  </a:txBody>
                  <a:tcPr/>
                </a:tc>
                <a:extLst>
                  <a:ext uri="{0D108BD9-81ED-4DB2-BD59-A6C34878D82A}">
                    <a16:rowId xmlns:a16="http://schemas.microsoft.com/office/drawing/2014/main" val="403409969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730792"/>
              </p:ext>
            </p:extLst>
          </p:nvPr>
        </p:nvGraphicFramePr>
        <p:xfrm>
          <a:off x="3003258" y="5344624"/>
          <a:ext cx="8556770" cy="955508"/>
        </p:xfrm>
        <a:graphic>
          <a:graphicData uri="http://schemas.openxmlformats.org/drawingml/2006/table">
            <a:tbl>
              <a:tblPr firstRow="1" bandRow="1">
                <a:tableStyleId>{5C22544A-7EE6-4342-B048-85BDC9FD1C3A}</a:tableStyleId>
              </a:tblPr>
              <a:tblGrid>
                <a:gridCol w="4278385">
                  <a:extLst>
                    <a:ext uri="{9D8B030D-6E8A-4147-A177-3AD203B41FA5}">
                      <a16:colId xmlns:a16="http://schemas.microsoft.com/office/drawing/2014/main" val="2007612896"/>
                    </a:ext>
                  </a:extLst>
                </a:gridCol>
                <a:gridCol w="4278385">
                  <a:extLst>
                    <a:ext uri="{9D8B030D-6E8A-4147-A177-3AD203B41FA5}">
                      <a16:colId xmlns:a16="http://schemas.microsoft.com/office/drawing/2014/main" val="3533564262"/>
                    </a:ext>
                  </a:extLst>
                </a:gridCol>
              </a:tblGrid>
              <a:tr h="477754">
                <a:tc>
                  <a:txBody>
                    <a:bodyPr/>
                    <a:lstStyle/>
                    <a:p>
                      <a:r>
                        <a:rPr lang="en-US" sz="1800" b="1" i="0" kern="1200" dirty="0" err="1" smtClean="0">
                          <a:solidFill>
                            <a:schemeClr val="tx1"/>
                          </a:solidFill>
                          <a:effectLst/>
                          <a:latin typeface="+mn-lt"/>
                          <a:ea typeface="+mn-ea"/>
                          <a:cs typeface="+mn-cs"/>
                        </a:rPr>
                        <a:t>AdBlue</a:t>
                      </a:r>
                      <a:r>
                        <a:rPr lang="en-US" sz="1800" b="1" i="0" kern="1200" dirty="0" smtClean="0">
                          <a:solidFill>
                            <a:schemeClr val="tx1"/>
                          </a:solidFill>
                          <a:effectLst/>
                          <a:latin typeface="+mn-lt"/>
                          <a:ea typeface="+mn-ea"/>
                          <a:cs typeface="+mn-cs"/>
                        </a:rPr>
                        <a:t>® Tank Capacity</a:t>
                      </a:r>
                      <a:endParaRPr lang="en-US" dirty="0">
                        <a:solidFill>
                          <a:schemeClr val="tx1"/>
                        </a:solidFill>
                      </a:endParaRPr>
                    </a:p>
                  </a:txBody>
                  <a:tcPr>
                    <a:solidFill>
                      <a:schemeClr val="bg1">
                        <a:lumMod val="85000"/>
                      </a:schemeClr>
                    </a:solidFill>
                  </a:tcPr>
                </a:tc>
                <a:tc>
                  <a:txBody>
                    <a:bodyPr/>
                    <a:lstStyle/>
                    <a:p>
                      <a:r>
                        <a:rPr lang="en-US" dirty="0" smtClean="0"/>
                        <a:t> </a:t>
                      </a:r>
                      <a:r>
                        <a:rPr lang="en-US" sz="1800" b="0" i="0" kern="1200" dirty="0" smtClean="0">
                          <a:solidFill>
                            <a:schemeClr val="tx1"/>
                          </a:solidFill>
                          <a:effectLst/>
                          <a:latin typeface="+mn-lt"/>
                          <a:ea typeface="+mn-ea"/>
                          <a:cs typeface="+mn-cs"/>
                        </a:rPr>
                        <a:t>50 </a:t>
                      </a:r>
                      <a:r>
                        <a:rPr lang="en-US" sz="1800" b="0" i="0" kern="1200" dirty="0" err="1" smtClean="0">
                          <a:solidFill>
                            <a:schemeClr val="tx1"/>
                          </a:solidFill>
                          <a:effectLst/>
                          <a:latin typeface="+mn-lt"/>
                          <a:ea typeface="+mn-ea"/>
                          <a:cs typeface="+mn-cs"/>
                        </a:rPr>
                        <a:t>litre</a:t>
                      </a:r>
                      <a:endParaRPr lang="en-US" dirty="0">
                        <a:solidFill>
                          <a:schemeClr val="tx1"/>
                        </a:solidFill>
                      </a:endParaRPr>
                    </a:p>
                  </a:txBody>
                  <a:tcPr>
                    <a:solidFill>
                      <a:schemeClr val="bg1">
                        <a:lumMod val="85000"/>
                      </a:schemeClr>
                    </a:solidFill>
                  </a:tcPr>
                </a:tc>
                <a:extLst>
                  <a:ext uri="{0D108BD9-81ED-4DB2-BD59-A6C34878D82A}">
                    <a16:rowId xmlns:a16="http://schemas.microsoft.com/office/drawing/2014/main" val="983040846"/>
                  </a:ext>
                </a:extLst>
              </a:tr>
              <a:tr h="477754">
                <a:tc>
                  <a:txBody>
                    <a:bodyPr/>
                    <a:lstStyle/>
                    <a:p>
                      <a:r>
                        <a:rPr lang="en-US" sz="1800" b="1" i="0" kern="1200" dirty="0" smtClean="0">
                          <a:solidFill>
                            <a:schemeClr val="dk1"/>
                          </a:solidFill>
                          <a:effectLst/>
                          <a:latin typeface="+mn-lt"/>
                          <a:ea typeface="+mn-ea"/>
                          <a:cs typeface="+mn-cs"/>
                        </a:rPr>
                        <a:t>Chassis Cross Section (mm)</a:t>
                      </a:r>
                      <a:endParaRPr lang="en-US" dirty="0"/>
                    </a:p>
                  </a:txBody>
                  <a:tcPr>
                    <a:solidFill>
                      <a:schemeClr val="accent1">
                        <a:lumMod val="40000"/>
                        <a:lumOff val="60000"/>
                      </a:schemeClr>
                    </a:solidFill>
                  </a:tcPr>
                </a:tc>
                <a:tc>
                  <a:txBody>
                    <a:bodyPr/>
                    <a:lstStyle/>
                    <a:p>
                      <a:r>
                        <a:rPr lang="en-US" sz="1800" b="0" i="0" kern="1200" dirty="0" smtClean="0">
                          <a:solidFill>
                            <a:schemeClr val="dk1"/>
                          </a:solidFill>
                          <a:effectLst/>
                          <a:latin typeface="+mn-lt"/>
                          <a:ea typeface="+mn-ea"/>
                          <a:cs typeface="+mn-cs"/>
                        </a:rPr>
                        <a:t>285 X 70 X 8.5</a:t>
                      </a:r>
                      <a:endParaRPr lang="en-US" dirty="0"/>
                    </a:p>
                  </a:txBody>
                  <a:tcPr>
                    <a:solidFill>
                      <a:schemeClr val="accent1">
                        <a:lumMod val="40000"/>
                        <a:lumOff val="60000"/>
                      </a:schemeClr>
                    </a:solidFill>
                  </a:tcPr>
                </a:tc>
                <a:extLst>
                  <a:ext uri="{0D108BD9-81ED-4DB2-BD59-A6C34878D82A}">
                    <a16:rowId xmlns:a16="http://schemas.microsoft.com/office/drawing/2014/main" val="2473696292"/>
                  </a:ext>
                </a:extLst>
              </a:tr>
            </a:tbl>
          </a:graphicData>
        </a:graphic>
      </p:graphicFrame>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422093186"/>
      </p:ext>
    </p:extLst>
  </p:cSld>
  <p:clrMapOvr>
    <a:masterClrMapping/>
  </p:clrMapOvr>
  <mc:AlternateContent xmlns:mc="http://schemas.openxmlformats.org/markup-compatibility/2006">
    <mc:Choice xmlns:p14="http://schemas.microsoft.com/office/powerpoint/2010/main" Requires="p14">
      <p:transition spd="slow" p14:dur="2000" advTm="3667"/>
    </mc:Choice>
    <mc:Fallback>
      <p:transition spd="slow" advTm="3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4347221"/>
              </p:ext>
            </p:extLst>
          </p:nvPr>
        </p:nvGraphicFramePr>
        <p:xfrm>
          <a:off x="3172902" y="1390788"/>
          <a:ext cx="8647186" cy="4668750"/>
        </p:xfrm>
        <a:graphic>
          <a:graphicData uri="http://schemas.openxmlformats.org/drawingml/2006/table">
            <a:tbl>
              <a:tblPr firstRow="1" bandRow="1">
                <a:tableStyleId>{5C22544A-7EE6-4342-B048-85BDC9FD1C3A}</a:tableStyleId>
              </a:tblPr>
              <a:tblGrid>
                <a:gridCol w="4323593">
                  <a:extLst>
                    <a:ext uri="{9D8B030D-6E8A-4147-A177-3AD203B41FA5}">
                      <a16:colId xmlns:a16="http://schemas.microsoft.com/office/drawing/2014/main" val="2367930528"/>
                    </a:ext>
                  </a:extLst>
                </a:gridCol>
                <a:gridCol w="4323593">
                  <a:extLst>
                    <a:ext uri="{9D8B030D-6E8A-4147-A177-3AD203B41FA5}">
                      <a16:colId xmlns:a16="http://schemas.microsoft.com/office/drawing/2014/main" val="110481547"/>
                    </a:ext>
                  </a:extLst>
                </a:gridCol>
              </a:tblGrid>
              <a:tr h="549702">
                <a:tc>
                  <a:txBody>
                    <a:bodyPr/>
                    <a:lstStyle/>
                    <a:p>
                      <a:r>
                        <a:rPr lang="en-US" sz="1800" b="1" i="0" kern="1200" dirty="0" smtClean="0">
                          <a:solidFill>
                            <a:schemeClr val="tx1"/>
                          </a:solidFill>
                          <a:effectLst/>
                          <a:latin typeface="+mn-lt"/>
                          <a:ea typeface="+mn-ea"/>
                          <a:cs typeface="+mn-cs"/>
                        </a:rPr>
                        <a:t>Steering</a:t>
                      </a:r>
                      <a:endParaRPr lang="en-US" dirty="0">
                        <a:solidFill>
                          <a:schemeClr val="tx1"/>
                        </a:solidFill>
                      </a:endParaRPr>
                    </a:p>
                  </a:txBody>
                  <a:tcPr>
                    <a:solidFill>
                      <a:schemeClr val="bg1">
                        <a:lumMod val="95000"/>
                      </a:schemeClr>
                    </a:solidFill>
                  </a:tcPr>
                </a:tc>
                <a:tc>
                  <a:txBody>
                    <a:bodyPr/>
                    <a:lstStyle/>
                    <a:p>
                      <a:r>
                        <a:rPr lang="en-US" sz="1800" b="0" i="0" kern="1200" dirty="0" smtClean="0">
                          <a:solidFill>
                            <a:schemeClr val="tx1"/>
                          </a:solidFill>
                          <a:effectLst/>
                          <a:latin typeface="+mn-lt"/>
                          <a:ea typeface="+mn-ea"/>
                          <a:cs typeface="+mn-cs"/>
                        </a:rPr>
                        <a:t>Hydraulic Power Assist Tilt &amp; Telescopic</a:t>
                      </a:r>
                      <a:endParaRPr lang="en-US" dirty="0">
                        <a:solidFill>
                          <a:schemeClr val="tx1"/>
                        </a:solidFill>
                      </a:endParaRPr>
                    </a:p>
                  </a:txBody>
                  <a:tcPr>
                    <a:solidFill>
                      <a:schemeClr val="bg1">
                        <a:lumMod val="95000"/>
                      </a:schemeClr>
                    </a:solidFill>
                  </a:tcPr>
                </a:tc>
                <a:extLst>
                  <a:ext uri="{0D108BD9-81ED-4DB2-BD59-A6C34878D82A}">
                    <a16:rowId xmlns:a16="http://schemas.microsoft.com/office/drawing/2014/main" val="913616859"/>
                  </a:ext>
                </a:extLst>
              </a:tr>
              <a:tr h="549702">
                <a:tc>
                  <a:txBody>
                    <a:bodyPr/>
                    <a:lstStyle/>
                    <a:p>
                      <a:r>
                        <a:rPr lang="en-US" sz="1800" b="1" i="0" kern="1200" dirty="0" smtClean="0">
                          <a:solidFill>
                            <a:schemeClr val="dk1"/>
                          </a:solidFill>
                          <a:effectLst/>
                          <a:latin typeface="+mn-lt"/>
                          <a:ea typeface="+mn-ea"/>
                          <a:cs typeface="+mn-cs"/>
                        </a:rPr>
                        <a:t>Brakes</a:t>
                      </a:r>
                      <a:endParaRPr lang="en-US" dirty="0"/>
                    </a:p>
                  </a:txBody>
                  <a:tcPr/>
                </a:tc>
                <a:tc>
                  <a:txBody>
                    <a:bodyPr/>
                    <a:lstStyle/>
                    <a:p>
                      <a:r>
                        <a:rPr lang="en-US" sz="1800" b="0" i="0" kern="1200" dirty="0" smtClean="0">
                          <a:solidFill>
                            <a:schemeClr val="dk1"/>
                          </a:solidFill>
                          <a:effectLst/>
                          <a:latin typeface="+mn-lt"/>
                          <a:ea typeface="+mn-ea"/>
                          <a:cs typeface="+mn-cs"/>
                        </a:rPr>
                        <a:t>Full Air S Cam Dual  circuit ABS 10 BAR system</a:t>
                      </a:r>
                      <a:endParaRPr lang="en-US" dirty="0"/>
                    </a:p>
                  </a:txBody>
                  <a:tcPr/>
                </a:tc>
                <a:extLst>
                  <a:ext uri="{0D108BD9-81ED-4DB2-BD59-A6C34878D82A}">
                    <a16:rowId xmlns:a16="http://schemas.microsoft.com/office/drawing/2014/main" val="2852594049"/>
                  </a:ext>
                </a:extLst>
              </a:tr>
              <a:tr h="549702">
                <a:tc>
                  <a:txBody>
                    <a:bodyPr/>
                    <a:lstStyle/>
                    <a:p>
                      <a:r>
                        <a:rPr lang="en-US" sz="1800" b="1" i="0" kern="1200" dirty="0" smtClean="0">
                          <a:solidFill>
                            <a:schemeClr val="dk1"/>
                          </a:solidFill>
                          <a:effectLst/>
                          <a:latin typeface="+mn-lt"/>
                          <a:ea typeface="+mn-ea"/>
                          <a:cs typeface="+mn-cs"/>
                        </a:rPr>
                        <a:t>System Voltage</a:t>
                      </a:r>
                      <a:endParaRPr lang="en-US" dirty="0"/>
                    </a:p>
                  </a:txBody>
                  <a:tcPr/>
                </a:tc>
                <a:tc>
                  <a:txBody>
                    <a:bodyPr/>
                    <a:lstStyle/>
                    <a:p>
                      <a:r>
                        <a:rPr lang="en-US" sz="1800" b="0" i="0" kern="1200" dirty="0" smtClean="0">
                          <a:solidFill>
                            <a:schemeClr val="dk1"/>
                          </a:solidFill>
                          <a:effectLst/>
                          <a:latin typeface="+mn-lt"/>
                          <a:ea typeface="+mn-ea"/>
                          <a:cs typeface="+mn-cs"/>
                        </a:rPr>
                        <a:t>24 V (2X12)</a:t>
                      </a:r>
                      <a:endParaRPr lang="en-US" dirty="0"/>
                    </a:p>
                  </a:txBody>
                  <a:tcPr/>
                </a:tc>
                <a:extLst>
                  <a:ext uri="{0D108BD9-81ED-4DB2-BD59-A6C34878D82A}">
                    <a16:rowId xmlns:a16="http://schemas.microsoft.com/office/drawing/2014/main" val="1003408751"/>
                  </a:ext>
                </a:extLst>
              </a:tr>
              <a:tr h="549702">
                <a:tc>
                  <a:txBody>
                    <a:bodyPr/>
                    <a:lstStyle/>
                    <a:p>
                      <a:r>
                        <a:rPr lang="en-US" sz="1800" b="1" i="0" kern="1200" dirty="0" smtClean="0">
                          <a:solidFill>
                            <a:schemeClr val="dk1"/>
                          </a:solidFill>
                          <a:effectLst/>
                          <a:latin typeface="+mn-lt"/>
                          <a:ea typeface="+mn-ea"/>
                          <a:cs typeface="+mn-cs"/>
                        </a:rPr>
                        <a:t>Battery Rating</a:t>
                      </a:r>
                      <a:endParaRPr lang="en-US" dirty="0"/>
                    </a:p>
                  </a:txBody>
                  <a:tcPr/>
                </a:tc>
                <a:tc>
                  <a:txBody>
                    <a:bodyPr/>
                    <a:lstStyle/>
                    <a:p>
                      <a:r>
                        <a:rPr lang="en-US" sz="1800" b="0" i="0" kern="1200" dirty="0" smtClean="0">
                          <a:solidFill>
                            <a:schemeClr val="dk1"/>
                          </a:solidFill>
                          <a:effectLst/>
                          <a:latin typeface="+mn-lt"/>
                          <a:ea typeface="+mn-ea"/>
                          <a:cs typeface="+mn-cs"/>
                        </a:rPr>
                        <a:t>150 Ah</a:t>
                      </a:r>
                      <a:endParaRPr lang="en-US" dirty="0"/>
                    </a:p>
                  </a:txBody>
                  <a:tcPr/>
                </a:tc>
                <a:extLst>
                  <a:ext uri="{0D108BD9-81ED-4DB2-BD59-A6C34878D82A}">
                    <a16:rowId xmlns:a16="http://schemas.microsoft.com/office/drawing/2014/main" val="3597688282"/>
                  </a:ext>
                </a:extLst>
              </a:tr>
              <a:tr h="549702">
                <a:tc>
                  <a:txBody>
                    <a:bodyPr/>
                    <a:lstStyle/>
                    <a:p>
                      <a:r>
                        <a:rPr lang="en-US" sz="1800" b="1" i="0" kern="1200" dirty="0" smtClean="0">
                          <a:solidFill>
                            <a:schemeClr val="dk1"/>
                          </a:solidFill>
                          <a:effectLst/>
                          <a:latin typeface="+mn-lt"/>
                          <a:ea typeface="+mn-ea"/>
                          <a:cs typeface="+mn-cs"/>
                        </a:rPr>
                        <a:t>Cabin</a:t>
                      </a:r>
                      <a:endParaRPr lang="en-US" dirty="0"/>
                    </a:p>
                  </a:txBody>
                  <a:tcPr/>
                </a:tc>
                <a:tc>
                  <a:txBody>
                    <a:bodyPr/>
                    <a:lstStyle/>
                    <a:p>
                      <a:r>
                        <a:rPr lang="en-US" sz="1800" b="0" i="0" kern="1200" dirty="0" smtClean="0">
                          <a:solidFill>
                            <a:schemeClr val="dk1"/>
                          </a:solidFill>
                          <a:effectLst/>
                          <a:latin typeface="+mn-lt"/>
                          <a:ea typeface="+mn-ea"/>
                          <a:cs typeface="+mn-cs"/>
                        </a:rPr>
                        <a:t>Single Sleeper Cab (AC Optional)</a:t>
                      </a:r>
                      <a:endParaRPr lang="en-US" dirty="0"/>
                    </a:p>
                  </a:txBody>
                  <a:tcPr/>
                </a:tc>
                <a:extLst>
                  <a:ext uri="{0D108BD9-81ED-4DB2-BD59-A6C34878D82A}">
                    <a16:rowId xmlns:a16="http://schemas.microsoft.com/office/drawing/2014/main" val="2566783928"/>
                  </a:ext>
                </a:extLst>
              </a:tr>
              <a:tr h="549702">
                <a:tc>
                  <a:txBody>
                    <a:bodyPr/>
                    <a:lstStyle/>
                    <a:p>
                      <a:r>
                        <a:rPr lang="en-US" sz="1800" b="1" i="0" kern="1200" dirty="0" smtClean="0">
                          <a:solidFill>
                            <a:schemeClr val="dk1"/>
                          </a:solidFill>
                          <a:effectLst/>
                          <a:latin typeface="+mn-lt"/>
                          <a:ea typeface="+mn-ea"/>
                          <a:cs typeface="+mn-cs"/>
                        </a:rPr>
                        <a:t>Max. Speed</a:t>
                      </a:r>
                      <a:endParaRPr lang="en-US" dirty="0"/>
                    </a:p>
                  </a:txBody>
                  <a:tcPr/>
                </a:tc>
                <a:tc>
                  <a:txBody>
                    <a:bodyPr/>
                    <a:lstStyle/>
                    <a:p>
                      <a:r>
                        <a:rPr lang="en-US" sz="1800" b="0" i="0" kern="1200" dirty="0" smtClean="0">
                          <a:solidFill>
                            <a:schemeClr val="dk1"/>
                          </a:solidFill>
                          <a:effectLst/>
                          <a:latin typeface="+mn-lt"/>
                          <a:ea typeface="+mn-ea"/>
                          <a:cs typeface="+mn-cs"/>
                        </a:rPr>
                        <a:t>80 km/h (Regulated)</a:t>
                      </a:r>
                      <a:endParaRPr lang="en-US" dirty="0"/>
                    </a:p>
                  </a:txBody>
                  <a:tcPr/>
                </a:tc>
                <a:extLst>
                  <a:ext uri="{0D108BD9-81ED-4DB2-BD59-A6C34878D82A}">
                    <a16:rowId xmlns:a16="http://schemas.microsoft.com/office/drawing/2014/main" val="2488460934"/>
                  </a:ext>
                </a:extLst>
              </a:tr>
              <a:tr h="549702">
                <a:tc>
                  <a:txBody>
                    <a:bodyPr/>
                    <a:lstStyle/>
                    <a:p>
                      <a:r>
                        <a:rPr lang="en-US" sz="1800" b="1" i="0" kern="1200" dirty="0" smtClean="0">
                          <a:solidFill>
                            <a:schemeClr val="dk1"/>
                          </a:solidFill>
                          <a:effectLst/>
                          <a:latin typeface="+mn-lt"/>
                          <a:ea typeface="+mn-ea"/>
                          <a:cs typeface="+mn-cs"/>
                        </a:rPr>
                        <a:t>Min. Ground Clearance</a:t>
                      </a:r>
                      <a:endParaRPr lang="en-US" dirty="0"/>
                    </a:p>
                  </a:txBody>
                  <a:tcPr/>
                </a:tc>
                <a:tc>
                  <a:txBody>
                    <a:bodyPr/>
                    <a:lstStyle/>
                    <a:p>
                      <a:r>
                        <a:rPr lang="en-US" sz="1800" b="0" i="0" kern="1200" dirty="0" smtClean="0">
                          <a:solidFill>
                            <a:schemeClr val="dk1"/>
                          </a:solidFill>
                          <a:effectLst/>
                          <a:latin typeface="+mn-lt"/>
                          <a:ea typeface="+mn-ea"/>
                          <a:cs typeface="+mn-cs"/>
                        </a:rPr>
                        <a:t>264 mm</a:t>
                      </a:r>
                      <a:endParaRPr lang="en-US" dirty="0"/>
                    </a:p>
                  </a:txBody>
                  <a:tcPr/>
                </a:tc>
                <a:extLst>
                  <a:ext uri="{0D108BD9-81ED-4DB2-BD59-A6C34878D82A}">
                    <a16:rowId xmlns:a16="http://schemas.microsoft.com/office/drawing/2014/main" val="2368231142"/>
                  </a:ext>
                </a:extLst>
              </a:tr>
              <a:tr h="549702">
                <a:tc>
                  <a:txBody>
                    <a:bodyPr/>
                    <a:lstStyle/>
                    <a:p>
                      <a:r>
                        <a:rPr lang="en-US" sz="1800" b="1" i="0" kern="1200" dirty="0" smtClean="0">
                          <a:solidFill>
                            <a:schemeClr val="dk1"/>
                          </a:solidFill>
                          <a:effectLst/>
                          <a:latin typeface="+mn-lt"/>
                          <a:ea typeface="+mn-ea"/>
                          <a:cs typeface="+mn-cs"/>
                        </a:rPr>
                        <a:t>ATS System</a:t>
                      </a:r>
                      <a:endParaRPr lang="en-US" dirty="0"/>
                    </a:p>
                  </a:txBody>
                  <a:tcPr/>
                </a:tc>
                <a:tc>
                  <a:txBody>
                    <a:bodyPr/>
                    <a:lstStyle/>
                    <a:p>
                      <a:r>
                        <a:rPr lang="en-US" sz="1800" b="0" i="0" kern="1200" dirty="0" smtClean="0">
                          <a:solidFill>
                            <a:schemeClr val="dk1"/>
                          </a:solidFill>
                          <a:effectLst/>
                          <a:latin typeface="+mn-lt"/>
                          <a:ea typeface="+mn-ea"/>
                          <a:cs typeface="+mn-cs"/>
                        </a:rPr>
                        <a:t>BS6 Compliant ATS with DOC/ DPF + SCR/ ASC</a:t>
                      </a:r>
                      <a:endParaRPr lang="en-US" dirty="0"/>
                    </a:p>
                  </a:txBody>
                  <a:tcPr/>
                </a:tc>
                <a:extLst>
                  <a:ext uri="{0D108BD9-81ED-4DB2-BD59-A6C34878D82A}">
                    <a16:rowId xmlns:a16="http://schemas.microsoft.com/office/drawing/2014/main" val="1960087165"/>
                  </a:ext>
                </a:extLst>
              </a:tr>
            </a:tbl>
          </a:graphicData>
        </a:graphic>
      </p:graphicFrame>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062764015"/>
      </p:ext>
    </p:extLst>
  </p:cSld>
  <p:clrMapOvr>
    <a:masterClrMapping/>
  </p:clrMapOvr>
  <mc:AlternateContent xmlns:mc="http://schemas.openxmlformats.org/markup-compatibility/2006">
    <mc:Choice xmlns:p14="http://schemas.microsoft.com/office/powerpoint/2010/main" Requires="p14">
      <p:transition spd="slow" p14:dur="2000" advTm="2408"/>
    </mc:Choice>
    <mc:Fallback>
      <p:transition spd="slow" advTm="2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760" y="666055"/>
            <a:ext cx="8911687" cy="743296"/>
          </a:xfrm>
        </p:spPr>
        <p:txBody>
          <a:bodyPr>
            <a:normAutofit/>
          </a:bodyPr>
          <a:lstStyle/>
          <a:p>
            <a:pPr marL="342900" indent="-342900">
              <a:buFont typeface="Wingdings" panose="05000000000000000000" pitchFamily="2" charset="2"/>
              <a:buChar char="§"/>
            </a:pPr>
            <a:r>
              <a:rPr lang="as-IN" sz="2000" b="1" dirty="0">
                <a:solidFill>
                  <a:schemeClr val="tx1"/>
                </a:solidFill>
              </a:rPr>
              <a:t> ট্রাক্টরের স্টিয়ারিং পদ্ধতির </a:t>
            </a:r>
            <a:r>
              <a:rPr lang="as-IN" sz="2000" b="1" dirty="0" smtClean="0">
                <a:solidFill>
                  <a:schemeClr val="tx1"/>
                </a:solidFill>
              </a:rPr>
              <a:t>কার্যাবলি</a:t>
            </a:r>
            <a:r>
              <a:rPr lang="en-US" sz="2000" b="1" dirty="0" smtClean="0">
                <a:solidFill>
                  <a:schemeClr val="tx1"/>
                </a:solidFill>
              </a:rPr>
              <a:t>..</a:t>
            </a:r>
            <a:r>
              <a:rPr lang="as-IN" sz="2000" b="1" dirty="0" smtClean="0">
                <a:solidFill>
                  <a:schemeClr val="tx1"/>
                </a:solidFill>
              </a:rPr>
              <a:t> </a:t>
            </a:r>
            <a:r>
              <a:rPr lang="en-US" sz="2000" b="1" dirty="0" smtClean="0">
                <a:solidFill>
                  <a:schemeClr val="tx1"/>
                </a:solidFill>
              </a:rPr>
              <a:t> </a:t>
            </a:r>
            <a:endParaRPr lang="en-US" sz="2000" b="1" dirty="0">
              <a:solidFill>
                <a:schemeClr val="tx1"/>
              </a:solidFill>
            </a:endParaRPr>
          </a:p>
        </p:txBody>
      </p:sp>
      <p:sp>
        <p:nvSpPr>
          <p:cNvPr id="3" name="Content Placeholder 2"/>
          <p:cNvSpPr>
            <a:spLocks noGrp="1"/>
          </p:cNvSpPr>
          <p:nvPr>
            <p:ph idx="1"/>
          </p:nvPr>
        </p:nvSpPr>
        <p:spPr>
          <a:xfrm>
            <a:off x="2715047" y="1187403"/>
            <a:ext cx="8915400" cy="3777622"/>
          </a:xfrm>
        </p:spPr>
        <p:txBody>
          <a:bodyPr/>
          <a:lstStyle/>
          <a:p>
            <a:r>
              <a:rPr lang="as-IN" dirty="0"/>
              <a:t>অধিকাংশ পূর্বকালের ফার্ম ট্রাক্টরস ম্যানুয়েল বা হস্তচালিত ট্রান্সমিশন (</a:t>
            </a:r>
            <a:r>
              <a:rPr lang="en-US" dirty="0" err="1"/>
              <a:t>Maual</a:t>
            </a:r>
            <a:r>
              <a:rPr lang="en-US" dirty="0"/>
              <a:t> transmission) </a:t>
            </a:r>
            <a:r>
              <a:rPr lang="as-IN" dirty="0"/>
              <a:t>ব্যবহার করে। এগুলো বিভিন্ন গিয়ার রেশিও বিশেষ করে 3 থেকে 6 কোন কোন সময় 2 অথবা 3 সীমার মধ্যে গুণিতক (</a:t>
            </a:r>
            <a:r>
              <a:rPr lang="en-US" dirty="0"/>
              <a:t>Multiplied) </a:t>
            </a:r>
            <a:r>
              <a:rPr lang="as-IN" dirty="0"/>
              <a:t>থাকে। </a:t>
            </a:r>
            <a:r>
              <a:rPr lang="as-IN" dirty="0" smtClean="0"/>
              <a:t>পূর্বকালের </a:t>
            </a:r>
            <a:r>
              <a:rPr lang="as-IN" dirty="0"/>
              <a:t>ট্রাক্টরস এর ট্রান্সমিশন ব্যবস্থা একসেট ডিসক্রিট গিয়ার (</a:t>
            </a:r>
            <a:r>
              <a:rPr lang="en-US" dirty="0"/>
              <a:t>discrete gear ratio) </a:t>
            </a:r>
            <a:r>
              <a:rPr lang="as-IN" dirty="0"/>
              <a:t>ধারণ করে যা কমবেশিকরণ প্রটলের সাথে যৌথভাবে কাজ করে </a:t>
            </a:r>
            <a:r>
              <a:rPr lang="as-IN" dirty="0" smtClean="0"/>
              <a:t>এবং </a:t>
            </a:r>
            <a:r>
              <a:rPr lang="as-IN" dirty="0"/>
              <a:t>এটা ফাইনাল ড্রাইভের স্পিড প্রতি ঘণ্টায় 1 মাইল থেকে 25 মাইল</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451" y="2556097"/>
            <a:ext cx="4167745" cy="2333937"/>
          </a:xfrm>
          <a:prstGeom prst="rect">
            <a:avLst/>
          </a:prstGeom>
        </p:spPr>
      </p:pic>
      <p:sp>
        <p:nvSpPr>
          <p:cNvPr id="5" name="TextBox 4"/>
          <p:cNvSpPr txBox="1"/>
          <p:nvPr/>
        </p:nvSpPr>
        <p:spPr>
          <a:xfrm>
            <a:off x="3129093" y="5318620"/>
            <a:ext cx="8425853" cy="1200329"/>
          </a:xfrm>
          <a:prstGeom prst="rect">
            <a:avLst/>
          </a:prstGeom>
          <a:noFill/>
        </p:spPr>
        <p:txBody>
          <a:bodyPr wrap="square" rtlCol="0">
            <a:spAutoFit/>
          </a:bodyPr>
          <a:lstStyle/>
          <a:p>
            <a:r>
              <a:rPr lang="as-IN" dirty="0"/>
              <a:t>(40 কিলোমিটার/ঘন্টা) অনুমোদন দেয়। ভূমিতে কাজের জন্য ট্রাক্টরস স্বল্পতর স্পিড (</a:t>
            </a:r>
            <a:r>
              <a:rPr lang="en-US" dirty="0"/>
              <a:t>Lower speed) </a:t>
            </a:r>
            <a:r>
              <a:rPr lang="as-IN" dirty="0"/>
              <a:t>ধারণ করে এবং রাস্তায় চলার সময় উচ্চতর স্পিড (</a:t>
            </a:r>
            <a:r>
              <a:rPr lang="en-US" dirty="0"/>
              <a:t>highest speed) </a:t>
            </a:r>
            <a:r>
              <a:rPr lang="as-IN" dirty="0"/>
              <a:t>ব্যবহার করে।</a:t>
            </a:r>
          </a:p>
          <a:p>
            <a:endParaRPr lang="as-IN" dirty="0"/>
          </a:p>
          <a:p>
            <a:r>
              <a:rPr lang="as-IN" dirty="0"/>
              <a:t>ট্রাক্টর দ্বারা ভূমি কর্ষণ, বীজবপন, শস্যকর্তন প্রভৃতি কাজের যন্ত্রাদি চালনা করা হয়।</a:t>
            </a:r>
            <a:endParaRPr 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1347190"/>
      </p:ext>
    </p:extLst>
  </p:cSld>
  <p:clrMapOvr>
    <a:masterClrMapping/>
  </p:clrMapOvr>
  <mc:AlternateContent xmlns:mc="http://schemas.openxmlformats.org/markup-compatibility/2006">
    <mc:Choice xmlns:p14="http://schemas.microsoft.com/office/powerpoint/2010/main" Requires="p14">
      <p:transition spd="slow" p14:dur="2000" advTm="5503"/>
    </mc:Choice>
    <mc:Fallback>
      <p:transition spd="slow" advTm="5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09450" y="751980"/>
            <a:ext cx="8452728" cy="634481"/>
          </a:xfrm>
        </p:spPr>
        <p:txBody>
          <a:bodyPr>
            <a:noAutofit/>
          </a:bodyPr>
          <a:lstStyle/>
          <a:p>
            <a:pPr marL="285750" indent="-285750">
              <a:buFont typeface="Wingdings" panose="05000000000000000000" pitchFamily="2" charset="2"/>
              <a:buChar char="§"/>
            </a:pPr>
            <a:r>
              <a:rPr lang="as-IN" sz="1800" b="1" dirty="0">
                <a:solidFill>
                  <a:schemeClr val="tx1">
                    <a:lumMod val="95000"/>
                    <a:lumOff val="5000"/>
                  </a:schemeClr>
                </a:solidFill>
              </a:rPr>
              <a:t>ফার্ম ট্রাক্টর এর কার্যপ্রণালি লিখ।</a:t>
            </a:r>
            <a:r>
              <a:rPr lang="en-US" sz="1800" b="1" dirty="0">
                <a:solidFill>
                  <a:schemeClr val="tx1">
                    <a:lumMod val="95000"/>
                    <a:lumOff val="5000"/>
                  </a:schemeClr>
                </a:solidFill>
              </a:rPr>
              <a:t/>
            </a:r>
            <a:br>
              <a:rPr lang="en-US" sz="1800" b="1" dirty="0">
                <a:solidFill>
                  <a:schemeClr val="tx1">
                    <a:lumMod val="95000"/>
                    <a:lumOff val="5000"/>
                  </a:schemeClr>
                </a:solidFill>
              </a:rPr>
            </a:br>
            <a:endParaRPr lang="en-US" sz="1800" dirty="0"/>
          </a:p>
        </p:txBody>
      </p:sp>
      <p:sp>
        <p:nvSpPr>
          <p:cNvPr id="9" name="Subtitle 8"/>
          <p:cNvSpPr txBox="1">
            <a:spLocks noGrp="1"/>
          </p:cNvSpPr>
          <p:nvPr>
            <p:ph type="subTitle" idx="1"/>
          </p:nvPr>
        </p:nvSpPr>
        <p:spPr>
          <a:xfrm>
            <a:off x="3609450" y="1386461"/>
            <a:ext cx="8352395" cy="923330"/>
          </a:xfrm>
          <a:prstGeom prst="rect">
            <a:avLst/>
          </a:prstGeom>
          <a:noFill/>
        </p:spPr>
        <p:txBody>
          <a:bodyPr wrap="square" rtlCol="0">
            <a:spAutoFit/>
          </a:bodyPr>
          <a:lstStyle/>
          <a:p>
            <a:pPr marL="285750" indent="-285750">
              <a:buFont typeface="Wingdings" panose="05000000000000000000" pitchFamily="2" charset="2"/>
              <a:buChar char="§"/>
            </a:pPr>
            <a:r>
              <a:rPr lang="as-IN" b="1" dirty="0" smtClean="0">
                <a:solidFill>
                  <a:schemeClr val="tx1">
                    <a:lumMod val="95000"/>
                    <a:lumOff val="5000"/>
                  </a:schemeClr>
                </a:solidFill>
              </a:rPr>
              <a:t>উত্তর</a:t>
            </a:r>
            <a:r>
              <a:rPr lang="en-US" dirty="0" smtClean="0"/>
              <a:t>: </a:t>
            </a:r>
            <a:r>
              <a:rPr lang="as-IN" dirty="0">
                <a:solidFill>
                  <a:schemeClr val="tx1">
                    <a:lumMod val="95000"/>
                    <a:lumOff val="5000"/>
                  </a:schemeClr>
                </a:solidFill>
              </a:rPr>
              <a:t>ব্রিটেন, আয়ারল্যান্ড, অস্ট্রেলিয়া, ইন্ডিয়া, স্পেন এবং জার্মানিতে “ট্রাক্টর” (</a:t>
            </a:r>
            <a:r>
              <a:rPr lang="en-US" dirty="0">
                <a:solidFill>
                  <a:schemeClr val="tx1">
                    <a:lumMod val="95000"/>
                    <a:lumOff val="5000"/>
                  </a:schemeClr>
                </a:solidFill>
              </a:rPr>
              <a:t>tractor) </a:t>
            </a:r>
            <a:r>
              <a:rPr lang="as-IN" dirty="0">
                <a:solidFill>
                  <a:schemeClr val="tx1">
                    <a:lumMod val="95000"/>
                    <a:lumOff val="5000"/>
                  </a:schemeClr>
                </a:solidFill>
              </a:rPr>
              <a:t>শব্দটির অর্থ সাধারণত ফার্ম ট্রাক্টর </a:t>
            </a:r>
            <a:r>
              <a:rPr lang="as-IN" dirty="0" smtClean="0">
                <a:solidFill>
                  <a:schemeClr val="tx1">
                    <a:lumMod val="95000"/>
                    <a:lumOff val="5000"/>
                  </a:schemeClr>
                </a:solidFill>
              </a:rPr>
              <a:t>(</a:t>
            </a:r>
            <a:r>
              <a:rPr lang="en-US" dirty="0">
                <a:solidFill>
                  <a:schemeClr val="tx1">
                    <a:lumMod val="95000"/>
                    <a:lumOff val="5000"/>
                  </a:schemeClr>
                </a:solidFill>
              </a:rPr>
              <a:t>Farm tractor) </a:t>
            </a:r>
            <a:r>
              <a:rPr lang="as-IN" dirty="0">
                <a:solidFill>
                  <a:schemeClr val="tx1">
                    <a:lumMod val="95000"/>
                    <a:lumOff val="5000"/>
                  </a:schemeClr>
                </a:solidFill>
              </a:rPr>
              <a:t>এবং ট্রাক্টর শব্দের অর্থ ভেহিক্যাল এর প্রকৃতির (</a:t>
            </a:r>
            <a:r>
              <a:rPr lang="en-US" dirty="0">
                <a:solidFill>
                  <a:schemeClr val="tx1">
                    <a:lumMod val="95000"/>
                    <a:lumOff val="5000"/>
                  </a:schemeClr>
                </a:solidFill>
              </a:rPr>
              <a:t>type) </a:t>
            </a:r>
            <a:r>
              <a:rPr lang="as-IN" dirty="0">
                <a:solidFill>
                  <a:schemeClr val="tx1">
                    <a:lumMod val="95000"/>
                    <a:lumOff val="5000"/>
                  </a:schemeClr>
                </a:solidFill>
              </a:rPr>
              <a:t>উপর নির্ভর করে। তবে, এটা সাধারণ </a:t>
            </a:r>
            <a:r>
              <a:rPr lang="as-IN" dirty="0" smtClean="0">
                <a:solidFill>
                  <a:schemeClr val="tx1">
                    <a:lumMod val="95000"/>
                    <a:lumOff val="5000"/>
                  </a:schemeClr>
                </a:solidFill>
              </a:rPr>
              <a:t>জনগণের </a:t>
            </a:r>
            <a:r>
              <a:rPr lang="as-IN" dirty="0">
                <a:solidFill>
                  <a:schemeClr val="tx1">
                    <a:lumMod val="95000"/>
                    <a:lumOff val="5000"/>
                  </a:schemeClr>
                </a:solidFill>
              </a:rPr>
              <a:t>কাছে অধিক পরিচিত নয় </a:t>
            </a:r>
            <a:r>
              <a:rPr lang="as-IN" dirty="0"/>
              <a:t>। </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045" y="2783444"/>
            <a:ext cx="5066523" cy="3710803"/>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760410928"/>
      </p:ext>
    </p:extLst>
  </p:cSld>
  <p:clrMapOvr>
    <a:masterClrMapping/>
  </p:clrMapOvr>
  <mc:AlternateContent xmlns:mc="http://schemas.openxmlformats.org/markup-compatibility/2006">
    <mc:Choice xmlns:p14="http://schemas.microsoft.com/office/powerpoint/2010/main" Requires="p14">
      <p:transition spd="slow" p14:dur="2000" advTm="5331"/>
    </mc:Choice>
    <mc:Fallback>
      <p:transition spd="slow" advTm="5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down)">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4"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3802" y="1005630"/>
            <a:ext cx="9949578" cy="3970318"/>
          </a:xfrm>
          <a:prstGeom prst="rect">
            <a:avLst/>
          </a:prstGeom>
          <a:noFill/>
        </p:spPr>
        <p:txBody>
          <a:bodyPr wrap="square" rtlCol="0">
            <a:spAutoFit/>
          </a:bodyPr>
          <a:lstStyle/>
          <a:p>
            <a:r>
              <a:rPr lang="as-IN" dirty="0" smtClean="0"/>
              <a:t>কানাডা ও আমেরিকা (</a:t>
            </a:r>
            <a:r>
              <a:rPr lang="en-US" dirty="0" smtClean="0"/>
              <a:t>U.S) </a:t>
            </a:r>
            <a:r>
              <a:rPr lang="as-IN" dirty="0" smtClean="0"/>
              <a:t>তে ট্রাক্টর শব্দটি “ট্রাক্টর ট্রেইলার ট্রাক” (</a:t>
            </a:r>
            <a:r>
              <a:rPr lang="en-US" dirty="0" smtClean="0"/>
              <a:t>tractor trailer truck) </a:t>
            </a:r>
            <a:r>
              <a:rPr lang="as-IN" dirty="0" smtClean="0"/>
              <a:t>রোড</a:t>
            </a:r>
            <a:endParaRPr lang="en-US" dirty="0" smtClean="0"/>
          </a:p>
          <a:p>
            <a:r>
              <a:rPr lang="as-IN" dirty="0" smtClean="0"/>
              <a:t> ট্রাক্টর এর অংশ বলে পরিচিত 1১৮০০ খ্রিষ্টাব্দে প্রথম পাওয়ারড ফার্ম ইমপ্লিমেন্টস (</a:t>
            </a:r>
            <a:r>
              <a:rPr lang="en-US" dirty="0" smtClean="0"/>
              <a:t>Powered farm implements) </a:t>
            </a:r>
            <a:r>
              <a:rPr lang="as-IN" dirty="0" smtClean="0"/>
              <a:t>ছিল স্থানান্তরযোগ্য ইঞ্জিন </a:t>
            </a:r>
            <a:endParaRPr lang="en-US" dirty="0" smtClean="0"/>
          </a:p>
          <a:p>
            <a:r>
              <a:rPr lang="as-IN" dirty="0" smtClean="0"/>
              <a:t>(</a:t>
            </a:r>
            <a:r>
              <a:rPr lang="en-US" dirty="0" smtClean="0"/>
              <a:t>portable engines)। </a:t>
            </a:r>
            <a:r>
              <a:rPr lang="as-IN" dirty="0" smtClean="0"/>
              <a:t>পুরাকালে ফার্ম ট্রাক্টর বাষ্প ইঞ্জিন (</a:t>
            </a:r>
            <a:r>
              <a:rPr lang="en-US" dirty="0" smtClean="0"/>
              <a:t>Steam engines) </a:t>
            </a:r>
            <a:r>
              <a:rPr lang="as-IN" dirty="0" smtClean="0"/>
              <a:t>দ্বারা নমনীয় বেল্ট সহযোগে মেকানিক্যাল ফার্ম মেশিনারি</a:t>
            </a:r>
            <a:endParaRPr lang="en-US" dirty="0" smtClean="0"/>
          </a:p>
          <a:p>
            <a:r>
              <a:rPr lang="as-IN" dirty="0" smtClean="0"/>
              <a:t> ড্রাইভে ব্যবহার করা হয়। ১৮৫০ খ্রিষ্টাব্দের দিকে প্রথম ট্র্যাকশন ইঞ্জিনসমূহ এগুলো থেকে উন্নয়ন করা হয়েছিল এবং কৃষিকার্যে ব্যবহারের জন্য এগুলো </a:t>
            </a:r>
            <a:endParaRPr lang="en-US" dirty="0" smtClean="0"/>
          </a:p>
          <a:p>
            <a:r>
              <a:rPr lang="as-IN" dirty="0" smtClean="0"/>
              <a:t>ব্যাপকভাবে ব্যবহার করা হতো। প্রাথমিক ট্রাক্টরসমূহ ছিল স্টিম পাওয়ারড প্লাউয়িং ইঞ্জিনস (</a:t>
            </a:r>
            <a:r>
              <a:rPr lang="en-US" dirty="0" smtClean="0"/>
              <a:t>Steam powered ploughing engines)। </a:t>
            </a:r>
          </a:p>
          <a:p>
            <a:r>
              <a:rPr lang="as-IN" dirty="0" smtClean="0"/>
              <a:t>২০তম সেঞ্চুরি বা ১৯০০ খ্রিষ্টাব্দে স্টিম পাওয়ারড</a:t>
            </a:r>
            <a:r>
              <a:rPr lang="en-US" dirty="0"/>
              <a:t> </a:t>
            </a:r>
            <a:r>
              <a:rPr lang="as-IN" dirty="0" smtClean="0"/>
              <a:t>এগ্রিকালচারড ইঞ্জিন উন্নততর ব্যবহারোপযোগী পর্যায়ে উপনীত হয় এবং স্টিম বা বাষ্প ইঞ্জিনের স্থলে </a:t>
            </a:r>
            <a:endParaRPr lang="en-US" dirty="0" smtClean="0"/>
          </a:p>
          <a:p>
            <a:r>
              <a:rPr lang="as-IN" dirty="0" smtClean="0"/>
              <a:t>বিশ্বাসযোগ্য অন্তর্দাহ ইঞ্জিন (</a:t>
            </a:r>
            <a:r>
              <a:rPr lang="en-US" dirty="0" smtClean="0"/>
              <a:t>Internal combustion engine) </a:t>
            </a:r>
            <a:r>
              <a:rPr lang="as-IN" dirty="0" smtClean="0"/>
              <a:t>ব্যবহার শুরু হয়। ১৮৯২ খ্রিষ্টাব্দে </a:t>
            </a:r>
            <a:r>
              <a:rPr lang="en-US" dirty="0" smtClean="0"/>
              <a:t>Jon </a:t>
            </a:r>
            <a:r>
              <a:rPr lang="en-US" dirty="0" err="1" smtClean="0"/>
              <a:t>Frolich</a:t>
            </a:r>
            <a:r>
              <a:rPr lang="en-US" dirty="0" smtClean="0"/>
              <a:t> </a:t>
            </a:r>
            <a:r>
              <a:rPr lang="as-IN" dirty="0" smtClean="0"/>
              <a:t>প্রথম ব্যবহারিক গ্যাসোলিন </a:t>
            </a:r>
            <a:endParaRPr lang="en-US" dirty="0" smtClean="0"/>
          </a:p>
          <a:p>
            <a:r>
              <a:rPr lang="as-IN" dirty="0" smtClean="0"/>
              <a:t>পাওয়ারড ট্রাক্টর (</a:t>
            </a:r>
            <a:r>
              <a:rPr lang="en-US" dirty="0" smtClean="0"/>
              <a:t>Gasoline powered tractor) </a:t>
            </a:r>
            <a:r>
              <a:rPr lang="as-IN" dirty="0" smtClean="0"/>
              <a:t>সংযোজিত হয় এবং ১৯১১ খ্রিষ্টাব্দ পর্যন্ত চলে।</a:t>
            </a: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39976816"/>
      </p:ext>
    </p:extLst>
  </p:cSld>
  <p:clrMapOvr>
    <a:masterClrMapping/>
  </p:clrMapOvr>
  <mc:AlternateContent xmlns:mc="http://schemas.openxmlformats.org/markup-compatibility/2006">
    <mc:Choice xmlns:p14="http://schemas.microsoft.com/office/powerpoint/2010/main" Requires="p14">
      <p:transition spd="slow" p14:dur="2000" advTm="3314"/>
    </mc:Choice>
    <mc:Fallback>
      <p:transition spd="slow" advTm="3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900947"/>
            <a:ext cx="8522487" cy="567127"/>
          </a:xfrm>
        </p:spPr>
        <p:txBody>
          <a:bodyPr>
            <a:normAutofit fontScale="90000"/>
          </a:bodyPr>
          <a:lstStyle/>
          <a:p>
            <a:r>
              <a:rPr lang="en-GB" sz="1800" b="1" u="heavy" dirty="0" err="1">
                <a:solidFill>
                  <a:schemeClr val="tx1">
                    <a:lumMod val="95000"/>
                    <a:lumOff val="5000"/>
                  </a:schemeClr>
                </a:solidFill>
              </a:rPr>
              <a:t>প্রশ্ন</a:t>
            </a:r>
            <a:r>
              <a:rPr lang="en-GB" sz="1800" b="1" u="heavy" dirty="0">
                <a:solidFill>
                  <a:schemeClr val="tx1">
                    <a:lumMod val="95000"/>
                    <a:lumOff val="5000"/>
                  </a:schemeClr>
                </a:solidFill>
              </a:rPr>
              <a:t> </a:t>
            </a:r>
            <a:r>
              <a:rPr lang="en-GB" sz="1800" b="1" dirty="0">
                <a:solidFill>
                  <a:schemeClr val="tx1">
                    <a:lumMod val="95000"/>
                    <a:lumOff val="5000"/>
                  </a:schemeClr>
                </a:solidFill>
              </a:rPr>
              <a:t>: </a:t>
            </a:r>
            <a:r>
              <a:rPr lang="en-GB" sz="1800" b="1" dirty="0" err="1">
                <a:solidFill>
                  <a:schemeClr val="tx1">
                    <a:lumMod val="95000"/>
                    <a:lumOff val="5000"/>
                  </a:schemeClr>
                </a:solidFill>
              </a:rPr>
              <a:t>হুইল</a:t>
            </a:r>
            <a:r>
              <a:rPr lang="en-GB" sz="1800" b="1" dirty="0">
                <a:solidFill>
                  <a:schemeClr val="tx1">
                    <a:lumMod val="95000"/>
                    <a:lumOff val="5000"/>
                  </a:schemeClr>
                </a:solidFill>
              </a:rPr>
              <a:t> </a:t>
            </a:r>
            <a:r>
              <a:rPr lang="en-GB" sz="1800" b="1" dirty="0" err="1">
                <a:solidFill>
                  <a:schemeClr val="tx1">
                    <a:lumMod val="95000"/>
                    <a:lumOff val="5000"/>
                  </a:schemeClr>
                </a:solidFill>
              </a:rPr>
              <a:t>ট্রাক্টর</a:t>
            </a:r>
            <a:r>
              <a:rPr lang="en-GB" sz="1800" b="1" dirty="0">
                <a:solidFill>
                  <a:schemeClr val="tx1">
                    <a:lumMod val="95000"/>
                    <a:lumOff val="5000"/>
                  </a:schemeClr>
                </a:solidFill>
              </a:rPr>
              <a:t> </a:t>
            </a:r>
            <a:r>
              <a:rPr lang="en-GB" sz="1800" b="1" dirty="0" err="1">
                <a:solidFill>
                  <a:schemeClr val="tx1">
                    <a:lumMod val="95000"/>
                    <a:lumOff val="5000"/>
                  </a:schemeClr>
                </a:solidFill>
              </a:rPr>
              <a:t>এবং</a:t>
            </a:r>
            <a:r>
              <a:rPr lang="en-GB" sz="1800" b="1" dirty="0">
                <a:solidFill>
                  <a:schemeClr val="tx1">
                    <a:lumMod val="95000"/>
                    <a:lumOff val="5000"/>
                  </a:schemeClr>
                </a:solidFill>
              </a:rPr>
              <a:t> </a:t>
            </a:r>
            <a:r>
              <a:rPr lang="en-GB" sz="1800" b="1" dirty="0" err="1">
                <a:solidFill>
                  <a:schemeClr val="tx1">
                    <a:lumMod val="95000"/>
                    <a:lumOff val="5000"/>
                  </a:schemeClr>
                </a:solidFill>
              </a:rPr>
              <a:t>ক্রাউলার</a:t>
            </a:r>
            <a:r>
              <a:rPr lang="en-GB" sz="1800" b="1" dirty="0">
                <a:solidFill>
                  <a:schemeClr val="tx1">
                    <a:lumMod val="95000"/>
                    <a:lumOff val="5000"/>
                  </a:schemeClr>
                </a:solidFill>
              </a:rPr>
              <a:t> </a:t>
            </a:r>
            <a:r>
              <a:rPr lang="en-GB" sz="1800" b="1" dirty="0" err="1">
                <a:solidFill>
                  <a:schemeClr val="tx1">
                    <a:lumMod val="95000"/>
                    <a:lumOff val="5000"/>
                  </a:schemeClr>
                </a:solidFill>
              </a:rPr>
              <a:t>ট্রাক্টরের</a:t>
            </a:r>
            <a:r>
              <a:rPr lang="en-GB" sz="1800" b="1" dirty="0">
                <a:solidFill>
                  <a:schemeClr val="tx1">
                    <a:lumMod val="95000"/>
                    <a:lumOff val="5000"/>
                  </a:schemeClr>
                </a:solidFill>
              </a:rPr>
              <a:t> </a:t>
            </a:r>
            <a:r>
              <a:rPr lang="en-GB" sz="1800" b="1" dirty="0" err="1">
                <a:solidFill>
                  <a:schemeClr val="tx1">
                    <a:lumMod val="95000"/>
                    <a:lumOff val="5000"/>
                  </a:schemeClr>
                </a:solidFill>
              </a:rPr>
              <a:t>মধ্যে</a:t>
            </a:r>
            <a:r>
              <a:rPr lang="en-GB" sz="1800" b="1" dirty="0">
                <a:solidFill>
                  <a:schemeClr val="tx1">
                    <a:lumMod val="95000"/>
                    <a:lumOff val="5000"/>
                  </a:schemeClr>
                </a:solidFill>
              </a:rPr>
              <a:t> </a:t>
            </a:r>
            <a:r>
              <a:rPr lang="en-GB" sz="1800" b="1" dirty="0" err="1">
                <a:solidFill>
                  <a:schemeClr val="tx1">
                    <a:lumMod val="95000"/>
                    <a:lumOff val="5000"/>
                  </a:schemeClr>
                </a:solidFill>
              </a:rPr>
              <a:t>পার্থক্য</a:t>
            </a:r>
            <a:r>
              <a:rPr lang="en-GB" sz="1800" b="1" dirty="0">
                <a:solidFill>
                  <a:schemeClr val="tx1">
                    <a:lumMod val="95000"/>
                    <a:lumOff val="5000"/>
                  </a:schemeClr>
                </a:solidFill>
              </a:rPr>
              <a:t> </a:t>
            </a:r>
            <a:r>
              <a:rPr lang="en-GB" sz="1800" b="1" dirty="0" err="1">
                <a:solidFill>
                  <a:schemeClr val="tx1">
                    <a:lumMod val="95000"/>
                    <a:lumOff val="5000"/>
                  </a:schemeClr>
                </a:solidFill>
              </a:rPr>
              <a:t>লিখ</a:t>
            </a:r>
            <a:r>
              <a:rPr lang="en-GB" sz="1800" b="1" dirty="0">
                <a:solidFill>
                  <a:schemeClr val="tx1">
                    <a:lumMod val="95000"/>
                    <a:lumOff val="5000"/>
                  </a:schemeClr>
                </a:solidFill>
              </a:rPr>
              <a:t> ?</a:t>
            </a:r>
            <a:r>
              <a:rPr lang="en-US" sz="1800" dirty="0">
                <a:solidFill>
                  <a:schemeClr val="tx1">
                    <a:lumMod val="95000"/>
                    <a:lumOff val="5000"/>
                  </a:schemeClr>
                </a:solidFill>
              </a:rPr>
              <a:t/>
            </a:r>
            <a:br>
              <a:rPr lang="en-US" sz="1800" dirty="0">
                <a:solidFill>
                  <a:schemeClr val="tx1">
                    <a:lumMod val="95000"/>
                    <a:lumOff val="5000"/>
                  </a:schemeClr>
                </a:solidFill>
              </a:rPr>
            </a:br>
            <a:endParaRPr lang="en-US" sz="1800" dirty="0">
              <a:solidFill>
                <a:schemeClr val="tx1">
                  <a:lumMod val="95000"/>
                  <a:lumOff val="5000"/>
                </a:schemeClr>
              </a:solidFill>
            </a:endParaRPr>
          </a:p>
        </p:txBody>
      </p:sp>
      <p:sp>
        <p:nvSpPr>
          <p:cNvPr id="3" name="Content Placeholder 2"/>
          <p:cNvSpPr>
            <a:spLocks noGrp="1"/>
          </p:cNvSpPr>
          <p:nvPr>
            <p:ph idx="1"/>
          </p:nvPr>
        </p:nvSpPr>
        <p:spPr>
          <a:xfrm>
            <a:off x="2589212" y="1468074"/>
            <a:ext cx="6923904" cy="383097"/>
          </a:xfrm>
        </p:spPr>
        <p:txBody>
          <a:bodyPr/>
          <a:lstStyle/>
          <a:p>
            <a:r>
              <a:rPr lang="en-GB" b="1" u="heavy" dirty="0" err="1"/>
              <a:t>উত্তর</a:t>
            </a:r>
            <a:r>
              <a:rPr lang="en-GB" b="1" u="heavy" dirty="0"/>
              <a:t> :  </a:t>
            </a:r>
            <a:r>
              <a:rPr lang="en-GB" dirty="0" err="1"/>
              <a:t>হুইল</a:t>
            </a:r>
            <a:r>
              <a:rPr lang="en-GB" dirty="0"/>
              <a:t> </a:t>
            </a:r>
            <a:r>
              <a:rPr lang="en-GB" dirty="0" err="1"/>
              <a:t>ট্রাক্টর</a:t>
            </a:r>
            <a:r>
              <a:rPr lang="en-GB" dirty="0"/>
              <a:t> </a:t>
            </a:r>
            <a:r>
              <a:rPr lang="en-GB" dirty="0" err="1"/>
              <a:t>এবং</a:t>
            </a:r>
            <a:r>
              <a:rPr lang="en-GB" dirty="0"/>
              <a:t> </a:t>
            </a:r>
            <a:r>
              <a:rPr lang="en-GB" dirty="0" err="1"/>
              <a:t>ক্রাউলার</a:t>
            </a:r>
            <a:r>
              <a:rPr lang="en-GB" dirty="0"/>
              <a:t> </a:t>
            </a:r>
            <a:r>
              <a:rPr lang="en-GB" dirty="0" err="1"/>
              <a:t>ট্রাক্টরের</a:t>
            </a:r>
            <a:r>
              <a:rPr lang="en-GB" dirty="0"/>
              <a:t> </a:t>
            </a:r>
            <a:r>
              <a:rPr lang="en-GB" dirty="0" err="1"/>
              <a:t>মধ্যে</a:t>
            </a:r>
            <a:r>
              <a:rPr lang="en-GB" dirty="0"/>
              <a:t> </a:t>
            </a:r>
            <a:r>
              <a:rPr lang="en-GB" dirty="0" err="1"/>
              <a:t>পার্থক্য</a:t>
            </a:r>
            <a:r>
              <a:rPr lang="en-GB" dirty="0"/>
              <a:t> </a:t>
            </a:r>
            <a:r>
              <a:rPr lang="en-GB" dirty="0" err="1"/>
              <a:t>লিখা</a:t>
            </a:r>
            <a:r>
              <a:rPr lang="en-GB" dirty="0"/>
              <a:t> </a:t>
            </a:r>
            <a:r>
              <a:rPr lang="en-GB" dirty="0" err="1" smtClean="0"/>
              <a:t>হল</a:t>
            </a:r>
            <a:r>
              <a:rPr lang="en-GB" dirty="0" smtClean="0"/>
              <a:t>:</a:t>
            </a:r>
            <a:endParaRPr lang="en-US" dirty="0"/>
          </a:p>
          <a:p>
            <a:endParaRPr lang="en-US" dirty="0"/>
          </a:p>
        </p:txBody>
      </p:sp>
      <p:sp>
        <p:nvSpPr>
          <p:cNvPr id="4" name="TextBox 3"/>
          <p:cNvSpPr txBox="1"/>
          <p:nvPr/>
        </p:nvSpPr>
        <p:spPr>
          <a:xfrm>
            <a:off x="3775046" y="2474752"/>
            <a:ext cx="184731" cy="369332"/>
          </a:xfrm>
          <a:prstGeom prst="rect">
            <a:avLst/>
          </a:prstGeom>
          <a:noFill/>
        </p:spPr>
        <p:txBody>
          <a:bodyPr wrap="none" rtlCol="0">
            <a:spAutoFit/>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49839667"/>
              </p:ext>
            </p:extLst>
          </p:nvPr>
        </p:nvGraphicFramePr>
        <p:xfrm>
          <a:off x="2589212" y="2192121"/>
          <a:ext cx="8128000" cy="356864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33623987"/>
                    </a:ext>
                  </a:extLst>
                </a:gridCol>
                <a:gridCol w="4064000">
                  <a:extLst>
                    <a:ext uri="{9D8B030D-6E8A-4147-A177-3AD203B41FA5}">
                      <a16:colId xmlns:a16="http://schemas.microsoft.com/office/drawing/2014/main" val="254218519"/>
                    </a:ext>
                  </a:extLst>
                </a:gridCol>
              </a:tblGrid>
              <a:tr h="446081">
                <a:tc>
                  <a:txBody>
                    <a:bodyPr/>
                    <a:lstStyle/>
                    <a:p>
                      <a:pPr algn="ctr"/>
                      <a:r>
                        <a:rPr lang="en-GB" sz="1800" b="1" kern="1200" dirty="0" err="1" smtClean="0">
                          <a:solidFill>
                            <a:schemeClr val="lt1"/>
                          </a:solidFill>
                          <a:effectLst/>
                          <a:latin typeface="+mn-lt"/>
                          <a:ea typeface="+mn-ea"/>
                          <a:cs typeface="+mn-cs"/>
                        </a:rPr>
                        <a:t>হুইল</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ট্রাক্টর</a:t>
                      </a:r>
                      <a:endParaRPr lang="en-US" dirty="0"/>
                    </a:p>
                  </a:txBody>
                  <a:tcPr/>
                </a:tc>
                <a:tc>
                  <a:txBody>
                    <a:bodyPr/>
                    <a:lstStyle/>
                    <a:p>
                      <a:pPr algn="ctr"/>
                      <a:r>
                        <a:rPr lang="en-GB" sz="1800" b="1" kern="1200" dirty="0" err="1" smtClean="0">
                          <a:solidFill>
                            <a:schemeClr val="lt1"/>
                          </a:solidFill>
                          <a:effectLst/>
                          <a:latin typeface="+mn-lt"/>
                          <a:ea typeface="+mn-ea"/>
                          <a:cs typeface="+mn-cs"/>
                        </a:rPr>
                        <a:t>ক্রাউলার</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ট্রাক্টর</a:t>
                      </a:r>
                      <a:endParaRPr lang="en-US" dirty="0"/>
                    </a:p>
                  </a:txBody>
                  <a:tcPr/>
                </a:tc>
                <a:extLst>
                  <a:ext uri="{0D108BD9-81ED-4DB2-BD59-A6C34878D82A}">
                    <a16:rowId xmlns:a16="http://schemas.microsoft.com/office/drawing/2014/main" val="4145797754"/>
                  </a:ext>
                </a:extLst>
              </a:tr>
              <a:tr h="446081">
                <a:tc>
                  <a:txBody>
                    <a:bodyPr/>
                    <a:lstStyle/>
                    <a:p>
                      <a:pPr marL="0" marR="0" algn="l">
                        <a:lnSpc>
                          <a:spcPct val="115000"/>
                        </a:lnSpc>
                        <a:spcBef>
                          <a:spcPts val="0"/>
                        </a:spcBef>
                        <a:spcAft>
                          <a:spcPts val="0"/>
                        </a:spcAft>
                      </a:pPr>
                      <a:r>
                        <a:rPr lang="en-GB" sz="1100" dirty="0">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১।</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যে</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ট্রাক্টর</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পিছনে</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ও</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সামনে</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হুইলের</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মাধ্যমে</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চলাচল</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করে</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১।</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হুইল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চাকার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পরিবর্তে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ট্র্যাক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(Tracks)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এর</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মাধ্যমে</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চলাচল</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err="1">
                          <a:solidFill>
                            <a:srgbClr val="222222"/>
                          </a:solidFill>
                          <a:effectLst/>
                          <a:latin typeface="Nirmala UI" panose="020B0502040204020203" pitchFamily="34" charset="0"/>
                          <a:ea typeface="Calibri" panose="020F0502020204030204" pitchFamily="34" charset="0"/>
                          <a:cs typeface="Times New Roman" panose="02020603050405020304" pitchFamily="18" charset="0"/>
                        </a:rPr>
                        <a:t>করে</a:t>
                      </a:r>
                      <a:r>
                        <a:rPr lang="en-GB"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তাকে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হুইলার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বলে</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129313"/>
                  </a:ext>
                </a:extLst>
              </a:tr>
              <a:tr h="446081">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২।</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হুইল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সাধারণত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ওয়াকিং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২।</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ক্রাউলার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সাধারণ</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ট্র্যাক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টাইপ</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4092946177"/>
                  </a:ext>
                </a:extLst>
              </a:tr>
              <a:tr h="446081">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৩।</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সবগুলো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মধ্যে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এটি</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সবচেয়ে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জনপ্রিয়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2797175" algn="r"/>
                        </a:tabLs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৩।</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তুলনামূলক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কম</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জনপ্রিয়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976061"/>
                  </a:ext>
                </a:extLst>
              </a:tr>
              <a:tr h="446081">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৪।</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সাধারণত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ভারী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(Heavy work)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জন্য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৪।</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সাধারণত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হালকা</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(Light work)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জন্য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260645"/>
                  </a:ext>
                </a:extLst>
              </a:tr>
              <a:tr h="446081">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৫।</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হুইলার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সাথে</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অনেকগুলো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অ্যাটাচমেন্ট</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বিভিন্ন</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উপযোগী</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ও</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কর্মদক্ষতা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বৃদ্ধি</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যায়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৫।</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ক্রাউলার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সাথে</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অ্যাটাচমেন্ট</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যায়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না</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806369415"/>
                  </a:ext>
                </a:extLst>
              </a:tr>
              <a:tr h="446081">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৬।</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কৃষিকাজে</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লাঙল</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টানার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টেইলার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পণ্য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সরবরাহের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জন্য</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৬।</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অনুর্বর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জমির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উর্বরতা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বাড়ানোর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এই</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ব্যবহৃত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8477670"/>
                  </a:ext>
                </a:extLst>
              </a:tr>
              <a:tr h="446081">
                <a:tc>
                  <a:txBody>
                    <a:bodyPr/>
                    <a:lstStyle/>
                    <a:p>
                      <a:pPr marL="0" marR="0" algn="l">
                        <a:lnSpc>
                          <a:spcPct val="115000"/>
                        </a:lnSpc>
                        <a:spcBef>
                          <a:spcPts val="0"/>
                        </a:spcBef>
                        <a:spcAft>
                          <a:spcPts val="0"/>
                        </a:spcAft>
                      </a:pPr>
                      <a:r>
                        <a:rPr lang="en-GB" sz="1200" dirty="0">
                          <a:effectLst/>
                          <a:latin typeface="Nirmala UI" panose="020B0502040204020203" pitchFamily="34" charset="0"/>
                          <a:ea typeface="Times New Roman" panose="02020603050405020304" pitchFamily="18" charset="0"/>
                          <a:cs typeface="Times New Roman" panose="02020603050405020304" pitchFamily="18" charset="0"/>
                        </a:rPr>
                        <a:t>৭।</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হুইল</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লোড</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চাকার</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মাধ্যমে</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বিতরণ</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৭।</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ক্রাউলার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লোড</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ট্র্যাকের</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মাধ্যমে</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সমভাবে</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বণ্টিত</a:t>
                      </a:r>
                      <a:r>
                        <a:rPr lang="en-GB"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হয়</a:t>
                      </a:r>
                      <a:r>
                        <a:rPr lang="en-GB" sz="120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2677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80451629"/>
              </p:ext>
            </p:extLst>
          </p:nvPr>
        </p:nvGraphicFramePr>
        <p:xfrm>
          <a:off x="2589212" y="5760769"/>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48521365"/>
                    </a:ext>
                  </a:extLst>
                </a:gridCol>
                <a:gridCol w="4064000">
                  <a:extLst>
                    <a:ext uri="{9D8B030D-6E8A-4147-A177-3AD203B41FA5}">
                      <a16:colId xmlns:a16="http://schemas.microsoft.com/office/drawing/2014/main" val="112531321"/>
                    </a:ext>
                  </a:extLst>
                </a:gridCol>
              </a:tblGrid>
              <a:tr h="370840">
                <a:tc>
                  <a:txBody>
                    <a:bodyPr/>
                    <a:lstStyle/>
                    <a:p>
                      <a:pPr marL="0" marR="0" algn="l">
                        <a:lnSpc>
                          <a:spcPct val="115000"/>
                        </a:lnSpc>
                        <a:spcBef>
                          <a:spcPts val="0"/>
                        </a:spcBef>
                        <a:spcAft>
                          <a:spcPts val="0"/>
                        </a:spcAft>
                      </a:pPr>
                      <a:r>
                        <a:rPr lang="en-GB" sz="1200" b="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৮</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হুইল</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টানা</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(Pull)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কাজের</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উপযোগী</a:t>
                      </a:r>
                      <a:r>
                        <a:rPr lang="en-GB" sz="1200" b="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lnSpc>
                          <a:spcPct val="115000"/>
                        </a:lnSpc>
                        <a:spcBef>
                          <a:spcPts val="0"/>
                        </a:spcBef>
                        <a:spcAft>
                          <a:spcPts val="0"/>
                        </a:spcAft>
                      </a:pPr>
                      <a:r>
                        <a:rPr lang="en-GB" sz="1200" b="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৮।</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ক্রাউলার</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ট্রাক্টর</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ধাক্কা</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বা</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ঠেলা</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(Push)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কাজের</a:t>
                      </a:r>
                      <a:r>
                        <a:rPr lang="en-GB" sz="12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b="0" dirty="0" err="1">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উপযোগী</a:t>
                      </a:r>
                      <a:r>
                        <a:rPr lang="en-GB" sz="1200" b="0" dirty="0">
                          <a:solidFill>
                            <a:srgbClr val="222222"/>
                          </a:solidFill>
                          <a:effectLst/>
                          <a:latin typeface="Nirmala UI" panose="020B0502040204020203"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77374775"/>
                  </a:ext>
                </a:extLst>
              </a:tr>
            </a:tbl>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982422715"/>
      </p:ext>
    </p:extLst>
  </p:cSld>
  <p:clrMapOvr>
    <a:masterClrMapping/>
  </p:clrMapOvr>
  <mc:AlternateContent xmlns:mc="http://schemas.openxmlformats.org/markup-compatibility/2006">
    <mc:Choice xmlns:p14="http://schemas.microsoft.com/office/powerpoint/2010/main" Requires="p14">
      <p:transition spd="slow" p14:dur="2000" advTm="4594"/>
    </mc:Choice>
    <mc:Fallback>
      <p:transition spd="slow" advTm="4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092" y="758334"/>
            <a:ext cx="8911687" cy="776851"/>
          </a:xfrm>
        </p:spPr>
        <p:txBody>
          <a:bodyPr>
            <a:normAutofit/>
          </a:bodyPr>
          <a:lstStyle/>
          <a:p>
            <a:pPr marL="571500" indent="-571500">
              <a:buFont typeface="Wingdings" panose="05000000000000000000" pitchFamily="2" charset="2"/>
              <a:buChar char="§"/>
            </a:pPr>
            <a:r>
              <a:rPr lang="as-IN" sz="2000" b="1" dirty="0" smtClean="0">
                <a:solidFill>
                  <a:schemeClr val="tx1">
                    <a:lumMod val="95000"/>
                    <a:lumOff val="5000"/>
                  </a:schemeClr>
                </a:solidFill>
              </a:rPr>
              <a:t>ট্রাক্টরস </a:t>
            </a:r>
            <a:r>
              <a:rPr lang="as-IN" sz="2000" b="1" dirty="0">
                <a:solidFill>
                  <a:schemeClr val="tx1">
                    <a:lumMod val="95000"/>
                    <a:lumOff val="5000"/>
                  </a:schemeClr>
                </a:solidFill>
              </a:rPr>
              <a:t>এর বিভিন্ন </a:t>
            </a:r>
            <a:r>
              <a:rPr lang="as-IN" sz="2000" b="1" dirty="0" smtClean="0">
                <a:solidFill>
                  <a:schemeClr val="tx1">
                    <a:lumMod val="95000"/>
                    <a:lumOff val="5000"/>
                  </a:schemeClr>
                </a:solidFill>
              </a:rPr>
              <a:t>প্রক্রিয়া</a:t>
            </a:r>
            <a:r>
              <a:rPr lang="en-US" sz="2000" b="1" dirty="0" smtClean="0">
                <a:solidFill>
                  <a:schemeClr val="tx1">
                    <a:lumMod val="95000"/>
                    <a:lumOff val="5000"/>
                  </a:schemeClr>
                </a:solidFill>
              </a:rPr>
              <a:t>..</a:t>
            </a:r>
            <a:r>
              <a:rPr lang="en-US" sz="2000" b="1" dirty="0">
                <a:solidFill>
                  <a:schemeClr val="tx1">
                    <a:lumMod val="95000"/>
                    <a:lumOff val="5000"/>
                  </a:schemeClr>
                </a:solidFill>
              </a:rPr>
              <a:t/>
            </a:r>
            <a:br>
              <a:rPr lang="en-US" sz="2000" b="1" dirty="0">
                <a:solidFill>
                  <a:schemeClr val="tx1">
                    <a:lumMod val="95000"/>
                    <a:lumOff val="5000"/>
                  </a:schemeClr>
                </a:solidFill>
              </a:rPr>
            </a:br>
            <a:r>
              <a:rPr lang="en-US" sz="2000" b="1" dirty="0" smtClean="0">
                <a:solidFill>
                  <a:schemeClr val="tx1">
                    <a:lumMod val="95000"/>
                    <a:lumOff val="5000"/>
                  </a:schemeClr>
                </a:solidFill>
              </a:rPr>
              <a:t> </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1753299" y="1146759"/>
            <a:ext cx="10279820" cy="5542326"/>
          </a:xfrm>
        </p:spPr>
        <p:txBody>
          <a:bodyPr>
            <a:normAutofit lnSpcReduction="10000"/>
          </a:bodyPr>
          <a:lstStyle/>
          <a:p>
            <a:pPr marL="914400" lvl="2" indent="0">
              <a:buNone/>
            </a:pPr>
            <a:endParaRPr lang="as-IN" dirty="0"/>
          </a:p>
          <a:p>
            <a:pPr marL="914400" lvl="2" indent="0">
              <a:buNone/>
            </a:pPr>
            <a:r>
              <a:rPr lang="as-IN" sz="1700" dirty="0">
                <a:solidFill>
                  <a:schemeClr val="tx1">
                    <a:lumMod val="95000"/>
                    <a:lumOff val="5000"/>
                  </a:schemeClr>
                </a:solidFill>
              </a:rPr>
              <a:t>আধুনিক ট্রাক্টর সাধারণত নিম্নবর্ণিত যন্ত্রাদি বা মেকানিজম প্রক্রিয়া ধারণ করে, যেমন-</a:t>
            </a:r>
          </a:p>
          <a:p>
            <a:pPr marL="914400" lvl="2" indent="0">
              <a:buNone/>
            </a:pPr>
            <a:endParaRPr lang="as-IN" sz="1700" dirty="0">
              <a:solidFill>
                <a:schemeClr val="tx1">
                  <a:lumMod val="95000"/>
                  <a:lumOff val="5000"/>
                </a:schemeClr>
              </a:solidFill>
            </a:endParaRPr>
          </a:p>
          <a:p>
            <a:pPr marL="914400" lvl="2" indent="0">
              <a:buNone/>
            </a:pPr>
            <a:r>
              <a:rPr lang="as-IN" sz="1700" dirty="0">
                <a:solidFill>
                  <a:schemeClr val="tx1">
                    <a:lumMod val="95000"/>
                    <a:lumOff val="5000"/>
                  </a:schemeClr>
                </a:solidFill>
              </a:rPr>
              <a:t>১। ইঞ্জিন ও জ্বালানি (</a:t>
            </a:r>
            <a:r>
              <a:rPr lang="en-US" sz="1700" dirty="0">
                <a:solidFill>
                  <a:schemeClr val="tx1">
                    <a:lumMod val="95000"/>
                    <a:lumOff val="5000"/>
                  </a:schemeClr>
                </a:solidFill>
              </a:rPr>
              <a:t>The engine and fuels) </a:t>
            </a:r>
            <a:r>
              <a:rPr lang="as-IN" sz="1700" dirty="0">
                <a:solidFill>
                  <a:schemeClr val="tx1">
                    <a:lumMod val="95000"/>
                    <a:lumOff val="5000"/>
                  </a:schemeClr>
                </a:solidFill>
              </a:rPr>
              <a:t>প্রক্রিয়া,</a:t>
            </a:r>
          </a:p>
          <a:p>
            <a:pPr marL="914400" lvl="2" indent="0">
              <a:buNone/>
            </a:pPr>
            <a:endParaRPr lang="as-IN" sz="1700" dirty="0">
              <a:solidFill>
                <a:schemeClr val="tx1">
                  <a:lumMod val="95000"/>
                  <a:lumOff val="5000"/>
                </a:schemeClr>
              </a:solidFill>
            </a:endParaRPr>
          </a:p>
          <a:p>
            <a:pPr marL="914400" lvl="2" indent="0">
              <a:buNone/>
            </a:pPr>
            <a:r>
              <a:rPr lang="as-IN" sz="1700" dirty="0">
                <a:solidFill>
                  <a:schemeClr val="tx1">
                    <a:lumMod val="95000"/>
                    <a:lumOff val="5000"/>
                  </a:schemeClr>
                </a:solidFill>
              </a:rPr>
              <a:t>২। ক্লাচ মেকানিজম (</a:t>
            </a:r>
            <a:r>
              <a:rPr lang="en-US" sz="1700" dirty="0">
                <a:solidFill>
                  <a:schemeClr val="tx1">
                    <a:lumMod val="95000"/>
                    <a:lumOff val="5000"/>
                  </a:schemeClr>
                </a:solidFill>
              </a:rPr>
              <a:t>The clutch mechanism) </a:t>
            </a:r>
            <a:r>
              <a:rPr lang="as-IN" sz="1700" dirty="0">
                <a:solidFill>
                  <a:schemeClr val="tx1">
                    <a:lumMod val="95000"/>
                    <a:lumOff val="5000"/>
                  </a:schemeClr>
                </a:solidFill>
              </a:rPr>
              <a:t>প্রক্রিয়া,</a:t>
            </a:r>
          </a:p>
          <a:p>
            <a:pPr marL="914400" lvl="2" indent="0">
              <a:buNone/>
            </a:pPr>
            <a:endParaRPr lang="as-IN" sz="1700" dirty="0">
              <a:solidFill>
                <a:schemeClr val="tx1">
                  <a:lumMod val="95000"/>
                  <a:lumOff val="5000"/>
                </a:schemeClr>
              </a:solidFill>
            </a:endParaRPr>
          </a:p>
          <a:p>
            <a:pPr marL="914400" lvl="2" indent="0">
              <a:buNone/>
            </a:pPr>
            <a:r>
              <a:rPr lang="as-IN" sz="1700" dirty="0">
                <a:solidFill>
                  <a:schemeClr val="tx1">
                    <a:lumMod val="95000"/>
                    <a:lumOff val="5000"/>
                  </a:schemeClr>
                </a:solidFill>
              </a:rPr>
              <a:t>৩। ট্রান্সমিশন বা গিয়ার মেকানিজম (</a:t>
            </a:r>
            <a:r>
              <a:rPr lang="en-US" sz="1700" dirty="0">
                <a:solidFill>
                  <a:schemeClr val="tx1">
                    <a:lumMod val="95000"/>
                    <a:lumOff val="5000"/>
                  </a:schemeClr>
                </a:solidFill>
              </a:rPr>
              <a:t>The transmission or gear mechanism) </a:t>
            </a:r>
            <a:r>
              <a:rPr lang="as-IN" sz="1700" dirty="0">
                <a:solidFill>
                  <a:schemeClr val="tx1">
                    <a:lumMod val="95000"/>
                    <a:lumOff val="5000"/>
                  </a:schemeClr>
                </a:solidFill>
              </a:rPr>
              <a:t>প্রক্রিয়া,</a:t>
            </a:r>
          </a:p>
          <a:p>
            <a:pPr marL="914400" lvl="2" indent="0">
              <a:buNone/>
            </a:pPr>
            <a:endParaRPr lang="as-IN" sz="1700" dirty="0">
              <a:solidFill>
                <a:schemeClr val="tx1">
                  <a:lumMod val="95000"/>
                  <a:lumOff val="5000"/>
                </a:schemeClr>
              </a:solidFill>
            </a:endParaRPr>
          </a:p>
          <a:p>
            <a:pPr marL="914400" lvl="2" indent="0">
              <a:buNone/>
            </a:pPr>
            <a:r>
              <a:rPr lang="as-IN" sz="1700" dirty="0">
                <a:solidFill>
                  <a:schemeClr val="tx1">
                    <a:lumMod val="95000"/>
                    <a:lumOff val="5000"/>
                  </a:schemeClr>
                </a:solidFill>
              </a:rPr>
              <a:t>৪। ফাইনাল ড্রাইভ বা ডিফারেনশিয়াল মেকানিজম (</a:t>
            </a:r>
            <a:r>
              <a:rPr lang="en-US" sz="1700" dirty="0">
                <a:solidFill>
                  <a:schemeClr val="tx1">
                    <a:lumMod val="95000"/>
                    <a:lumOff val="5000"/>
                  </a:schemeClr>
                </a:solidFill>
              </a:rPr>
              <a:t>The final drive or differential mechanism) </a:t>
            </a:r>
            <a:r>
              <a:rPr lang="as-IN" sz="1700" dirty="0">
                <a:solidFill>
                  <a:schemeClr val="tx1">
                    <a:lumMod val="95000"/>
                    <a:lumOff val="5000"/>
                  </a:schemeClr>
                </a:solidFill>
              </a:rPr>
              <a:t>প্রক্রিয়া</a:t>
            </a:r>
          </a:p>
          <a:p>
            <a:pPr marL="914400" lvl="2" indent="0">
              <a:buNone/>
            </a:pPr>
            <a:endParaRPr lang="as-IN" sz="1700" dirty="0">
              <a:solidFill>
                <a:schemeClr val="tx1">
                  <a:lumMod val="95000"/>
                  <a:lumOff val="5000"/>
                </a:schemeClr>
              </a:solidFill>
            </a:endParaRPr>
          </a:p>
          <a:p>
            <a:pPr marL="914400" lvl="2" indent="0">
              <a:buNone/>
            </a:pPr>
            <a:r>
              <a:rPr lang="as-IN" sz="1700" dirty="0">
                <a:solidFill>
                  <a:schemeClr val="tx1">
                    <a:lumMod val="95000"/>
                    <a:lumOff val="5000"/>
                  </a:schemeClr>
                </a:solidFill>
              </a:rPr>
              <a:t>৫। ফ্রন্ট অ্যান্ড রিয়ার হুইল ইনস্টলেশন মেকানিজম (</a:t>
            </a:r>
            <a:r>
              <a:rPr lang="en-US" sz="1700" dirty="0">
                <a:solidFill>
                  <a:schemeClr val="tx1">
                    <a:lumMod val="95000"/>
                    <a:lumOff val="5000"/>
                  </a:schemeClr>
                </a:solidFill>
              </a:rPr>
              <a:t>The front and rear wheel installation mechanism) </a:t>
            </a:r>
            <a:r>
              <a:rPr lang="as-IN" sz="1700" dirty="0">
                <a:solidFill>
                  <a:schemeClr val="tx1">
                    <a:lumMod val="95000"/>
                    <a:lumOff val="5000"/>
                  </a:schemeClr>
                </a:solidFill>
              </a:rPr>
              <a:t>প্রক্রিয়া, ৬। হাইড্রলিক কন্ট্রোল মেকানিজম (</a:t>
            </a:r>
            <a:r>
              <a:rPr lang="en-US" sz="1700" dirty="0">
                <a:solidFill>
                  <a:schemeClr val="tx1">
                    <a:lumMod val="95000"/>
                    <a:lumOff val="5000"/>
                  </a:schemeClr>
                </a:solidFill>
              </a:rPr>
              <a:t>The hydraulic control mechanism) </a:t>
            </a:r>
            <a:r>
              <a:rPr lang="as-IN" sz="1700" dirty="0">
                <a:solidFill>
                  <a:schemeClr val="tx1">
                    <a:lumMod val="95000"/>
                    <a:lumOff val="5000"/>
                  </a:schemeClr>
                </a:solidFill>
              </a:rPr>
              <a:t>প্রক্রিয়া,</a:t>
            </a:r>
          </a:p>
          <a:p>
            <a:pPr marL="914400" lvl="2" indent="0">
              <a:buNone/>
            </a:pPr>
            <a:endParaRPr lang="as-IN" sz="1700" dirty="0">
              <a:solidFill>
                <a:schemeClr val="tx1">
                  <a:lumMod val="95000"/>
                  <a:lumOff val="5000"/>
                </a:schemeClr>
              </a:solidFill>
            </a:endParaRPr>
          </a:p>
          <a:p>
            <a:pPr marL="914400" lvl="2" indent="0">
              <a:buNone/>
            </a:pPr>
            <a:r>
              <a:rPr lang="as-IN" sz="1700" dirty="0">
                <a:solidFill>
                  <a:schemeClr val="tx1">
                    <a:lumMod val="95000"/>
                    <a:lumOff val="5000"/>
                  </a:schemeClr>
                </a:solidFill>
              </a:rPr>
              <a:t>৭। স্টিয়ারিং প্রক্রিয়া (</a:t>
            </a:r>
            <a:r>
              <a:rPr lang="en-US" sz="1700" dirty="0">
                <a:solidFill>
                  <a:schemeClr val="tx1">
                    <a:lumMod val="95000"/>
                    <a:lumOff val="5000"/>
                  </a:schemeClr>
                </a:solidFill>
              </a:rPr>
              <a:t>The steering system) </a:t>
            </a:r>
            <a:r>
              <a:rPr lang="as-IN" sz="1700" dirty="0">
                <a:solidFill>
                  <a:schemeClr val="tx1">
                    <a:lumMod val="95000"/>
                    <a:lumOff val="5000"/>
                  </a:schemeClr>
                </a:solidFill>
              </a:rPr>
              <a:t>প্রভৃতি । বিভিন্ন ট্রাক্টরস এর প্রক্রিয়াসমূহের বর্ণনা নিম্নে দেয়া হয়েছে ।</a:t>
            </a:r>
            <a:endParaRPr lang="en-US" sz="1700" dirty="0">
              <a:solidFill>
                <a:schemeClr val="tx1">
                  <a:lumMod val="95000"/>
                  <a:lumOff val="5000"/>
                </a:schemeClr>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94220278"/>
      </p:ext>
    </p:extLst>
  </p:cSld>
  <p:clrMapOvr>
    <a:masterClrMapping/>
  </p:clrMapOvr>
  <mc:AlternateContent xmlns:mc="http://schemas.openxmlformats.org/markup-compatibility/2006">
    <mc:Choice xmlns:p14="http://schemas.microsoft.com/office/powerpoint/2010/main" Requires="p14">
      <p:transition spd="slow" p14:dur="2000" advTm="3480"/>
    </mc:Choice>
    <mc:Fallback>
      <p:transition spd="slow" advTm="3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909336"/>
            <a:ext cx="4881666" cy="474848"/>
          </a:xfrm>
        </p:spPr>
        <p:txBody>
          <a:bodyPr>
            <a:normAutofit/>
          </a:bodyPr>
          <a:lstStyle/>
          <a:p>
            <a:pPr marL="285750" indent="-285750">
              <a:buFont typeface="Wingdings" panose="05000000000000000000" pitchFamily="2" charset="2"/>
              <a:buChar char="§"/>
            </a:pPr>
            <a:r>
              <a:rPr lang="as-IN" sz="1800" b="1" dirty="0">
                <a:solidFill>
                  <a:schemeClr val="tx1">
                    <a:lumMod val="95000"/>
                    <a:lumOff val="5000"/>
                  </a:schemeClr>
                </a:solidFill>
              </a:rPr>
              <a:t>একটি ট্রাক্টরের রক্ষণাবেক্ষণ </a:t>
            </a:r>
            <a:r>
              <a:rPr lang="as-IN" sz="1800" b="1" dirty="0" smtClean="0">
                <a:solidFill>
                  <a:schemeClr val="tx1">
                    <a:lumMod val="95000"/>
                    <a:lumOff val="5000"/>
                  </a:schemeClr>
                </a:solidFill>
              </a:rPr>
              <a:t>প্রক্রিয়া</a:t>
            </a:r>
            <a:r>
              <a:rPr lang="en-US" sz="1800" b="1" dirty="0" smtClean="0">
                <a:solidFill>
                  <a:schemeClr val="tx1">
                    <a:lumMod val="95000"/>
                    <a:lumOff val="5000"/>
                  </a:schemeClr>
                </a:solidFill>
              </a:rPr>
              <a:t> </a:t>
            </a:r>
            <a:r>
              <a:rPr lang="as-IN" sz="1800" b="1" dirty="0" smtClean="0">
                <a:solidFill>
                  <a:schemeClr val="tx1">
                    <a:lumMod val="95000"/>
                    <a:lumOff val="5000"/>
                  </a:schemeClr>
                </a:solidFill>
              </a:rPr>
              <a:t>লিখ</a:t>
            </a:r>
            <a:r>
              <a:rPr lang="en-US" sz="1800" b="1" dirty="0" smtClean="0">
                <a:solidFill>
                  <a:schemeClr val="tx1">
                    <a:lumMod val="95000"/>
                    <a:lumOff val="5000"/>
                  </a:schemeClr>
                </a:solidFill>
              </a:rPr>
              <a:t>?</a:t>
            </a:r>
            <a:endParaRPr lang="en-US" sz="1800" b="1" dirty="0">
              <a:solidFill>
                <a:schemeClr val="tx1">
                  <a:lumMod val="95000"/>
                  <a:lumOff val="5000"/>
                </a:schemeClr>
              </a:solidFill>
            </a:endParaRPr>
          </a:p>
        </p:txBody>
      </p:sp>
      <p:sp>
        <p:nvSpPr>
          <p:cNvPr id="3" name="Content Placeholder 2"/>
          <p:cNvSpPr>
            <a:spLocks noGrp="1"/>
          </p:cNvSpPr>
          <p:nvPr>
            <p:ph idx="1"/>
          </p:nvPr>
        </p:nvSpPr>
        <p:spPr>
          <a:xfrm>
            <a:off x="2589212" y="1805996"/>
            <a:ext cx="7687302" cy="3990364"/>
          </a:xfrm>
        </p:spPr>
        <p:txBody>
          <a:bodyPr>
            <a:noAutofit/>
          </a:bodyPr>
          <a:lstStyle/>
          <a:p>
            <a:endParaRPr lang="as-IN" sz="1600" dirty="0"/>
          </a:p>
          <a:p>
            <a:r>
              <a:rPr lang="as-IN" sz="1600" dirty="0" smtClean="0">
                <a:solidFill>
                  <a:schemeClr val="tx1">
                    <a:lumMod val="95000"/>
                    <a:lumOff val="5000"/>
                  </a:schemeClr>
                </a:solidFill>
              </a:rPr>
              <a:t>যে পদ্ধতির মাধ্যমে একটি নতুন অথবা পুরাতন ইঞ্জিন, ট্রাক্টর, মোটর ভেহিক্যাল প্রভৃতি এর সঙ্গে চালনা করে নির্দিষ্ট কার্যকাল (</a:t>
            </a:r>
            <a:r>
              <a:rPr lang="en-US" sz="1600" dirty="0" err="1" smtClean="0">
                <a:solidFill>
                  <a:schemeClr val="tx1">
                    <a:lumMod val="95000"/>
                    <a:lumOff val="5000"/>
                  </a:schemeClr>
                </a:solidFill>
              </a:rPr>
              <a:t>Workign</a:t>
            </a:r>
            <a:r>
              <a:rPr lang="en-US" sz="1600" dirty="0" smtClean="0">
                <a:solidFill>
                  <a:schemeClr val="tx1">
                    <a:lumMod val="95000"/>
                    <a:lumOff val="5000"/>
                  </a:schemeClr>
                </a:solidFill>
              </a:rPr>
              <a:t> life) </a:t>
            </a:r>
            <a:r>
              <a:rPr lang="as-IN" sz="1600" dirty="0" smtClean="0">
                <a:solidFill>
                  <a:schemeClr val="tx1">
                    <a:lumMod val="95000"/>
                    <a:lumOff val="5000"/>
                  </a:schemeClr>
                </a:solidFill>
              </a:rPr>
              <a:t>পর্যন্ত এটাকে সুষ্ঠু বা সাবলীল রাখা হয়, তাকে সে যন্ত্রের রক্ষণাবেক্ষণ প্রক্রিয়া বলে। ইঞ্জিনের রক্ষণাবেক্ষণ প্রক্রিয়া প্রধানত দুই প্রকার, যথা-</a:t>
            </a:r>
          </a:p>
          <a:p>
            <a:r>
              <a:rPr lang="as-IN" sz="1600" dirty="0" smtClean="0">
                <a:solidFill>
                  <a:schemeClr val="tx1">
                    <a:lumMod val="95000"/>
                    <a:lumOff val="5000"/>
                  </a:schemeClr>
                </a:solidFill>
              </a:rPr>
              <a:t>১</a:t>
            </a:r>
            <a:r>
              <a:rPr lang="as-IN" sz="1600" dirty="0">
                <a:solidFill>
                  <a:schemeClr val="tx1">
                    <a:lumMod val="95000"/>
                    <a:lumOff val="5000"/>
                  </a:schemeClr>
                </a:solidFill>
              </a:rPr>
              <a:t>। সাময়িক রক্ষণাবেক্ষণ (</a:t>
            </a:r>
            <a:r>
              <a:rPr lang="en-US" sz="1600" dirty="0">
                <a:solidFill>
                  <a:schemeClr val="tx1">
                    <a:lumMod val="95000"/>
                    <a:lumOff val="5000"/>
                  </a:schemeClr>
                </a:solidFill>
              </a:rPr>
              <a:t>Periodic maintenance) </a:t>
            </a:r>
            <a:r>
              <a:rPr lang="as-IN" sz="1600" dirty="0">
                <a:solidFill>
                  <a:schemeClr val="tx1">
                    <a:lumMod val="95000"/>
                    <a:lumOff val="5000"/>
                  </a:schemeClr>
                </a:solidFill>
              </a:rPr>
              <a:t>এবং</a:t>
            </a:r>
          </a:p>
          <a:p>
            <a:endParaRPr lang="as-IN" sz="1600" dirty="0">
              <a:solidFill>
                <a:schemeClr val="tx1">
                  <a:lumMod val="95000"/>
                  <a:lumOff val="5000"/>
                </a:schemeClr>
              </a:solidFill>
            </a:endParaRPr>
          </a:p>
          <a:p>
            <a:r>
              <a:rPr lang="as-IN" sz="1600" dirty="0">
                <a:solidFill>
                  <a:schemeClr val="tx1">
                    <a:lumMod val="95000"/>
                    <a:lumOff val="5000"/>
                  </a:schemeClr>
                </a:solidFill>
              </a:rPr>
              <a:t>২। সতর্কতামূলক রক্ষণাবেক্ষণ (</a:t>
            </a:r>
            <a:r>
              <a:rPr lang="en-US" sz="1600" dirty="0">
                <a:solidFill>
                  <a:schemeClr val="tx1">
                    <a:lumMod val="95000"/>
                    <a:lumOff val="5000"/>
                  </a:schemeClr>
                </a:solidFill>
              </a:rPr>
              <a:t>Preventive maintenance</a:t>
            </a:r>
            <a:r>
              <a:rPr lang="en-US" sz="1600" dirty="0" smtClean="0">
                <a:solidFill>
                  <a:schemeClr val="tx1">
                    <a:lumMod val="95000"/>
                    <a:lumOff val="5000"/>
                  </a:schemeClr>
                </a:solidFill>
              </a:rPr>
              <a:t>)।</a:t>
            </a:r>
          </a:p>
          <a:p>
            <a:r>
              <a:rPr lang="en-US" sz="1600" dirty="0">
                <a:solidFill>
                  <a:schemeClr val="tx1">
                    <a:lumMod val="95000"/>
                    <a:lumOff val="5000"/>
                  </a:schemeClr>
                </a:solidFill>
              </a:rPr>
              <a:t> </a:t>
            </a:r>
            <a:r>
              <a:rPr lang="as-IN" sz="1600" dirty="0">
                <a:solidFill>
                  <a:schemeClr val="tx1">
                    <a:lumMod val="95000"/>
                    <a:lumOff val="5000"/>
                  </a:schemeClr>
                </a:solidFill>
              </a:rPr>
              <a:t>সাময়িক রক্ষণাবেক্ষণ ও সাময়িক রক্ষণাবেক্ষণ বলতে ইঞ্জিনের বিভিন্ন যন্ত্রকে নির্দিষ্ট সময়ের ব্যবধানে কার্যকরী অবস্থা নিরীক্ষণ, টিউনিং, পরিবর্তন, পুনঃসংযোজন অথবা পুনঃপ্রয়োগ, মেরামত প্রভৃতি কাজ সম্পন্ন করার মাধ্যমে ইঞ্জিন কার্যোপযোগী রাখাকে বুঝায়। ইঞ্জিন কিছুকাল স্বাভাবিক অবস্থায় চলার পর এর নির্গমন গ্যাসের রং অত্যধিক কালো হলে, যন্ত্রাংশের খটখট্ আওয়াজ বেড়ে গেলে, অশ্বক্ষমতা এবং বোঝা বহনের ক্ষমতা কমে গেলে, জ্বালানি এবং পিচ্ছিলকরণ তেল খরচের মাত্রা বেড়ে গেলে প্রভৃতি কারণে ইঞ্জিনকে নিরীক্ষণ ও মেরামত করার প্রয়োজন হয়। ইঞ্জিনে ব্যবহৃত যন্ত্রাংশ এবং দ্রব্যাদি ব্যবহার অথবা কার্যকালের উপরেও রক্ষণাবেক্ষণের সময় নির্ধারিত হয়। ইঞ্জিনে জ্বালানি, পিচ্ছিলকরণ তেল, পানি প্রভৃতি দ্রব্যাদি খরচের মাত্রা নির্ভর করে ইঞ্জিনের অবস্থা ও অতিক্রমের দূরত্বের উপর। তদুপরি সকল দ্রব্য ও যন্ত্র একই হারে খরচ বা ক্ষয় হয় না।</a:t>
            </a:r>
            <a:endParaRPr lang="en-US" sz="1600" dirty="0">
              <a:solidFill>
                <a:schemeClr val="tx1">
                  <a:lumMod val="95000"/>
                  <a:lumOff val="5000"/>
                </a:schemeClr>
              </a:solidFill>
            </a:endParaRPr>
          </a:p>
        </p:txBody>
      </p:sp>
      <p:sp>
        <p:nvSpPr>
          <p:cNvPr id="4" name="TextBox 3"/>
          <p:cNvSpPr txBox="1"/>
          <p:nvPr/>
        </p:nvSpPr>
        <p:spPr>
          <a:xfrm>
            <a:off x="2589212" y="1410424"/>
            <a:ext cx="1013419" cy="369332"/>
          </a:xfrm>
          <a:prstGeom prst="rect">
            <a:avLst/>
          </a:prstGeom>
          <a:noFill/>
        </p:spPr>
        <p:txBody>
          <a:bodyPr wrap="none" rtlCol="0">
            <a:spAutoFit/>
          </a:bodyPr>
          <a:lstStyle/>
          <a:p>
            <a:pPr marL="285750" indent="-285750">
              <a:buFont typeface="Wingdings" panose="05000000000000000000" pitchFamily="2" charset="2"/>
              <a:buChar char="§"/>
            </a:pPr>
            <a:r>
              <a:rPr lang="as-IN" b="1" dirty="0" smtClean="0"/>
              <a:t>উত্তর:</a:t>
            </a:r>
            <a:endParaRPr lang="en-US" b="1"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048885292"/>
      </p:ext>
    </p:extLst>
  </p:cSld>
  <p:clrMapOvr>
    <a:masterClrMapping/>
  </p:clrMapOvr>
  <mc:AlternateContent xmlns:mc="http://schemas.openxmlformats.org/markup-compatibility/2006">
    <mc:Choice xmlns:p14="http://schemas.microsoft.com/office/powerpoint/2010/main" Requires="p14">
      <p:transition spd="slow" p14:dur="2000" advTm="6345"/>
    </mc:Choice>
    <mc:Fallback>
      <p:transition spd="slow" advTm="6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518" y="866705"/>
            <a:ext cx="8663506" cy="635523"/>
          </a:xfrm>
        </p:spPr>
        <p:txBody>
          <a:bodyPr>
            <a:normAutofit/>
          </a:bodyPr>
          <a:lstStyle/>
          <a:p>
            <a:pPr marL="571500" indent="-571500">
              <a:buFont typeface="Arial" panose="020B0604020202020204" pitchFamily="34" charset="0"/>
              <a:buChar char="•"/>
            </a:pPr>
            <a:r>
              <a:rPr lang="as-IN" sz="2400" b="1" dirty="0" smtClean="0">
                <a:solidFill>
                  <a:schemeClr val="tx1">
                    <a:lumMod val="95000"/>
                    <a:lumOff val="5000"/>
                  </a:schemeClr>
                </a:solidFill>
              </a:rPr>
              <a:t>ট্রাক্টরস </a:t>
            </a:r>
            <a:r>
              <a:rPr lang="as-IN" sz="2400" b="1" dirty="0">
                <a:solidFill>
                  <a:schemeClr val="tx1">
                    <a:lumMod val="95000"/>
                    <a:lumOff val="5000"/>
                  </a:schemeClr>
                </a:solidFill>
              </a:rPr>
              <a:t>এর ক্লাচ </a:t>
            </a:r>
            <a:r>
              <a:rPr lang="as-IN" sz="2400" b="1" dirty="0" smtClean="0">
                <a:solidFill>
                  <a:schemeClr val="tx1">
                    <a:lumMod val="95000"/>
                    <a:lumOff val="5000"/>
                  </a:schemeClr>
                </a:solidFill>
              </a:rPr>
              <a:t>মেকানিজমসমূহ</a:t>
            </a:r>
            <a:r>
              <a:rPr lang="en-US" sz="2400" b="1" dirty="0" smtClean="0">
                <a:solidFill>
                  <a:schemeClr val="tx1">
                    <a:lumMod val="95000"/>
                    <a:lumOff val="5000"/>
                  </a:schemeClr>
                </a:solidFill>
              </a:rPr>
              <a:t>..</a:t>
            </a:r>
            <a:endParaRPr lang="en-US" sz="2400" b="1" dirty="0">
              <a:solidFill>
                <a:schemeClr val="tx1">
                  <a:lumMod val="95000"/>
                  <a:lumOff val="5000"/>
                </a:schemeClr>
              </a:solidFill>
            </a:endParaRPr>
          </a:p>
        </p:txBody>
      </p:sp>
      <p:sp>
        <p:nvSpPr>
          <p:cNvPr id="3" name="Content Placeholder 2"/>
          <p:cNvSpPr>
            <a:spLocks noGrp="1"/>
          </p:cNvSpPr>
          <p:nvPr>
            <p:ph sz="half" idx="1"/>
          </p:nvPr>
        </p:nvSpPr>
        <p:spPr>
          <a:xfrm>
            <a:off x="2589212" y="1713722"/>
            <a:ext cx="4313864" cy="3777622"/>
          </a:xfrm>
        </p:spPr>
        <p:txBody>
          <a:bodyPr/>
          <a:lstStyle/>
          <a:p>
            <a:r>
              <a:rPr lang="as-IN" dirty="0"/>
              <a:t>ট্রাক্টর ভেহিক্যাল ক্লাচের উদ্দেশ্যে হলো পাওয়ার ট্রেনকে ইঞ্জিনের সাথে সংযুক্ত অথবা বিয়োজন করা। চালক কর্তৃক ক্লাচের পাদানি চাপিয়ে অথবা ছেড়ে দিয়ে ইঞ্জিনের যান্ত্রিক শক্তি যথাক্রমে বিয়োজিত (</a:t>
            </a:r>
            <a:r>
              <a:rPr lang="en-US" dirty="0"/>
              <a:t>disengaged) </a:t>
            </a:r>
            <a:r>
              <a:rPr lang="as-IN" dirty="0"/>
              <a:t>অথবা সংযোজিত (</a:t>
            </a:r>
            <a:r>
              <a:rPr lang="en-US" dirty="0"/>
              <a:t>engaged) </a:t>
            </a:r>
            <a:r>
              <a:rPr lang="as-IN" dirty="0"/>
              <a:t>করা হয়। গিয়ার পরিবর্তন করার সময়ও ক্লাচ সংযোজন অথবা বিয়োজন করতে হয়</a:t>
            </a:r>
            <a:r>
              <a:rPr lang="as-IN" dirty="0" smtClean="0"/>
              <a:t>।</a:t>
            </a:r>
            <a:endParaRPr lang="en-US" dirty="0"/>
          </a:p>
        </p:txBody>
      </p:sp>
      <p:sp>
        <p:nvSpPr>
          <p:cNvPr id="4" name="Content Placeholder 3"/>
          <p:cNvSpPr>
            <a:spLocks noGrp="1"/>
          </p:cNvSpPr>
          <p:nvPr>
            <p:ph sz="half" idx="2"/>
          </p:nvPr>
        </p:nvSpPr>
        <p:spPr>
          <a:xfrm>
            <a:off x="7134763" y="1713722"/>
            <a:ext cx="4313864" cy="3777622"/>
          </a:xfrm>
        </p:spPr>
        <p:txBody>
          <a:bodyPr/>
          <a:lstStyle/>
          <a:p>
            <a:r>
              <a:rPr lang="as-IN" dirty="0"/>
              <a:t>ট্রাক্টরের চালক কর্তৃক ক্লাচের পাদানি আস্তে আস্তে ছেড়ে দিলে ক্লাচ ডিস্ক ফ্লাইহুইলের সঙ্গে সংযোগ রচনা করলে ইঞ্জিনের যান্ত্রিক শক্তি চাকায় স্থানান্তরিত হয়। আবার, ক্লাচের পাদানি চাপানো হলে ক্লাচ ডিস্ক ফ্লাইহুইল থেকে বিচ্ছিন্ন হয়। ফলে, ইঞ্জিন একা একা ঘোরে, যান্ত্রিক শক্তি তখন ঢাকায় যেতে পারে না। সুতরা</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315" y="3809146"/>
            <a:ext cx="3269522" cy="2794515"/>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361266484"/>
      </p:ext>
    </p:extLst>
  </p:cSld>
  <p:clrMapOvr>
    <a:masterClrMapping/>
  </p:clrMapOvr>
  <mc:AlternateContent xmlns:mc="http://schemas.openxmlformats.org/markup-compatibility/2006">
    <mc:Choice xmlns:p14="http://schemas.microsoft.com/office/powerpoint/2010/main" Requires="p14">
      <p:transition spd="slow" p14:dur="2000" advTm="5203"/>
    </mc:Choice>
    <mc:Fallback>
      <p:transition spd="slow" advTm="5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6184"/>
          </a:xfrm>
        </p:spPr>
        <p:txBody>
          <a:bodyPr>
            <a:normAutofit/>
          </a:bodyPr>
          <a:lstStyle/>
          <a:p>
            <a:pPr marL="342900" indent="-342900">
              <a:buFont typeface="Wingdings" panose="05000000000000000000" pitchFamily="2" charset="2"/>
              <a:buChar char="§"/>
            </a:pPr>
            <a:r>
              <a:rPr lang="as-IN" sz="2000" b="1" dirty="0">
                <a:solidFill>
                  <a:schemeClr val="tx1">
                    <a:lumMod val="95000"/>
                    <a:lumOff val="5000"/>
                  </a:schemeClr>
                </a:solidFill>
              </a:rPr>
              <a:t>ফাইনাল ড্রাইভ অথবা ডিফারেনশিয়াল </a:t>
            </a:r>
            <a:r>
              <a:rPr lang="as-IN" sz="2000" b="1" dirty="0" smtClean="0">
                <a:solidFill>
                  <a:schemeClr val="tx1">
                    <a:lumMod val="95000"/>
                    <a:lumOff val="5000"/>
                  </a:schemeClr>
                </a:solidFill>
              </a:rPr>
              <a:t>মেকানিজমসমূহ</a:t>
            </a:r>
            <a:r>
              <a:rPr lang="en-US" sz="2000" b="1" dirty="0" smtClean="0">
                <a:solidFill>
                  <a:schemeClr val="tx1">
                    <a:lumMod val="95000"/>
                    <a:lumOff val="5000"/>
                  </a:schemeClr>
                </a:solidFill>
              </a:rPr>
              <a:t>..</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2589212" y="1596704"/>
            <a:ext cx="8915400" cy="3777622"/>
          </a:xfrm>
        </p:spPr>
        <p:txBody>
          <a:bodyPr/>
          <a:lstStyle/>
          <a:p>
            <a:r>
              <a:rPr lang="as-IN" dirty="0">
                <a:solidFill>
                  <a:schemeClr val="tx1">
                    <a:lumMod val="95000"/>
                    <a:lumOff val="5000"/>
                  </a:schemeClr>
                </a:solidFill>
              </a:rPr>
              <a:t>ফাইনাল ড্রাইভ হলো গিয়ার সেট, যা ট্রান্সমিশন আউটপুট শ্যাফট থেকে গ্রহণকৃত টর্ক ডিফারেনশিয়ালে সঞ্চালিত করে। এ গিয়ার সেটটি একটি ক্ষুদ্রতর ড্রাইভিং গিয়ার বা পিনিয়ন গিয়ার এবং একটি দীর্ঘতর ড্রিভেন গিয়ার বা রিং গিয়ার এর সমন্বয়ে গঠিত </a:t>
            </a:r>
            <a:r>
              <a:rPr lang="as-IN" dirty="0" smtClean="0">
                <a:solidFill>
                  <a:schemeClr val="tx1">
                    <a:lumMod val="95000"/>
                    <a:lumOff val="5000"/>
                  </a:schemeClr>
                </a:solidFill>
              </a:rPr>
              <a:t>হয়</a:t>
            </a:r>
            <a:r>
              <a:rPr lang="en-US" dirty="0" smtClean="0">
                <a:solidFill>
                  <a:schemeClr val="tx1">
                    <a:lumMod val="95000"/>
                    <a:lumOff val="5000"/>
                  </a:schemeClr>
                </a:solidFill>
              </a:rPr>
              <a:t>|</a:t>
            </a:r>
            <a:r>
              <a:rPr lang="as-IN" dirty="0">
                <a:solidFill>
                  <a:schemeClr val="tx1">
                    <a:lumMod val="95000"/>
                    <a:lumOff val="5000"/>
                  </a:schemeClr>
                </a:solidFill>
              </a:rPr>
              <a:t>রিয়ার ড্রাইভ এক্সেলস </a:t>
            </a:r>
            <a:r>
              <a:rPr lang="as-IN" dirty="0" smtClean="0">
                <a:solidFill>
                  <a:schemeClr val="tx1">
                    <a:lumMod val="95000"/>
                    <a:lumOff val="5000"/>
                  </a:schemeClr>
                </a:solidFill>
              </a:rPr>
              <a:t>হাইপয়েড </a:t>
            </a:r>
            <a:r>
              <a:rPr lang="as-IN" dirty="0">
                <a:solidFill>
                  <a:schemeClr val="tx1">
                    <a:lumMod val="95000"/>
                    <a:lumOff val="5000"/>
                  </a:schemeClr>
                </a:solidFill>
              </a:rPr>
              <a:t>গিয়ারস ধারণ করে। হাইপয়েড গিয়ারস স্পাইরাল আকারে টিথ কাটা থাকে এবং এটা রিং গিয়ারের কেন্দ্র বিন্দুর নিচে পিনিয়ন গিয়ারের সাথে সেট করা থাকে। এটা ড্রাইভ শ্যাফটকে নিচু বছর দেয়, যা লোয়ার ফ্লোর প্যান এবং ড্রাইভ শ্যাফট টানেলকে অনুমোদন করে। এটা আবার লোড বহন করতে অধিক সংখ্যক গিয়ার টিথকে সংস্পর্শে রাখতে অনুমোদন দেয়।</a:t>
            </a:r>
            <a:endParaRPr lang="en-US" dirty="0">
              <a:solidFill>
                <a:schemeClr val="tx1">
                  <a:lumMod val="95000"/>
                  <a:lumOff val="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454" y="3407085"/>
            <a:ext cx="3775045" cy="3088002"/>
          </a:xfrm>
          <a:prstGeom prst="rect">
            <a:avLst/>
          </a:prstGeo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779611034"/>
      </p:ext>
    </p:extLst>
  </p:cSld>
  <p:clrMapOvr>
    <a:masterClrMapping/>
  </p:clrMapOvr>
  <mc:AlternateContent xmlns:mc="http://schemas.openxmlformats.org/markup-compatibility/2006">
    <mc:Choice xmlns:p14="http://schemas.microsoft.com/office/powerpoint/2010/main" Requires="p14">
      <p:transition spd="slow" p14:dur="2000" advTm="3990"/>
    </mc:Choice>
    <mc:Fallback>
      <p:transition spd="slow" advTm="3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35386"/>
            <a:ext cx="9042606" cy="541960"/>
          </a:xfrm>
        </p:spPr>
        <p:txBody>
          <a:bodyPr>
            <a:normAutofit/>
          </a:bodyPr>
          <a:lstStyle/>
          <a:p>
            <a:pPr marL="571500" indent="-571500">
              <a:buFont typeface="Wingdings" panose="05000000000000000000" pitchFamily="2" charset="2"/>
              <a:buChar char="§"/>
            </a:pPr>
            <a:r>
              <a:rPr lang="as-IN" sz="2000" b="1" dirty="0" smtClean="0">
                <a:solidFill>
                  <a:schemeClr val="tx1">
                    <a:lumMod val="95000"/>
                    <a:lumOff val="5000"/>
                  </a:schemeClr>
                </a:solidFill>
              </a:rPr>
              <a:t>ফ্রন্ট </a:t>
            </a:r>
            <a:r>
              <a:rPr lang="as-IN" sz="2000" b="1" dirty="0">
                <a:solidFill>
                  <a:schemeClr val="tx1">
                    <a:lumMod val="95000"/>
                    <a:lumOff val="5000"/>
                  </a:schemeClr>
                </a:solidFill>
              </a:rPr>
              <a:t>এবং রিয়ার হুইল ইনস্টলেশন </a:t>
            </a:r>
            <a:r>
              <a:rPr lang="as-IN" sz="2000" b="1" dirty="0" smtClean="0">
                <a:solidFill>
                  <a:schemeClr val="tx1">
                    <a:lumMod val="95000"/>
                    <a:lumOff val="5000"/>
                  </a:schemeClr>
                </a:solidFill>
              </a:rPr>
              <a:t>মেকানিজম</a:t>
            </a:r>
            <a:r>
              <a:rPr lang="en-US" sz="2000" b="1" dirty="0" smtClean="0">
                <a:solidFill>
                  <a:schemeClr val="tx1">
                    <a:lumMod val="95000"/>
                    <a:lumOff val="5000"/>
                  </a:schemeClr>
                </a:solidFill>
              </a:rPr>
              <a:t>..</a:t>
            </a:r>
            <a:endParaRPr lang="en-US" sz="2000" b="1" dirty="0">
              <a:solidFill>
                <a:schemeClr val="tx1">
                  <a:lumMod val="95000"/>
                  <a:lumOff val="5000"/>
                </a:schemeClr>
              </a:solidFill>
            </a:endParaRPr>
          </a:p>
        </p:txBody>
      </p:sp>
      <p:sp>
        <p:nvSpPr>
          <p:cNvPr id="3" name="Content Placeholder 2"/>
          <p:cNvSpPr>
            <a:spLocks noGrp="1"/>
          </p:cNvSpPr>
          <p:nvPr>
            <p:ph sz="half" idx="1"/>
          </p:nvPr>
        </p:nvSpPr>
        <p:spPr>
          <a:xfrm>
            <a:off x="2589211" y="1940653"/>
            <a:ext cx="4365261" cy="4653094"/>
          </a:xfrm>
        </p:spPr>
        <p:txBody>
          <a:bodyPr>
            <a:normAutofit/>
          </a:bodyPr>
          <a:lstStyle/>
          <a:p>
            <a:r>
              <a:rPr lang="as-IN" sz="1200" b="1" dirty="0"/>
              <a:t>(ক) ফ্রন্ট বা সম্মুখ চাকার এক্সেল ঃ </a:t>
            </a:r>
            <a:r>
              <a:rPr lang="as-IN" sz="1600" dirty="0"/>
              <a:t>এটা দুই প্রকার, যথা</a:t>
            </a:r>
            <a:r>
              <a:rPr lang="as-IN" sz="1600" dirty="0" smtClean="0"/>
              <a:t>—</a:t>
            </a:r>
            <a:endParaRPr lang="as-IN" sz="1600" dirty="0"/>
          </a:p>
          <a:p>
            <a:r>
              <a:rPr lang="as-IN" sz="1600" dirty="0"/>
              <a:t>১। লেমোনি প্রকৃতির </a:t>
            </a:r>
            <a:r>
              <a:rPr lang="as-IN" sz="1600" dirty="0" smtClean="0"/>
              <a:t>এবং</a:t>
            </a:r>
            <a:endParaRPr lang="as-IN" sz="1600" dirty="0"/>
          </a:p>
          <a:p>
            <a:r>
              <a:rPr lang="as-IN" sz="1600" dirty="0"/>
              <a:t>২। ইলিয়ট প্রকৃতির </a:t>
            </a:r>
            <a:r>
              <a:rPr lang="as-IN" sz="1600" dirty="0" smtClean="0"/>
              <a:t>ফ্রন্ট </a:t>
            </a:r>
            <a:r>
              <a:rPr lang="as-IN" sz="1600" dirty="0"/>
              <a:t>বা সম্মুখ চাকার এক্সেল</a:t>
            </a:r>
            <a:r>
              <a:rPr lang="as-IN" sz="1600" dirty="0" smtClean="0"/>
              <a:t>।দুই </a:t>
            </a:r>
            <a:r>
              <a:rPr lang="as-IN" sz="1600" dirty="0"/>
              <a:t>প্রকার ফ্রন্ট ড্রাইভ এক্সেলসহ ইনস্টলেশন মেকানিজম দেখানো হয়েছে। স্টার </a:t>
            </a:r>
            <a:r>
              <a:rPr lang="as-IN" sz="1600" dirty="0" smtClean="0"/>
              <a:t>এক্সেল</a:t>
            </a:r>
            <a:r>
              <a:rPr lang="en-US" sz="1600" dirty="0" smtClean="0"/>
              <a:t> </a:t>
            </a:r>
            <a:r>
              <a:rPr lang="as-IN" sz="1600" dirty="0" smtClean="0"/>
              <a:t>এর </a:t>
            </a:r>
            <a:r>
              <a:rPr lang="as-IN" sz="1600" dirty="0"/>
              <a:t>সঙ্গে কবজার জন্য ইয়োক </a:t>
            </a:r>
            <a:r>
              <a:rPr lang="as-IN" sz="1600" dirty="0" smtClean="0"/>
              <a:t>ব্যবহৃত </a:t>
            </a:r>
            <a:r>
              <a:rPr lang="as-IN" sz="1600" dirty="0"/>
              <a:t>হলে, এ ব্যবস্থাকে বিপরীত ইলিয়ট প্রকৃতির </a:t>
            </a:r>
            <a:r>
              <a:rPr lang="as-IN" sz="1600" dirty="0" smtClean="0"/>
              <a:t>ফ্রন্ট </a:t>
            </a:r>
            <a:r>
              <a:rPr lang="as-IN" sz="1600" dirty="0"/>
              <a:t>এক্সেল বলে। আর, এক্সেল </a:t>
            </a:r>
            <a:r>
              <a:rPr lang="as-IN" sz="1600" dirty="0" smtClean="0"/>
              <a:t>বীমের সঙ্গে </a:t>
            </a:r>
            <a:r>
              <a:rPr lang="as-IN" sz="1600" dirty="0"/>
              <a:t>ফ্রন্ট এক্সেল সংযোজনের স্থলে </a:t>
            </a:r>
            <a:r>
              <a:rPr lang="as-IN" sz="1600" dirty="0" smtClean="0"/>
              <a:t>আকৃতির </a:t>
            </a:r>
            <a:r>
              <a:rPr lang="as-IN" sz="1600" dirty="0"/>
              <a:t>স্পিন্ডল </a:t>
            </a:r>
            <a:r>
              <a:rPr lang="as-IN" sz="1600" dirty="0" smtClean="0"/>
              <a:t>ব্যবহৃত </a:t>
            </a:r>
            <a:r>
              <a:rPr lang="as-IN" sz="1600" dirty="0"/>
              <a:t>হলে, এটাকে লেমনি প্রকৃতির </a:t>
            </a:r>
            <a:r>
              <a:rPr lang="as-IN" sz="1600" dirty="0" smtClean="0"/>
              <a:t>ফ্রন্ট </a:t>
            </a:r>
            <a:r>
              <a:rPr lang="as-IN" sz="1600" dirty="0"/>
              <a:t>এক্সেল বলে। আবার এক্সেল বীমের সঙ্গে স্টার এক্সেলকে কবজাকৃতভাবে সংযোজনে ইয়োক </a:t>
            </a:r>
            <a:r>
              <a:rPr lang="as-IN" sz="1600" dirty="0" smtClean="0"/>
              <a:t>ব্যবহার </a:t>
            </a:r>
            <a:r>
              <a:rPr lang="as-IN" sz="1600" dirty="0"/>
              <a:t>করা হয়, এ ব্যবস্থাকে ইলিয়ট প্রকৃতির </a:t>
            </a:r>
            <a:r>
              <a:rPr lang="as-IN" sz="1600" dirty="0" smtClean="0"/>
              <a:t>ফ্রন্ট </a:t>
            </a:r>
            <a:r>
              <a:rPr lang="as-IN" sz="1600" dirty="0"/>
              <a:t>ড্রাইভ এক্সেল বলে।</a:t>
            </a:r>
            <a:endParaRPr lang="en-US" sz="1600" dirty="0"/>
          </a:p>
        </p:txBody>
      </p:sp>
      <p:sp>
        <p:nvSpPr>
          <p:cNvPr id="4" name="Content Placeholder 3"/>
          <p:cNvSpPr>
            <a:spLocks noGrp="1"/>
          </p:cNvSpPr>
          <p:nvPr>
            <p:ph sz="half" idx="2"/>
          </p:nvPr>
        </p:nvSpPr>
        <p:spPr>
          <a:xfrm>
            <a:off x="7110515" y="1940653"/>
            <a:ext cx="4313864" cy="3777622"/>
          </a:xfrm>
        </p:spPr>
        <p:txBody>
          <a:bodyPr>
            <a:noAutofit/>
          </a:bodyPr>
          <a:lstStyle/>
          <a:p>
            <a:r>
              <a:rPr lang="as-IN" sz="1200" b="1" dirty="0"/>
              <a:t>রিয়ার বা পিছন চাকার এক্সেল </a:t>
            </a:r>
            <a:r>
              <a:rPr lang="as-IN" sz="1400" b="1" dirty="0"/>
              <a:t>: </a:t>
            </a:r>
            <a:r>
              <a:rPr lang="as-IN" sz="1400" dirty="0"/>
              <a:t>এ ধরনের ড্রাইভ এক্সেলের বাইরের প্রান্তদেশে ফ্রন্ট ড্রাইভ এক্সেেেলর মতো কোন সংযোগ থাকে না। এটার হাউজিং বেঞ্জো অথবা </a:t>
            </a:r>
            <a:r>
              <a:rPr lang="as-IN" sz="1400" dirty="0" smtClean="0"/>
              <a:t>স্প্লিট</a:t>
            </a:r>
            <a:r>
              <a:rPr lang="en-US" sz="1400" dirty="0" smtClean="0"/>
              <a:t> </a:t>
            </a:r>
            <a:r>
              <a:rPr lang="as-IN" sz="1400" dirty="0" smtClean="0"/>
              <a:t>প্রকৃতির </a:t>
            </a:r>
            <a:r>
              <a:rPr lang="as-IN" sz="1400" dirty="0"/>
              <a:t>হতে পারে। আকৃতির পার্থক্যভেদে রিয়ার ড্রাইভ এক্সেল সাধারণত তিন প্রকার, যথা</a:t>
            </a:r>
            <a:r>
              <a:rPr lang="as-IN" sz="1400" dirty="0" smtClean="0"/>
              <a:t>—</a:t>
            </a:r>
            <a:endParaRPr lang="as-IN" sz="1400" dirty="0"/>
          </a:p>
          <a:p>
            <a:r>
              <a:rPr lang="as-IN" sz="1400" dirty="0"/>
              <a:t>১। ফুল ফ্লোটিং </a:t>
            </a:r>
            <a:endParaRPr lang="en-US" sz="1400" dirty="0" smtClean="0"/>
          </a:p>
          <a:p>
            <a:r>
              <a:rPr lang="as-IN" sz="1400" dirty="0" smtClean="0"/>
              <a:t>২</a:t>
            </a:r>
            <a:r>
              <a:rPr lang="as-IN" sz="1400" dirty="0"/>
              <a:t>। থ্রি-কোয়ার্টার ফ্লোটিং </a:t>
            </a:r>
            <a:r>
              <a:rPr lang="as-IN" sz="1400" dirty="0" smtClean="0"/>
              <a:t>এবং</a:t>
            </a:r>
            <a:endParaRPr lang="as-IN" sz="1400" dirty="0"/>
          </a:p>
          <a:p>
            <a:r>
              <a:rPr lang="as-IN" sz="1400" dirty="0"/>
              <a:t>৩। সেমি </a:t>
            </a:r>
            <a:r>
              <a:rPr lang="as-IN" sz="1400" dirty="0" smtClean="0"/>
              <a:t>ফ্লোটিং</a:t>
            </a:r>
            <a:r>
              <a:rPr lang="en-US" sz="1400" dirty="0" smtClean="0"/>
              <a:t> </a:t>
            </a:r>
            <a:r>
              <a:rPr lang="as-IN" sz="1400" dirty="0"/>
              <a:t>প্রকৃতির রিয়ার ড্রাইভ এক্সেল।</a:t>
            </a:r>
            <a:endParaRPr lang="en-US" sz="1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5691" y="4267200"/>
            <a:ext cx="3537113" cy="20515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358" y="4130179"/>
            <a:ext cx="2855794" cy="2325565"/>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2742870"/>
      </p:ext>
    </p:extLst>
  </p:cSld>
  <p:clrMapOvr>
    <a:masterClrMapping/>
  </p:clrMapOvr>
  <mc:AlternateContent xmlns:mc="http://schemas.openxmlformats.org/markup-compatibility/2006">
    <mc:Choice xmlns:p14="http://schemas.microsoft.com/office/powerpoint/2010/main" Requires="p14">
      <p:transition spd="slow" p14:dur="2000" advTm="7574"/>
    </mc:Choice>
    <mc:Fallback>
      <p:transition spd="slow" advTm="7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0.9"/>
</p:tagLst>
</file>

<file path=ppt/tags/tag10.xml><?xml version="1.0" encoding="utf-8"?>
<p:tagLst xmlns:a="http://schemas.openxmlformats.org/drawingml/2006/main" xmlns:r="http://schemas.openxmlformats.org/officeDocument/2006/relationships" xmlns:p="http://schemas.openxmlformats.org/presentationml/2006/main">
  <p:tag name="TIMING" val="|0.8|0.7|0.8"/>
</p:tagLst>
</file>

<file path=ppt/tags/tag11.xml><?xml version="1.0" encoding="utf-8"?>
<p:tagLst xmlns:a="http://schemas.openxmlformats.org/drawingml/2006/main" xmlns:r="http://schemas.openxmlformats.org/officeDocument/2006/relationships" xmlns:p="http://schemas.openxmlformats.org/presentationml/2006/main">
  <p:tag name="TIMING" val="|1.3|1.5|1.2"/>
</p:tagLst>
</file>

<file path=ppt/tags/tag12.xml><?xml version="1.0" encoding="utf-8"?>
<p:tagLst xmlns:a="http://schemas.openxmlformats.org/drawingml/2006/main" xmlns:r="http://schemas.openxmlformats.org/officeDocument/2006/relationships" xmlns:p="http://schemas.openxmlformats.org/presentationml/2006/main">
  <p:tag name="TIMING" val="|1.2|1.3"/>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14.xml><?xml version="1.0" encoding="utf-8"?>
<p:tagLst xmlns:a="http://schemas.openxmlformats.org/drawingml/2006/main" xmlns:r="http://schemas.openxmlformats.org/officeDocument/2006/relationships" xmlns:p="http://schemas.openxmlformats.org/presentationml/2006/main">
  <p:tag name="TIMING" val="|0.7|0.8|1.6|0.9"/>
</p:tagLst>
</file>

<file path=ppt/tags/tag2.xml><?xml version="1.0" encoding="utf-8"?>
<p:tagLst xmlns:a="http://schemas.openxmlformats.org/drawingml/2006/main" xmlns:r="http://schemas.openxmlformats.org/officeDocument/2006/relationships" xmlns:p="http://schemas.openxmlformats.org/presentationml/2006/main">
  <p:tag name="TIMING" val="|0.8|0.9|0.9"/>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0.8|0.7|1.1|0.9"/>
</p:tagLst>
</file>

<file path=ppt/tags/tag5.xml><?xml version="1.0" encoding="utf-8"?>
<p:tagLst xmlns:a="http://schemas.openxmlformats.org/drawingml/2006/main" xmlns:r="http://schemas.openxmlformats.org/officeDocument/2006/relationships" xmlns:p="http://schemas.openxmlformats.org/presentationml/2006/main">
  <p:tag name="TIMING" val="|0.9|1.3"/>
</p:tagLst>
</file>

<file path=ppt/tags/tag6.xml><?xml version="1.0" encoding="utf-8"?>
<p:tagLst xmlns:a="http://schemas.openxmlformats.org/drawingml/2006/main" xmlns:r="http://schemas.openxmlformats.org/officeDocument/2006/relationships" xmlns:p="http://schemas.openxmlformats.org/presentationml/2006/main">
  <p:tag name="TIMING" val="|1|1.4|0.7|0.8|0.7|0.7"/>
</p:tagLst>
</file>

<file path=ppt/tags/tag7.xml><?xml version="1.0" encoding="utf-8"?>
<p:tagLst xmlns:a="http://schemas.openxmlformats.org/drawingml/2006/main" xmlns:r="http://schemas.openxmlformats.org/officeDocument/2006/relationships" xmlns:p="http://schemas.openxmlformats.org/presentationml/2006/main">
  <p:tag name="TIMING" val="|0.9|0.8|0.8|0.6"/>
</p:tagLst>
</file>

<file path=ppt/tags/tag8.xml><?xml version="1.0" encoding="utf-8"?>
<p:tagLst xmlns:a="http://schemas.openxmlformats.org/drawingml/2006/main" xmlns:r="http://schemas.openxmlformats.org/officeDocument/2006/relationships" xmlns:p="http://schemas.openxmlformats.org/presentationml/2006/main">
  <p:tag name="TIMING" val="|0.9|1.3|0.7"/>
</p:tagLst>
</file>

<file path=ppt/tags/tag9.xml><?xml version="1.0" encoding="utf-8"?>
<p:tagLst xmlns:a="http://schemas.openxmlformats.org/drawingml/2006/main" xmlns:r="http://schemas.openxmlformats.org/officeDocument/2006/relationships" xmlns:p="http://schemas.openxmlformats.org/presentationml/2006/main">
  <p:tag name="TIMING" val="|0.7|0.6|1|0.6|0.6|0.6|0.7|0.5|0.5|0.7"/>
</p:tagLst>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338</TotalTime>
  <Words>1554</Words>
  <Application>Microsoft Office PowerPoint</Application>
  <PresentationFormat>Widescreen</PresentationFormat>
  <Paragraphs>122</Paragraphs>
  <Slides>14</Slides>
  <Notes>0</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Gothic</vt:lpstr>
      <vt:lpstr>Nirmala UI</vt:lpstr>
      <vt:lpstr>Times New Roman</vt:lpstr>
      <vt:lpstr>Vrinda</vt:lpstr>
      <vt:lpstr>Wingdings</vt:lpstr>
      <vt:lpstr>Wingdings 3</vt:lpstr>
      <vt:lpstr>Wisp</vt:lpstr>
      <vt:lpstr>PowerPoint Presentation</vt:lpstr>
      <vt:lpstr>ফার্ম ট্রাক্টর এর কার্যপ্রণালি লিখ। </vt:lpstr>
      <vt:lpstr>PowerPoint Presentation</vt:lpstr>
      <vt:lpstr>প্রশ্ন : হুইল ট্রাক্টর এবং ক্রাউলার ট্রাক্টরের মধ্যে পার্থক্য লিখ ? </vt:lpstr>
      <vt:lpstr>ট্রাক্টরস এর বিভিন্ন প্রক্রিয়া..  </vt:lpstr>
      <vt:lpstr>একটি ট্রাক্টরের রক্ষণাবেক্ষণ প্রক্রিয়া লিখ?</vt:lpstr>
      <vt:lpstr>ট্রাক্টরস এর ক্লাচ মেকানিজমসমূহ..</vt:lpstr>
      <vt:lpstr>ফাইনাল ড্রাইভ অথবা ডিফারেনশিয়াল মেকানিজমসমূহ..</vt:lpstr>
      <vt:lpstr>ফ্রন্ট এবং রিয়ার হুইল ইনস্টলেশন মেকানিজম..</vt:lpstr>
      <vt:lpstr> হাইড্রোলিক কন্ট্রোল মেকানিজম..</vt:lpstr>
      <vt:lpstr>PowerPoint Presentation</vt:lpstr>
      <vt:lpstr>PowerPoint Presentation</vt:lpstr>
      <vt:lpstr>PowerPoint Presentation</vt:lpstr>
      <vt:lpstr> ট্রাক্টরের স্টিয়ারিং পদ্ধতির কার্যাবলি..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দ্বিতীয় অধ্যায়</dc:title>
  <dc:creator>ACER</dc:creator>
  <cp:lastModifiedBy>ACER</cp:lastModifiedBy>
  <cp:revision>25</cp:revision>
  <dcterms:created xsi:type="dcterms:W3CDTF">2023-09-18T14:06:55Z</dcterms:created>
  <dcterms:modified xsi:type="dcterms:W3CDTF">2023-09-21T08:31:11Z</dcterms:modified>
</cp:coreProperties>
</file>