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CD62-748B-4D1B-A71F-5E3139EA3F35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F3F7-883D-4A65-95F5-4F962C6C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F3F7-883D-4A65-95F5-4F962C6CB0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8311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1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4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3269504-90B4-413D-8902-81B53CF3D40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72E3F2-DDE3-40F3-9E89-3765CC6C6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836" y="1620991"/>
            <a:ext cx="874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u="sng" dirty="0" smtClean="0"/>
              <a:t>ইএফআই ইঞ্জিনের ফুয়েল ডেলিভারি পদ্ধতি সম্পর্কে ধারনা</a:t>
            </a:r>
            <a:endParaRPr lang="as-IN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968384" y="2881101"/>
            <a:ext cx="814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 smtClean="0"/>
              <a:t>ইলেকট্রনিক ফুয়েল ইনজেকশন (</a:t>
            </a:r>
            <a:r>
              <a:rPr lang="en-US" b="1" dirty="0" smtClean="0"/>
              <a:t>EFI) Electronic Fuel </a:t>
            </a:r>
            <a:r>
              <a:rPr lang="en-US" b="1" dirty="0"/>
              <a:t>I</a:t>
            </a:r>
            <a:r>
              <a:rPr lang="en-US" b="1" dirty="0" smtClean="0"/>
              <a:t>gnition System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838561" y="996235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s-IN" sz="4000" b="1" u="sng" dirty="0">
                <a:solidFill>
                  <a:prstClr val="white"/>
                </a:solidFill>
              </a:rPr>
              <a:t>অধ্যায় 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347056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05" y="3487056"/>
            <a:ext cx="57150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52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75590" y="2149145"/>
            <a:ext cx="360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/>
              <a:t>৩.  ফুয়েল লাইন (</a:t>
            </a:r>
            <a:r>
              <a:rPr lang="en-US" sz="2000" b="1" dirty="0"/>
              <a:t>Fuel line</a:t>
            </a:r>
            <a:r>
              <a:rPr lang="en-US" sz="2000" b="1" dirty="0" smtClean="0"/>
              <a:t>):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45128" y="2829066"/>
            <a:ext cx="6096000" cy="3780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সাকশন লাইনের মাধ্যমে ফুয়েল ট্যাঙ্ক থেকে ফিল্টার পালসেশন ড্যাম্পার, ইনজেক্টর, ইনটেক ম্যানিফোল্ড প্রভৃতিতে প্রবাহিত হয়। 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ইনজেক্টর কোল্ড স্টার্ট ইনজেক্টরে হাই-প্রেসার ফুয়েল সরবরাহের জন্য ফুয়েল লাইন ব্যবহৃত হয়।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বাড়তি ফুয়েল ইনজেক্টর থেকে ফুয়েল ট্যাঙ্কে ফেরত আসার জন্য রিটার্ন ফুয়েল লাইন ব্যবহৃত হয়।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5" y="1325262"/>
            <a:ext cx="222885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90" y="4543095"/>
            <a:ext cx="6023322" cy="17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75590" y="2149145"/>
            <a:ext cx="360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/>
              <a:t>৩.  ফুয়েল লাইন (</a:t>
            </a:r>
            <a:r>
              <a:rPr lang="en-US" sz="2000" b="1" dirty="0"/>
              <a:t>Fuel line</a:t>
            </a:r>
            <a:r>
              <a:rPr lang="en-US" sz="2000" b="1" dirty="0" smtClean="0"/>
              <a:t>):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45128" y="2829066"/>
            <a:ext cx="6096000" cy="3780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সাকশন লাইনের মাধ্যমে ফুয়েল ট্যাঙ্ক থেকে ফিল্টার পালসেশন ড্যাম্পার, ইনজেক্টর, ইনটেক ম্যানিফোল্ড প্রভৃতিতে প্রবাহিত হয়। 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ইনজেক্টর কোল্ড স্টার্ট ইনজেক্টরে হাই-প্রেসার ফুয়েল সরবরাহের জন্য ফুয়েল লাইন ব্যবহৃত হয়।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বাড়তি ফুয়েল ইনজেক্টর থেকে ফুয়েল ট্যাঙ্কে ফেরত আসার জন্য রিটার্ন ফুয়েল লাইন ব্যবহৃত হয়।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697" y="2149145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৪</a:t>
            </a:r>
            <a:r>
              <a:rPr lang="en-US" sz="2000" b="1" dirty="0" smtClean="0"/>
              <a:t>.  </a:t>
            </a:r>
            <a:r>
              <a:rPr lang="as-IN" sz="2000" b="1" dirty="0" smtClean="0"/>
              <a:t>ফুয়েল </a:t>
            </a:r>
            <a:r>
              <a:rPr lang="as-IN" sz="2000" b="1" dirty="0"/>
              <a:t>পাম্প (</a:t>
            </a:r>
            <a:r>
              <a:rPr lang="en-US" sz="2000" b="1" dirty="0"/>
              <a:t>Fuel pump </a:t>
            </a:r>
            <a:r>
              <a:rPr lang="en-US" sz="2000" b="1" dirty="0" smtClean="0"/>
              <a:t>)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5" y="1325262"/>
            <a:ext cx="2228850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90" y="4543095"/>
            <a:ext cx="6023322" cy="176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7451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2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6697" y="2149145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৪</a:t>
            </a:r>
            <a:r>
              <a:rPr lang="en-US" sz="2000" b="1" dirty="0" smtClean="0"/>
              <a:t>.  </a:t>
            </a:r>
            <a:r>
              <a:rPr lang="as-IN" sz="2000" b="1" dirty="0" smtClean="0"/>
              <a:t>ফুয়েল </a:t>
            </a:r>
            <a:r>
              <a:rPr lang="as-IN" sz="2000" b="1" dirty="0"/>
              <a:t>পাম্প (</a:t>
            </a:r>
            <a:r>
              <a:rPr lang="en-US" sz="2000" b="1" dirty="0"/>
              <a:t>Fuel pump </a:t>
            </a:r>
            <a:r>
              <a:rPr lang="en-US" sz="2000" b="1" dirty="0" smtClean="0"/>
              <a:t>)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2836" y="2704376"/>
            <a:ext cx="6096000" cy="3780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ইএফআই ইঞ্জিনে ফুয়েল সরবরাহের জন্য সাধারণত ইলেকট্রিক ফুয়েল পাম্প ব্যবহৃত হয়, যা ট্যাঙ্ক থেকে ফুয়েল টেনে লাইনে প্রেরণ করে।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ইনট্যাঙ্ক (</a:t>
            </a:r>
            <a:r>
              <a:rPr lang="en-US" dirty="0" err="1"/>
              <a:t>Intank</a:t>
            </a:r>
            <a:r>
              <a:rPr lang="en-US" dirty="0"/>
              <a:t>) </a:t>
            </a:r>
            <a:r>
              <a:rPr lang="as-IN" dirty="0"/>
              <a:t>প্রকৃতির ফুয়েল পাম্প ট্যাঙ্কের ভিতর অবস্থান করে এবং ফুয়েলকে টেনে বাইরের লাইনে প্রেরণ করে।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ইনলাইন (</a:t>
            </a:r>
            <a:r>
              <a:rPr lang="en-US" dirty="0"/>
              <a:t>Inline) </a:t>
            </a:r>
            <a:r>
              <a:rPr lang="as-IN" dirty="0"/>
              <a:t>প্রকৃতির ফুয়েল পাম্প ট্যাঙ্কের বাইরে থাকে এবং ট্যাঙ্ক থেকে ফুয়েল টেনে লাইনে প্রেরণ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7451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6697" y="2149145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৪</a:t>
            </a:r>
            <a:r>
              <a:rPr lang="en-US" sz="2000" b="1" dirty="0" smtClean="0"/>
              <a:t>.  </a:t>
            </a:r>
            <a:r>
              <a:rPr lang="as-IN" sz="2000" b="1" dirty="0" smtClean="0"/>
              <a:t>ফুয়েল </a:t>
            </a:r>
            <a:r>
              <a:rPr lang="as-IN" sz="2000" b="1" dirty="0"/>
              <a:t>পাম্প (</a:t>
            </a:r>
            <a:r>
              <a:rPr lang="en-US" sz="2000" b="1" dirty="0"/>
              <a:t>Fuel pump </a:t>
            </a:r>
            <a:r>
              <a:rPr lang="en-US" sz="2000" b="1" dirty="0" smtClean="0"/>
              <a:t>)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872836" y="2704376"/>
            <a:ext cx="6096000" cy="3780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ইএফআই ইঞ্জিনে ফুয়েল সরবরাহের জন্য সাধারণত ইলেকট্রিক ফুয়েল পাম্প ব্যবহৃত হয়, যা ট্যাঙ্ক থেকে ফুয়েল টেনে লাইনে প্রেরণ করে।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ইনট্যাঙ্ক (</a:t>
            </a:r>
            <a:r>
              <a:rPr lang="en-US" dirty="0" err="1"/>
              <a:t>Intank</a:t>
            </a:r>
            <a:r>
              <a:rPr lang="en-US" dirty="0"/>
              <a:t>) </a:t>
            </a:r>
            <a:r>
              <a:rPr lang="as-IN" dirty="0"/>
              <a:t>প্রকৃতির ফুয়েল পাম্প ট্যাঙ্কের ভিতর অবস্থান করে এবং ফুয়েলকে টেনে বাইরের লাইনে প্রেরণ করে।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ইনলাইন (</a:t>
            </a:r>
            <a:r>
              <a:rPr lang="en-US" dirty="0"/>
              <a:t>Inline) </a:t>
            </a:r>
            <a:r>
              <a:rPr lang="as-IN" dirty="0"/>
              <a:t>প্রকৃতির ফুয়েল পাম্প ট্যাঙ্কের বাইরে থাকে এবং ট্যাঙ্ক থেকে ফুয়েল টেনে লাইনে প্রেরণ করে।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7451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2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6697" y="2149145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৪</a:t>
            </a:r>
            <a:r>
              <a:rPr lang="en-US" sz="2000" b="1" dirty="0" smtClean="0"/>
              <a:t>.  </a:t>
            </a:r>
            <a:r>
              <a:rPr lang="as-IN" sz="2000" b="1" dirty="0" smtClean="0"/>
              <a:t>ফুয়েল </a:t>
            </a:r>
            <a:r>
              <a:rPr lang="as-IN" sz="2000" b="1" dirty="0"/>
              <a:t>পাম্প (</a:t>
            </a:r>
            <a:r>
              <a:rPr lang="en-US" sz="2000" b="1" dirty="0"/>
              <a:t>Fuel pump </a:t>
            </a:r>
            <a:r>
              <a:rPr lang="en-US" sz="2000" b="1" dirty="0" smtClean="0"/>
              <a:t>)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72836" y="28014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(ঘ) ইঞ্জিনের ফুয়েল পাম্প হিসেবে অবশ্যই যোগবোধক চাপের (</a:t>
            </a:r>
            <a:r>
              <a:rPr lang="en-US" dirty="0"/>
              <a:t>Positive pressure) </a:t>
            </a:r>
            <a:r>
              <a:rPr lang="as-IN" dirty="0"/>
              <a:t>ফুয়েল পাম্প ব্যবহার করা হয়, যা ট্যাঙ্ক থেকে ফুয়েল টেনে নির্দিষ্ট চাপে পালসেশন ড্যাম্পারে প্রেরণ করে। </a:t>
            </a:r>
          </a:p>
          <a:p>
            <a:endParaRPr lang="as-IN" dirty="0"/>
          </a:p>
          <a:p>
            <a:r>
              <a:rPr lang="as-IN" dirty="0"/>
              <a:t>(ঙ) ইগনিশন সুইচ অন করার সাথে সাথে ইলেকট্রিক ফুয়েল পাম্প ট্যাঙ্ক থেকে ফুয়েল টেনে সরবরাহ করতে পারে।</a:t>
            </a:r>
          </a:p>
          <a:p>
            <a:endParaRPr lang="as-IN" dirty="0"/>
          </a:p>
          <a:p>
            <a:r>
              <a:rPr lang="as-IN" dirty="0"/>
              <a:t>(চ) এ পাম্প ইঞ্জিনের চাহিদার চেয়ে প্রয়োজনে কিছু বেশি ফুয়েলই ইঞ্জিনে প্রেরণ করতে সক্ষম হয়।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7451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3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6697" y="2149145"/>
            <a:ext cx="398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৪</a:t>
            </a:r>
            <a:r>
              <a:rPr lang="en-US" sz="2000" b="1" dirty="0" smtClean="0"/>
              <a:t>.  </a:t>
            </a:r>
            <a:r>
              <a:rPr lang="as-IN" sz="2000" b="1" dirty="0" smtClean="0"/>
              <a:t>ফুয়েল </a:t>
            </a:r>
            <a:r>
              <a:rPr lang="as-IN" sz="2000" b="1" dirty="0"/>
              <a:t>পাম্প (</a:t>
            </a:r>
            <a:r>
              <a:rPr lang="en-US" sz="2000" b="1" dirty="0"/>
              <a:t>Fuel pump </a:t>
            </a:r>
            <a:r>
              <a:rPr lang="en-US" sz="2000" b="1" dirty="0" smtClean="0"/>
              <a:t>)</a:t>
            </a:r>
            <a:r>
              <a:rPr lang="en-US" sz="2000" b="1" dirty="0"/>
              <a:t>:</a:t>
            </a:r>
            <a:endParaRPr lang="en-US" sz="2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72836" y="280140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(ঘ) ইঞ্জিনের ফুয়েল পাম্প হিসেবে অবশ্যই যোগবোধক চাপের (</a:t>
            </a:r>
            <a:r>
              <a:rPr lang="en-US" dirty="0"/>
              <a:t>Positive pressure) </a:t>
            </a:r>
            <a:r>
              <a:rPr lang="as-IN" dirty="0"/>
              <a:t>ফুয়েল পাম্প ব্যবহার করা হয়, যা ট্যাঙ্ক থেকে ফুয়েল টেনে নির্দিষ্ট চাপে পালসেশন ড্যাম্পারে প্রেরণ করে। </a:t>
            </a:r>
          </a:p>
          <a:p>
            <a:endParaRPr lang="as-IN" dirty="0"/>
          </a:p>
          <a:p>
            <a:r>
              <a:rPr lang="as-IN" dirty="0"/>
              <a:t>(ঙ) ইগনিশন সুইচ অন করার সাথে সাথে ইলেকট্রিক ফুয়েল পাম্প ট্যাঙ্ক থেকে ফুয়েল টেনে সরবরাহ করতে পারে।</a:t>
            </a:r>
          </a:p>
          <a:p>
            <a:endParaRPr lang="as-IN" dirty="0"/>
          </a:p>
          <a:p>
            <a:r>
              <a:rPr lang="as-IN" dirty="0"/>
              <a:t>(চ) এ পাম্প ইঞ্জিনের চাহিদার চেয়ে প্রয়োজনে কিছু বেশি ফুয়েলই ইঞ্জিনে প্রেরণ করতে সক্ষম হয়।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552" y="2152213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/>
              <a:t>৫.  ফুয়েল ফিল্টার (</a:t>
            </a:r>
            <a:r>
              <a:rPr lang="en-US" b="1" dirty="0"/>
              <a:t>Fuel filter)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787451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3677442"/>
            <a:ext cx="3817361" cy="25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9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50552" y="2152213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/>
              <a:t>৫.  ফুয়েল ফিল্টার (</a:t>
            </a:r>
            <a:r>
              <a:rPr lang="en-US" b="1" dirty="0"/>
              <a:t>Fuel filter)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835" y="2872955"/>
            <a:ext cx="101692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ক) ফুয়েল ফিল্টার লাইনে ফুয়েল সরবরাহের সময় এটাতে উপস্থিত ময়লাদি (</a:t>
            </a:r>
            <a:r>
              <a:rPr lang="en-US" dirty="0"/>
              <a:t>Dirt) </a:t>
            </a:r>
            <a:r>
              <a:rPr lang="as-IN" dirty="0"/>
              <a:t>আটকে দেয়। </a:t>
            </a:r>
          </a:p>
          <a:p>
            <a:endParaRPr lang="as-IN" dirty="0"/>
          </a:p>
          <a:p>
            <a:r>
              <a:rPr lang="as-IN" dirty="0"/>
              <a:t>(খ) পাম্প থেকে ফুয়েল সরবরাহ হওয়ার সময় ফুয়েল উপস্থিত ময়লাদি ফিল্টার এলিমেন্টে ধরে রাখে এবং পরিষ্কৃত ফুয়েল সরবরাহে সহায়তা করে।</a:t>
            </a:r>
          </a:p>
          <a:p>
            <a:endParaRPr lang="as-IN" dirty="0"/>
          </a:p>
          <a:p>
            <a:r>
              <a:rPr lang="as-IN" dirty="0"/>
              <a:t>(গ) ফুয়েল ট্যাংক ও ফুয়েল ইনজেক্টরের মাঝে ইনলাইন ফুয়েল ফিল্টার ব্যবহৃত হয়, যা লাইনের ফুয়েল পরিষ্কার করে দেয়। </a:t>
            </a:r>
          </a:p>
          <a:p>
            <a:endParaRPr lang="as-IN" dirty="0"/>
          </a:p>
          <a:p>
            <a:r>
              <a:rPr lang="as-IN" dirty="0"/>
              <a:t>(ঘ) ফুয়েল ট্যাংকে সংযুক্ত ফুয়েল ফিল্টার ট্যাংক থেকেই </a:t>
            </a:r>
            <a:r>
              <a:rPr lang="as-IN" dirty="0" smtClean="0"/>
              <a:t>ফুয়েল</a:t>
            </a:r>
            <a:r>
              <a:rPr lang="en-US" dirty="0" smtClean="0"/>
              <a:t> </a:t>
            </a:r>
            <a:r>
              <a:rPr lang="en-US" dirty="0" err="1" smtClean="0"/>
              <a:t>ছেঁ</a:t>
            </a:r>
            <a:r>
              <a:rPr lang="as-IN" dirty="0" smtClean="0"/>
              <a:t>কে </a:t>
            </a:r>
            <a:r>
              <a:rPr lang="as-IN" dirty="0"/>
              <a:t>পরিষ্কার করে পাম্পে সরবরাহের সুযোগ করে দেয়।</a:t>
            </a:r>
          </a:p>
          <a:p>
            <a:endParaRPr lang="as-IN" dirty="0"/>
          </a:p>
          <a:p>
            <a:r>
              <a:rPr lang="as-IN" dirty="0"/>
              <a:t>(ঙ) ইনলাইন ফুয়েল ফিল্টারে চুম্বক থাকে, যার মাধ্যমে ফুয়েলে উপস্থিত ধাতবকণা (</a:t>
            </a:r>
            <a:r>
              <a:rPr lang="en-US" dirty="0"/>
              <a:t>Metal panicles) </a:t>
            </a:r>
            <a:r>
              <a:rPr lang="as-IN" dirty="0"/>
              <a:t>আটকে দেয়।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3677442"/>
            <a:ext cx="3817361" cy="254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1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50552" y="2152213"/>
            <a:ext cx="35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/>
              <a:t>৫.  ফুয়েল ফিল্টার (</a:t>
            </a:r>
            <a:r>
              <a:rPr lang="en-US" b="1" dirty="0"/>
              <a:t>Fuel filter)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2835" y="2872955"/>
            <a:ext cx="101692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ক) ফুয়েল ফিল্টার লাইনে ফুয়েল সরবরাহের সময় এটাতে উপস্থিত ময়লাদি (</a:t>
            </a:r>
            <a:r>
              <a:rPr lang="en-US" dirty="0"/>
              <a:t>Dirt) </a:t>
            </a:r>
            <a:r>
              <a:rPr lang="as-IN" dirty="0"/>
              <a:t>আটকে দেয়। </a:t>
            </a:r>
          </a:p>
          <a:p>
            <a:endParaRPr lang="as-IN" dirty="0"/>
          </a:p>
          <a:p>
            <a:r>
              <a:rPr lang="as-IN" dirty="0"/>
              <a:t>(খ) পাম্প থেকে ফুয়েল সরবরাহ হওয়ার সময় ফুয়েল উপস্থিত ময়লাদি ফিল্টার এলিমেন্টে ধরে রাখে এবং পরিষ্কৃত ফুয়েল সরবরাহে সহায়তা করে।</a:t>
            </a:r>
          </a:p>
          <a:p>
            <a:endParaRPr lang="as-IN" dirty="0"/>
          </a:p>
          <a:p>
            <a:r>
              <a:rPr lang="as-IN" dirty="0"/>
              <a:t>(গ) ফুয়েল ট্যাংক ও ফুয়েল ইনজেক্টরের মাঝে ইনলাইন ফুয়েল ফিল্টার ব্যবহৃত হয়, যা লাইনের ফুয়েল পরিষ্কার করে দেয়। </a:t>
            </a:r>
          </a:p>
          <a:p>
            <a:endParaRPr lang="as-IN" dirty="0"/>
          </a:p>
          <a:p>
            <a:r>
              <a:rPr lang="as-IN" dirty="0"/>
              <a:t>(ঘ) ফুয়েল ট্যাংকে সংযুক্ত ফুয়েল ফিল্টার ট্যাংক থেকেই ফুয়েল </a:t>
            </a:r>
            <a:r>
              <a:rPr lang="en-US" dirty="0" err="1" smtClean="0"/>
              <a:t>ছেঁ</a:t>
            </a:r>
            <a:r>
              <a:rPr lang="as-IN" dirty="0" smtClean="0"/>
              <a:t>কে </a:t>
            </a:r>
            <a:r>
              <a:rPr lang="as-IN" dirty="0"/>
              <a:t>পরিষ্কার করে পাম্পে সরবরাহের সুযোগ করে দেয়।</a:t>
            </a:r>
          </a:p>
          <a:p>
            <a:endParaRPr lang="as-IN" dirty="0"/>
          </a:p>
          <a:p>
            <a:r>
              <a:rPr lang="as-IN" dirty="0"/>
              <a:t>(ঙ) ইনলাইন ফুয়েল ফিল্টারে চুম্বক থাকে, যার মাধ্যমে ফুয়েলে উপস্থিত ধাতবকণা (</a:t>
            </a:r>
            <a:r>
              <a:rPr lang="en-US" dirty="0"/>
              <a:t>Metal panicles) </a:t>
            </a:r>
            <a:r>
              <a:rPr lang="as-IN" dirty="0"/>
              <a:t>আটকে দেয়।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219" y="2152213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৬.  </a:t>
            </a:r>
            <a:r>
              <a:rPr lang="en-US" b="1" dirty="0" err="1"/>
              <a:t>এয়ার</a:t>
            </a:r>
            <a:r>
              <a:rPr lang="en-US" b="1" dirty="0"/>
              <a:t> </a:t>
            </a:r>
            <a:r>
              <a:rPr lang="en-US" b="1" dirty="0" err="1"/>
              <a:t>ক্লিনার</a:t>
            </a:r>
            <a:r>
              <a:rPr lang="en-US" b="1" dirty="0"/>
              <a:t> (Air cleaner</a:t>
            </a:r>
            <a:r>
              <a:rPr lang="en-US" b="1" dirty="0" smtClean="0"/>
              <a:t>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3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6219" y="2152213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৬.  </a:t>
            </a:r>
            <a:r>
              <a:rPr lang="en-US" b="1" dirty="0" err="1"/>
              <a:t>এয়ার</a:t>
            </a:r>
            <a:r>
              <a:rPr lang="en-US" b="1" dirty="0"/>
              <a:t> </a:t>
            </a:r>
            <a:r>
              <a:rPr lang="en-US" b="1" dirty="0" err="1"/>
              <a:t>ক্লিনার</a:t>
            </a:r>
            <a:r>
              <a:rPr lang="en-US" b="1" dirty="0"/>
              <a:t> (Air cleaner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03565" y="27898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ইঞ্জিনে আগত বাতাস এয়ার ক্লিনারের মাধ্যমে পরিষ্কার হয়।।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ইনটেক বা এয়ার ইন্ডাকশন পদ্ধতিতে এয়ার </a:t>
            </a:r>
            <a:r>
              <a:rPr lang="en-US" dirty="0" err="1" smtClean="0"/>
              <a:t>ক্লিনার</a:t>
            </a:r>
            <a:r>
              <a:rPr lang="as-IN" dirty="0" smtClean="0"/>
              <a:t> </a:t>
            </a:r>
            <a:r>
              <a:rPr lang="as-IN" dirty="0"/>
              <a:t>ব্যবহার হয়, যাতে ময়লা </a:t>
            </a:r>
            <a:r>
              <a:rPr lang="as-IN" dirty="0" smtClean="0"/>
              <a:t>বাতা</a:t>
            </a:r>
            <a:r>
              <a:rPr lang="en-US" dirty="0" smtClean="0"/>
              <a:t>স</a:t>
            </a:r>
            <a:r>
              <a:rPr lang="as-IN" dirty="0" smtClean="0"/>
              <a:t> </a:t>
            </a:r>
            <a:r>
              <a:rPr lang="as-IN" dirty="0"/>
              <a:t>ইঞ্জিনে প্রবেশ করতে না পারে।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এটা ব্যবহারে ইঞ্জিনে প্রবেশকৃত বাতাসের শব্দ কম হয়, যা মাফলার (</a:t>
            </a:r>
            <a:r>
              <a:rPr lang="en-US" dirty="0" err="1"/>
              <a:t>Mulfier</a:t>
            </a:r>
            <a:r>
              <a:rPr lang="en-US" dirty="0"/>
              <a:t>) </a:t>
            </a:r>
            <a:r>
              <a:rPr lang="as-IN" dirty="0"/>
              <a:t>হিসেবে কাজ করে।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5" y="1269008"/>
            <a:ext cx="4932217" cy="304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2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6219" y="2152213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৬.  </a:t>
            </a:r>
            <a:r>
              <a:rPr lang="en-US" b="1" dirty="0" err="1"/>
              <a:t>এয়ার</a:t>
            </a:r>
            <a:r>
              <a:rPr lang="en-US" b="1" dirty="0"/>
              <a:t> </a:t>
            </a:r>
            <a:r>
              <a:rPr lang="en-US" b="1" dirty="0" err="1"/>
              <a:t>ক্লিনার</a:t>
            </a:r>
            <a:r>
              <a:rPr lang="en-US" b="1" dirty="0"/>
              <a:t> (Air cleaner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17420" y="27971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(ঘ) বাতাসে উপস্থিত ধূলিকণা (</a:t>
            </a:r>
            <a:r>
              <a:rPr lang="en-US" dirty="0"/>
              <a:t>Grit and dust) </a:t>
            </a:r>
            <a:r>
              <a:rPr lang="as-IN" dirty="0"/>
              <a:t>এয়ার ক্লিনার আটকে দেয় বলে ইঞ্জিনে ক্ষয়ক্ষতি (</a:t>
            </a:r>
            <a:r>
              <a:rPr lang="en-US" dirty="0"/>
              <a:t>Wear) </a:t>
            </a:r>
            <a:r>
              <a:rPr lang="as-IN" dirty="0"/>
              <a:t>ও ধ্বংস (</a:t>
            </a:r>
            <a:r>
              <a:rPr lang="en-US" dirty="0"/>
              <a:t>Damage) </a:t>
            </a:r>
            <a:r>
              <a:rPr lang="as-IN" dirty="0"/>
              <a:t>কম হয়</a:t>
            </a:r>
            <a:r>
              <a:rPr lang="as-IN" dirty="0" smtClean="0"/>
              <a:t>।</a:t>
            </a:r>
            <a:r>
              <a:rPr lang="en-US" dirty="0" smtClean="0"/>
              <a:t>	</a:t>
            </a:r>
            <a:endParaRPr lang="as-IN" dirty="0"/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(ঙ) এটা ব্যবহারে ইঞ্জিনের কার্বন ডিপোজিটের মাত্রা কম হয়।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(চ) এয়ার ক্লিনার ব্যবহারে ইনজেক্টর সঠিকভাবে ফুয়েল স্প্রে করতে এবং সুচারু এয়ার ফুয়েল মিশ্রণ প্রস্তুত হতে পারে।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03565" y="27898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(ক) ইঞ্জিনে আগত বাতাস এয়ার ক্লিনারের মাধ্যমে পরিষ্কার হয়।।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(খ) ইনটেক বা এয়ার ইন্ডাকশন পদ্ধতিতে এয়ার </a:t>
            </a:r>
            <a:r>
              <a:rPr lang="en-US" dirty="0" err="1" smtClean="0"/>
              <a:t>ক্লিনার</a:t>
            </a:r>
            <a:r>
              <a:rPr lang="as-IN" dirty="0" smtClean="0"/>
              <a:t> </a:t>
            </a:r>
            <a:r>
              <a:rPr lang="as-IN" dirty="0"/>
              <a:t>ব্যবহার হয়, যাতে ময়লা </a:t>
            </a:r>
            <a:r>
              <a:rPr lang="as-IN" dirty="0" smtClean="0"/>
              <a:t>বাতা</a:t>
            </a:r>
            <a:r>
              <a:rPr lang="en-US" dirty="0" smtClean="0"/>
              <a:t>স</a:t>
            </a:r>
            <a:r>
              <a:rPr lang="as-IN" dirty="0" smtClean="0"/>
              <a:t> </a:t>
            </a:r>
            <a:r>
              <a:rPr lang="as-IN" dirty="0"/>
              <a:t>ইঞ্জিনে প্রবেশ করতে না পারে।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এটা ব্যবহারে ইঞ্জিনে প্রবেশকৃত বাতাসের শব্দ কম হয়, যা মাফলার (</a:t>
            </a:r>
            <a:r>
              <a:rPr lang="en-US" dirty="0" err="1"/>
              <a:t>Mulfier</a:t>
            </a:r>
            <a:r>
              <a:rPr lang="en-US" dirty="0"/>
              <a:t>) </a:t>
            </a:r>
            <a:r>
              <a:rPr lang="as-IN" dirty="0"/>
              <a:t>হিসেবে কাজ করে।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5" y="1269008"/>
            <a:ext cx="4932217" cy="304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0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836" y="1620991"/>
            <a:ext cx="874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u="sng" dirty="0" smtClean="0"/>
              <a:t>ইএফআই ইঞ্জিনের ফুয়েল ডেলিভারি পদ্ধতি সম্পর্কে ধারনা</a:t>
            </a:r>
            <a:endParaRPr lang="as-IN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1968384" y="2881101"/>
            <a:ext cx="814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 smtClean="0"/>
              <a:t>ইলেকট্রনিক ফুয়েল ইনজেকশন (</a:t>
            </a:r>
            <a:r>
              <a:rPr lang="en-US" b="1" dirty="0" smtClean="0"/>
              <a:t>EFI) Electronic Fuel </a:t>
            </a:r>
            <a:r>
              <a:rPr lang="en-US" b="1" dirty="0"/>
              <a:t>I</a:t>
            </a:r>
            <a:r>
              <a:rPr lang="en-US" b="1" dirty="0" smtClean="0"/>
              <a:t>gnition System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838561" y="996235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s-IN" sz="4000" b="1" u="sng" dirty="0">
                <a:solidFill>
                  <a:prstClr val="white"/>
                </a:solidFill>
              </a:rPr>
              <a:t>অধ্যায় ৩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44" y="3485078"/>
            <a:ext cx="57150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347056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3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00065 -0.2136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6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9352 L 0.00091 -7.40741E-7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9838 L 4.16667E-6 1.48148E-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6219" y="2152213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৬.  </a:t>
            </a:r>
            <a:r>
              <a:rPr lang="en-US" b="1" dirty="0" err="1"/>
              <a:t>এয়ার</a:t>
            </a:r>
            <a:r>
              <a:rPr lang="en-US" b="1" dirty="0"/>
              <a:t> </a:t>
            </a:r>
            <a:r>
              <a:rPr lang="en-US" b="1" dirty="0" err="1"/>
              <a:t>ক্লিনার</a:t>
            </a:r>
            <a:r>
              <a:rPr lang="en-US" b="1" dirty="0"/>
              <a:t> (Air cleaner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17420" y="2797179"/>
            <a:ext cx="6096000" cy="33649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/>
              <a:t>(ঘ) বাতাসে উপস্থিত ধূলিকণা (</a:t>
            </a:r>
            <a:r>
              <a:rPr lang="en-US" dirty="0"/>
              <a:t>Grit and dust) </a:t>
            </a:r>
            <a:r>
              <a:rPr lang="as-IN" dirty="0"/>
              <a:t>এয়ার ক্লিনার আটকে দেয় বলে ইঞ্জিনে ক্ষয়ক্ষতি (</a:t>
            </a:r>
            <a:r>
              <a:rPr lang="en-US" dirty="0"/>
              <a:t>Wear) </a:t>
            </a:r>
            <a:r>
              <a:rPr lang="as-IN" dirty="0"/>
              <a:t>ও ধ্বংস (</a:t>
            </a:r>
            <a:r>
              <a:rPr lang="en-US" dirty="0"/>
              <a:t>Damage) </a:t>
            </a:r>
            <a:r>
              <a:rPr lang="as-IN" dirty="0"/>
              <a:t>কম হয়।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(ঙ) এটা ব্যবহারে ইঞ্জিনের কার্বন ডিপোজিটের মাত্রা কম হয়।</a:t>
            </a:r>
          </a:p>
          <a:p>
            <a:pPr>
              <a:lnSpc>
                <a:spcPct val="150000"/>
              </a:lnSpc>
            </a:pPr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(চ) এয়ার ক্লিনার ব্যবহারে ইনজেক্টর সঠিকভাবে ফুয়েল স্প্রে করতে এবং সুচারু এয়ার ফুয়েল মিশ্রণ প্রস্তুত হতে পারে।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789" y="2152213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৭. </a:t>
            </a:r>
            <a:r>
              <a:rPr lang="en-US" b="1" dirty="0" smtClean="0"/>
              <a:t> </a:t>
            </a:r>
            <a:r>
              <a:rPr lang="en-US" b="1" dirty="0" err="1"/>
              <a:t>থ্রটল</a:t>
            </a:r>
            <a:r>
              <a:rPr lang="en-US" b="1" dirty="0"/>
              <a:t> </a:t>
            </a:r>
            <a:r>
              <a:rPr lang="en-US" b="1" dirty="0" err="1"/>
              <a:t>বডি</a:t>
            </a:r>
            <a:r>
              <a:rPr lang="en-US" b="1" dirty="0"/>
              <a:t> (Throttle body</a:t>
            </a:r>
            <a:r>
              <a:rPr lang="en-US" b="1" dirty="0" smtClean="0"/>
              <a:t>):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20" y="3178629"/>
            <a:ext cx="4748147" cy="3153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5" y="1269008"/>
            <a:ext cx="4932217" cy="304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1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75789" y="2152213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৭. </a:t>
            </a:r>
            <a:r>
              <a:rPr lang="en-US" b="1" dirty="0" smtClean="0"/>
              <a:t> </a:t>
            </a:r>
            <a:r>
              <a:rPr lang="en-US" b="1" dirty="0" err="1"/>
              <a:t>থ্রটল</a:t>
            </a:r>
            <a:r>
              <a:rPr lang="en-US" b="1" dirty="0"/>
              <a:t> </a:t>
            </a:r>
            <a:r>
              <a:rPr lang="en-US" b="1" dirty="0" err="1"/>
              <a:t>বডি</a:t>
            </a:r>
            <a:r>
              <a:rPr lang="en-US" b="1" dirty="0"/>
              <a:t> (Throttle body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17420" y="2884319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(ক) থ্রটল বডি থ্রটল ভালভের লিঙ্কেজের মাধ্যমে ফুট অপারেটেড প্যাডেল সংযুক্তাবস্থায় ধারণ করে । </a:t>
            </a:r>
          </a:p>
          <a:p>
            <a:endParaRPr lang="as-IN" dirty="0"/>
          </a:p>
          <a:p>
            <a:r>
              <a:rPr lang="as-IN" dirty="0"/>
              <a:t>(খ) কার্বুরেটেড এবং ফুয়েল ইনজেক্টেড উভয় ধরনের ইঞ্জিনের জন্যই থ্রটল বডি এয়ার কন্ট্রোল বা বাতাস নিয়ন্ত্রণ যন্ত্র হিসেবে কাজ করে।</a:t>
            </a:r>
          </a:p>
          <a:p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পোর্ট ফুয়েল অথবা থ্রটল বডি ইনজেকশন পদ্ধতিতে এটল </a:t>
            </a:r>
            <a:r>
              <a:rPr lang="as-IN" dirty="0" smtClean="0"/>
              <a:t>ভা</a:t>
            </a:r>
            <a:r>
              <a:rPr lang="en-US" dirty="0" err="1" smtClean="0"/>
              <a:t>লভ</a:t>
            </a:r>
            <a:r>
              <a:rPr lang="as-IN" dirty="0" smtClean="0"/>
              <a:t> </a:t>
            </a:r>
            <a:r>
              <a:rPr lang="as-IN" dirty="0"/>
              <a:t>শুধু বাতাস নিয়ন্ত্রণ করে থাকে, যা থ্রটল বডির মধ্যেই অবস্থান করে কাজ </a:t>
            </a:r>
            <a:r>
              <a:rPr lang="as-IN" dirty="0" smtClean="0"/>
              <a:t>করে</a:t>
            </a:r>
            <a:r>
              <a:rPr lang="en-US" dirty="0" smtClean="0"/>
              <a:t>।</a:t>
            </a:r>
            <a:endParaRPr lang="as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20" y="3178629"/>
            <a:ext cx="4748147" cy="31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75789" y="2152213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৭. </a:t>
            </a:r>
            <a:r>
              <a:rPr lang="en-US" b="1" dirty="0" smtClean="0"/>
              <a:t> </a:t>
            </a:r>
            <a:r>
              <a:rPr lang="en-US" b="1" dirty="0" err="1"/>
              <a:t>থ্রটল</a:t>
            </a:r>
            <a:r>
              <a:rPr lang="en-US" b="1" dirty="0"/>
              <a:t> </a:t>
            </a:r>
            <a:r>
              <a:rPr lang="en-US" b="1" dirty="0" err="1"/>
              <a:t>বডি</a:t>
            </a:r>
            <a:r>
              <a:rPr lang="en-US" b="1" dirty="0"/>
              <a:t> (Throttle body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17420" y="2884319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(ক) থ্রটল বডি এটল ভালভের লিঙ্কেজের মাধ্যমে ফুট অপারেটেড প্যাডেল সংযুক্তাবস্থায় ধারণ করে । </a:t>
            </a:r>
          </a:p>
          <a:p>
            <a:endParaRPr lang="as-IN" dirty="0"/>
          </a:p>
          <a:p>
            <a:r>
              <a:rPr lang="as-IN" dirty="0"/>
              <a:t>(খ) কার্বুরেটেড এবং ফুয়েল ইনজেক্টেড উভয় ধরনের ইঞ্জিনের জন্যই প্রটল বডি এয়ার কন্ট্রোল বা বাতাস নিয়ন্ত্রণ যন্ত্র হিসেবে কাজ করে।</a:t>
            </a:r>
          </a:p>
          <a:p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পোর্ট ফুয়েল অথবা থ্রটল বডি ইনজেকশন পদ্ধতিতে এটল ভাত শুধু বাতাস নিয়ন্ত্রণ করে থাকে, যা প্রটল বডির মধ্যেই অবস্থান করে কাজ করে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420" y="35908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/>
              <a:t>(ঘ) </a:t>
            </a:r>
            <a:r>
              <a:rPr lang="en-US"/>
              <a:t>ECM </a:t>
            </a:r>
            <a:r>
              <a:rPr lang="as-IN"/>
              <a:t>এবং </a:t>
            </a:r>
            <a:r>
              <a:rPr lang="en-US"/>
              <a:t>signals </a:t>
            </a:r>
            <a:r>
              <a:rPr lang="as-IN"/>
              <a:t>থ্রটল বডির উপর ছোট মটরকে চালিত করে থ্রটল ভালভকে প্রয়োজন মতো খোলে ও বন্ধ করে। যানের গতিবেগ বৃদ্ধির সময় এ যন্ত্রাংশ হার্ড একসেলারেশনের সময় চাকা ঘোরাফেরা (</a:t>
            </a:r>
            <a:r>
              <a:rPr lang="en-US"/>
              <a:t>Wheels spin) </a:t>
            </a:r>
            <a:r>
              <a:rPr lang="as-IN"/>
              <a:t>রোধ করে।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7420" y="2884319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(ক) থ্রটল বডি থ্রটল ভালভের লিঙ্কেজের মাধ্যমে ফুট অপারেটেড প্যাডেল সংযুক্তাবস্থায় ধারণ করে । </a:t>
            </a:r>
          </a:p>
          <a:p>
            <a:endParaRPr lang="as-IN" dirty="0"/>
          </a:p>
          <a:p>
            <a:r>
              <a:rPr lang="as-IN" dirty="0"/>
              <a:t>(খ) কার্বুরেটেড এবং ফুয়েল ইনজেক্টেড উভয় ধরনের ইঞ্জিনের জন্যই থ্রটল বডি এয়ার কন্ট্রোল বা বাতাস নিয়ন্ত্রণ যন্ত্র হিসেবে কাজ করে।</a:t>
            </a:r>
          </a:p>
          <a:p>
            <a:endParaRPr lang="as-IN" dirty="0"/>
          </a:p>
          <a:p>
            <a:pPr>
              <a:lnSpc>
                <a:spcPct val="150000"/>
              </a:lnSpc>
            </a:pPr>
            <a:r>
              <a:rPr lang="as-IN" dirty="0"/>
              <a:t>(গ) পোর্ট ফুয়েল অথবা থ্রটল বডি ইনজেকশন পদ্ধতিতে এটল </a:t>
            </a:r>
            <a:r>
              <a:rPr lang="as-IN" dirty="0" smtClean="0"/>
              <a:t>ভা</a:t>
            </a:r>
            <a:r>
              <a:rPr lang="en-US" dirty="0" err="1" smtClean="0"/>
              <a:t>লভ</a:t>
            </a:r>
            <a:r>
              <a:rPr lang="as-IN" dirty="0" smtClean="0"/>
              <a:t> </a:t>
            </a:r>
            <a:r>
              <a:rPr lang="as-IN" dirty="0"/>
              <a:t>শুধু বাতাস নিয়ন্ত্রণ করে থাকে, যা থ্রটল বডির মধ্যেই অবস্থান করে কাজ </a:t>
            </a:r>
            <a:r>
              <a:rPr lang="as-IN" dirty="0" smtClean="0"/>
              <a:t>করে</a:t>
            </a:r>
            <a:r>
              <a:rPr lang="en-US" dirty="0" smtClean="0"/>
              <a:t>।</a:t>
            </a:r>
            <a:endParaRPr lang="as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20" y="3178629"/>
            <a:ext cx="4748147" cy="31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75789" y="2152213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৭. </a:t>
            </a:r>
            <a:r>
              <a:rPr lang="en-US" b="1" dirty="0" smtClean="0"/>
              <a:t> </a:t>
            </a:r>
            <a:r>
              <a:rPr lang="en-US" b="1" dirty="0" err="1"/>
              <a:t>থ্রটল</a:t>
            </a:r>
            <a:r>
              <a:rPr lang="en-US" b="1" dirty="0"/>
              <a:t> </a:t>
            </a:r>
            <a:r>
              <a:rPr lang="en-US" b="1" dirty="0" err="1"/>
              <a:t>বডি</a:t>
            </a:r>
            <a:r>
              <a:rPr lang="en-US" b="1" dirty="0"/>
              <a:t> (Throttle body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17420" y="35908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(ঘ) </a:t>
            </a:r>
            <a:r>
              <a:rPr lang="en-US" dirty="0"/>
              <a:t>ECM </a:t>
            </a:r>
            <a:r>
              <a:rPr lang="as-IN" dirty="0"/>
              <a:t>এবং </a:t>
            </a:r>
            <a:r>
              <a:rPr lang="en-US" dirty="0"/>
              <a:t>signals </a:t>
            </a:r>
            <a:r>
              <a:rPr lang="as-IN" dirty="0"/>
              <a:t>থ্রটল বডির উপর ছোট মটরকে চালিত করে এটল ডাভকে প্রয়োজন মত খোলে ও বন্ধ করে। মধ্যেই অবস্থান করে কাজ করে যানের গতিবেগ বৃদ্ধির সময় এ যন্ত্রাংশ হার্ড একসেলারেশনের সময় ঢাকা ঘোরাফেরা (</a:t>
            </a:r>
            <a:r>
              <a:rPr lang="en-US" dirty="0"/>
              <a:t>Wheels spin) </a:t>
            </a:r>
            <a:r>
              <a:rPr lang="as-IN" dirty="0"/>
              <a:t>রোধ করে।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799" y="2159167"/>
            <a:ext cx="491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/>
              <a:t>৮.  ইনটেক ম্যানিফোল্ড (</a:t>
            </a:r>
            <a:r>
              <a:rPr lang="en-US" b="1" dirty="0"/>
              <a:t>Intake </a:t>
            </a:r>
            <a:r>
              <a:rPr lang="en-US" b="1" dirty="0" smtClean="0"/>
              <a:t>manifold):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20" y="3178629"/>
            <a:ext cx="4748147" cy="31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34799" y="2159167"/>
            <a:ext cx="4913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/>
              <a:t>৮.  ইনটেক ম্যানিফোল্ড (</a:t>
            </a:r>
            <a:r>
              <a:rPr lang="en-US" b="1" dirty="0"/>
              <a:t>Intake </a:t>
            </a:r>
            <a:r>
              <a:rPr lang="en-US" b="1" dirty="0" smtClean="0"/>
              <a:t>manifold):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276007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(ক) সিলিন্ডার হেডের মধ্যে ইনটেক পোর্টসমূহ থ্রটল বডিসহ ইনটেক ম্যানিফোন্ডের সঙ্গে সংযুক্ত থাকে।</a:t>
            </a:r>
          </a:p>
          <a:p>
            <a:endParaRPr lang="as-IN" dirty="0"/>
          </a:p>
          <a:p>
            <a:r>
              <a:rPr lang="as-IN" dirty="0"/>
              <a:t> (খ) ইনটেক ম্যানিফোল্ড একসেট প্যাসেজ বা রানার (</a:t>
            </a:r>
            <a:r>
              <a:rPr lang="en-US" dirty="0"/>
              <a:t>Passages or runners) </a:t>
            </a:r>
            <a:r>
              <a:rPr lang="as-IN" dirty="0"/>
              <a:t>ধারণ করে, যার মধ্যদিয়ে এয়ার অথবা এয়ার ফুয়েল এর মিশ্রণ প্রবাহিত হয়।</a:t>
            </a:r>
          </a:p>
          <a:p>
            <a:endParaRPr lang="as-IN" dirty="0"/>
          </a:p>
          <a:p>
            <a:r>
              <a:rPr lang="as-IN" dirty="0"/>
              <a:t>(গ) পোর্ট ফুয়েল ইনজেকশন (</a:t>
            </a:r>
            <a:r>
              <a:rPr lang="en-US" dirty="0"/>
              <a:t>PFI) </a:t>
            </a:r>
            <a:r>
              <a:rPr lang="as-IN" dirty="0"/>
              <a:t>ইঞ্জিনে এটার মধ্যদিয়ে শুধু বাতাস প্রবাহিত হয় এবং ইনটেক পোর্টের মাধ্যমে পরিমিত ফুয়েল এই বাতাসের মধ্যে স্প্রে করে দেয়া হয়।</a:t>
            </a:r>
          </a:p>
          <a:p>
            <a:endParaRPr lang="as-IN" dirty="0"/>
          </a:p>
          <a:p>
            <a:r>
              <a:rPr lang="as-IN" dirty="0"/>
              <a:t>(ঘ) থ্রটল বডি ইনজেকশন (</a:t>
            </a:r>
            <a:r>
              <a:rPr lang="en-US" dirty="0"/>
              <a:t>TBI) </a:t>
            </a:r>
            <a:r>
              <a:rPr lang="as-IN" dirty="0"/>
              <a:t>ইঞ্জিনে ইনটেক ম্যানিফোল্ডে প্রবেশকৃত বাতাসের সঙ্গে ফুয়েল মিশ্রিত হয়ে যায়।</a:t>
            </a:r>
          </a:p>
          <a:p>
            <a:endParaRPr lang="as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08" y="2528499"/>
            <a:ext cx="3652118" cy="22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7418" y="3210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b="1" dirty="0" smtClean="0"/>
              <a:t>পালস</a:t>
            </a:r>
            <a:r>
              <a:rPr lang="en-US" sz="2400" b="1" dirty="0" smtClean="0"/>
              <a:t>্</a:t>
            </a:r>
            <a:r>
              <a:rPr lang="as-IN" sz="2400" b="1" dirty="0" smtClean="0"/>
              <a:t>ড </a:t>
            </a:r>
            <a:r>
              <a:rPr lang="as-IN" sz="2400" b="1" dirty="0"/>
              <a:t>ইনজেকশন ও কন্টিনিউয়াস ইনজেকশন পদ্ধতির কার্যপ্রণালীর বর্ণনা: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17418" y="1152068"/>
            <a:ext cx="1014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b="1" dirty="0"/>
              <a:t>১। </a:t>
            </a:r>
            <a:r>
              <a:rPr lang="as-IN" b="1" dirty="0" smtClean="0"/>
              <a:t>পালস</a:t>
            </a:r>
            <a:r>
              <a:rPr lang="en-US" b="1" dirty="0" smtClean="0"/>
              <a:t>্</a:t>
            </a:r>
            <a:r>
              <a:rPr lang="as-IN" b="1" dirty="0" smtClean="0"/>
              <a:t>ড </a:t>
            </a:r>
            <a:r>
              <a:rPr lang="as-IN" b="1" dirty="0"/>
              <a:t>ইনজেকশন পদ্ধতি:  </a:t>
            </a:r>
            <a:r>
              <a:rPr lang="as-IN" dirty="0"/>
              <a:t>চিত্রানুযায়ী ইলেকট্রনিক ইনজেকশন পদ্ধতিতে </a:t>
            </a:r>
            <a:r>
              <a:rPr lang="en-US" dirty="0"/>
              <a:t>E</a:t>
            </a:r>
            <a:r>
              <a:rPr lang="en-US" dirty="0" smtClean="0"/>
              <a:t>CM-</a:t>
            </a:r>
            <a:r>
              <a:rPr lang="as-IN" dirty="0"/>
              <a:t>এর </a:t>
            </a:r>
            <a:r>
              <a:rPr lang="as-IN" dirty="0" smtClean="0"/>
              <a:t>সংকেত</a:t>
            </a:r>
            <a:endParaRPr lang="as-IN" dirty="0"/>
          </a:p>
        </p:txBody>
      </p:sp>
      <p:sp>
        <p:nvSpPr>
          <p:cNvPr id="9" name="Rectangle 8"/>
          <p:cNvSpPr/>
          <p:nvPr/>
        </p:nvSpPr>
        <p:spPr>
          <a:xfrm>
            <a:off x="1094508" y="1521400"/>
            <a:ext cx="9864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ইনজেক্টরসমূহকে পালস উইডথ (</a:t>
            </a:r>
            <a:r>
              <a:rPr lang="en-US" dirty="0"/>
              <a:t>Pulse width) </a:t>
            </a:r>
            <a:r>
              <a:rPr lang="as-IN" dirty="0"/>
              <a:t>কম-বেশি বা প্রশস্ত করার মাধ্যমে </a:t>
            </a:r>
            <a:r>
              <a:rPr lang="as-IN" dirty="0" smtClean="0"/>
              <a:t>ইনজেকশনের</a:t>
            </a:r>
            <a:endParaRPr lang="as-IN" dirty="0"/>
          </a:p>
        </p:txBody>
      </p:sp>
      <p:sp>
        <p:nvSpPr>
          <p:cNvPr id="10" name="Rectangle 9"/>
          <p:cNvSpPr/>
          <p:nvPr/>
        </p:nvSpPr>
        <p:spPr>
          <a:xfrm>
            <a:off x="1094508" y="1890731"/>
            <a:ext cx="9864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/>
              <a:t>সময় বৃদ্ধি করে। ইনজেক্টরসমূহ খোলা ও বন্ধ হওয়া সেভাবেই ঘটে। এতে অধিক পরিমাণ </a:t>
            </a:r>
            <a:r>
              <a:rPr lang="as-IN" dirty="0" smtClean="0"/>
              <a:t>এয়ার</a:t>
            </a:r>
            <a:endParaRPr lang="as-IN" dirty="0"/>
          </a:p>
        </p:txBody>
      </p:sp>
      <p:sp>
        <p:nvSpPr>
          <p:cNvPr id="11" name="Rectangle 10"/>
          <p:cNvSpPr/>
          <p:nvPr/>
        </p:nvSpPr>
        <p:spPr>
          <a:xfrm>
            <a:off x="1094507" y="2260063"/>
            <a:ext cx="9864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/>
              <a:t>ফুয়েল মিশ্রণ দহন ঘটে অধিক ক্ষমতা উৎপন্ন করতে পারে। এ পদ্ধতিতে </a:t>
            </a:r>
            <a:r>
              <a:rPr lang="en-US" dirty="0"/>
              <a:t>ECM </a:t>
            </a:r>
            <a:r>
              <a:rPr lang="as-IN" dirty="0"/>
              <a:t>প্রত্যেক বার </a:t>
            </a:r>
            <a:r>
              <a:rPr lang="as-IN" dirty="0" smtClean="0"/>
              <a:t>ইনজেক্টর</a:t>
            </a:r>
            <a:endParaRPr lang="as-IN" dirty="0"/>
          </a:p>
        </p:txBody>
      </p:sp>
      <p:sp>
        <p:nvSpPr>
          <p:cNvPr id="12" name="Rectangle 11"/>
          <p:cNvSpPr/>
          <p:nvPr/>
        </p:nvSpPr>
        <p:spPr>
          <a:xfrm>
            <a:off x="1094505" y="2629394"/>
            <a:ext cx="9864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দ্বারা ফুয়েল ইনজেকশন করতে ইনজেক্টরসমূহ ০.০০৩ সেকেন্ড পর্যন্ত খোলা থাকে</a:t>
            </a:r>
            <a:r>
              <a:rPr lang="as-IN" dirty="0" smtClean="0"/>
              <a:t>।</a:t>
            </a:r>
            <a:endParaRPr lang="as-IN" dirty="0"/>
          </a:p>
        </p:txBody>
      </p:sp>
      <p:sp>
        <p:nvSpPr>
          <p:cNvPr id="13" name="Rectangle 12"/>
          <p:cNvSpPr/>
          <p:nvPr/>
        </p:nvSpPr>
        <p:spPr>
          <a:xfrm>
            <a:off x="1094504" y="6088296"/>
            <a:ext cx="998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এ সময় মোটরযানের গতিবেগ বৃদ্ধিতে </a:t>
            </a:r>
            <a:r>
              <a:rPr lang="en-US" dirty="0" err="1" smtClean="0"/>
              <a:t>থ্র</a:t>
            </a:r>
            <a:r>
              <a:rPr lang="as-IN" dirty="0" smtClean="0"/>
              <a:t>টল </a:t>
            </a:r>
            <a:r>
              <a:rPr lang="as-IN" dirty="0"/>
              <a:t>ভালভ খুলে অধিক বাতাস প্রবেশের সুযোগ করে দেয়। ফলে, এ সময় অধিক জ্বালানি স্প্রে হয়ে পড়ে এবং ইঞ্জিনের ক্ষমতা বৃদ্ধিতে সহায়তা করে।</a:t>
            </a:r>
          </a:p>
        </p:txBody>
      </p:sp>
    </p:spTree>
    <p:extLst>
      <p:ext uri="{BB962C8B-B14F-4D97-AF65-F5344CB8AC3E}">
        <p14:creationId xmlns:p14="http://schemas.microsoft.com/office/powerpoint/2010/main" val="239526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7418" y="3210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b="1" dirty="0"/>
              <a:t>পালসূড ইনজেকশন ও কন্টিনিউয়াস ইনজেকশন পদ্ধতির কার্যপ্রণালীর বর্ণনা: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17418" y="1250063"/>
            <a:ext cx="11111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২। কন্টিনিউয়াস ইনজেকশন পদ্ধতি: চিত্রানুযায়ী অক্সিজেন সেন্সরসহ বশ (</a:t>
            </a:r>
            <a:r>
              <a:rPr lang="en-US" dirty="0" err="1"/>
              <a:t>Boach</a:t>
            </a:r>
            <a:r>
              <a:rPr lang="en-US" dirty="0"/>
              <a:t>) KE </a:t>
            </a:r>
            <a:r>
              <a:rPr lang="as-IN" dirty="0"/>
              <a:t>কন্টিনিউয়াস ইনজেকশন পদ্ধতি দেখানো হয়েছে-</a:t>
            </a:r>
          </a:p>
          <a:p>
            <a:endParaRPr lang="as-IN" dirty="0"/>
          </a:p>
          <a:p>
            <a:r>
              <a:rPr lang="as-IN" dirty="0"/>
              <a:t>এ পদ্ধতিতে ইনজেক্টর হিসেবে মেকানিক্যাল ইনজেক্টর ব্যবহৃত হয়। </a:t>
            </a:r>
            <a:r>
              <a:rPr lang="en-US" dirty="0"/>
              <a:t>ECM </a:t>
            </a:r>
            <a:r>
              <a:rPr lang="en-US" dirty="0" smtClean="0"/>
              <a:t>থ্র</a:t>
            </a:r>
            <a:r>
              <a:rPr lang="as-IN" dirty="0" smtClean="0"/>
              <a:t>টল </a:t>
            </a:r>
            <a:r>
              <a:rPr lang="as-IN" dirty="0"/>
              <a:t>ভালভের অবস্থান (</a:t>
            </a:r>
            <a:r>
              <a:rPr lang="en-US" dirty="0"/>
              <a:t>Position) </a:t>
            </a:r>
            <a:r>
              <a:rPr lang="as-IN" dirty="0"/>
              <a:t>সম্পর্কে </a:t>
            </a:r>
            <a:r>
              <a:rPr lang="en-US" dirty="0" err="1" smtClean="0"/>
              <a:t>জ্ঞাত</a:t>
            </a:r>
            <a:r>
              <a:rPr lang="en-US" dirty="0" smtClean="0"/>
              <a:t> </a:t>
            </a:r>
            <a:r>
              <a:rPr lang="as-IN" dirty="0" smtClean="0"/>
              <a:t>থাকে </a:t>
            </a:r>
            <a:r>
              <a:rPr lang="as-IN" dirty="0"/>
              <a:t>। এটা ইঞ্জিনের বিভিন্ন </a:t>
            </a:r>
            <a:r>
              <a:rPr lang="en-US" dirty="0" err="1" smtClean="0"/>
              <a:t>লোড</a:t>
            </a:r>
            <a:r>
              <a:rPr lang="as-IN" dirty="0" smtClean="0"/>
              <a:t> </a:t>
            </a:r>
            <a:r>
              <a:rPr lang="as-IN" dirty="0"/>
              <a:t>ও গতিবেগ অনুযায়ী উপযুক্ত এয়ার ফুয়েল মিশ্রণ প্রস্তুত করতে কন্টিনিউয়াসভাবে (</a:t>
            </a:r>
            <a:r>
              <a:rPr lang="en-US" dirty="0"/>
              <a:t>Continuously) </a:t>
            </a:r>
            <a:r>
              <a:rPr lang="as-IN" dirty="0"/>
              <a:t>ইঞ্জিনে বাতাস প্রবাহের সঙ্গে সামঞ্জস্যভাবে (</a:t>
            </a:r>
            <a:r>
              <a:rPr lang="en-US" dirty="0"/>
              <a:t>Match) </a:t>
            </a:r>
            <a:r>
              <a:rPr lang="as-IN" dirty="0"/>
              <a:t>ফুয়েলের প্রবাহ বজায় রাখে। এ সময় থ্রটল  </a:t>
            </a:r>
            <a:r>
              <a:rPr lang="as-IN" dirty="0" smtClean="0"/>
              <a:t>ব</a:t>
            </a:r>
            <a:r>
              <a:rPr lang="en-US" dirty="0" err="1" smtClean="0"/>
              <a:t>ডি</a:t>
            </a:r>
            <a:r>
              <a:rPr lang="as-IN" dirty="0" smtClean="0"/>
              <a:t>র </a:t>
            </a:r>
            <a:r>
              <a:rPr lang="as-IN" dirty="0"/>
              <a:t>উপর সংযোজিত থ্রটল  পজিশন সেন্সর (</a:t>
            </a:r>
            <a:r>
              <a:rPr lang="en-US" dirty="0"/>
              <a:t>TPS) </a:t>
            </a:r>
            <a:r>
              <a:rPr lang="as-IN" dirty="0"/>
              <a:t>থ্রটল পজিশন থেকে কন্টিনিউয়াসভাবে </a:t>
            </a:r>
            <a:r>
              <a:rPr lang="en-US" dirty="0"/>
              <a:t>ECM-</a:t>
            </a:r>
            <a:r>
              <a:rPr lang="as-IN" dirty="0"/>
              <a:t>কে তথ্য প্রদান করে। </a:t>
            </a:r>
            <a:r>
              <a:rPr lang="as-IN" dirty="0" smtClean="0"/>
              <a:t>চিত্রে </a:t>
            </a:r>
            <a:r>
              <a:rPr lang="as-IN" dirty="0"/>
              <a:t>কন্টিনিউয়াস ইনজেকশন পদ্ধতিতে ব্যবহৃত মেকানিক্যাল ফুয়েল ইনজেক্টর দেখনো হয়েছে-</a:t>
            </a:r>
          </a:p>
          <a:p>
            <a:endParaRPr lang="as-IN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as-IN" dirty="0" smtClean="0"/>
              <a:t>ইঞ্জিনের </a:t>
            </a:r>
            <a:r>
              <a:rPr lang="as-IN" dirty="0"/>
              <a:t>আইডেল স্পিড, অটোমেটিক ট্রান্সমিশন এবং ট্র্যান্স এক্সেল (</a:t>
            </a:r>
            <a:r>
              <a:rPr lang="en-US" dirty="0"/>
              <a:t>Trans axle) </a:t>
            </a:r>
            <a:r>
              <a:rPr lang="as-IN" dirty="0"/>
              <a:t>প্রভৃতি নিয়ন্ত্রণে </a:t>
            </a:r>
            <a:r>
              <a:rPr lang="en-US" dirty="0" err="1" smtClean="0"/>
              <a:t>থ্রটল</a:t>
            </a:r>
            <a:r>
              <a:rPr lang="as-IN" dirty="0" smtClean="0"/>
              <a:t> ভালভের </a:t>
            </a:r>
            <a:r>
              <a:rPr lang="as-IN" dirty="0"/>
              <a:t>পজিশন অত্যন্ত প্রয়োজনীয়। কতকগুলো ইঞ্জিনে মোটরযানের গতিবেগ বৃদ্ধির সময় যখন থ্রটল' </a:t>
            </a:r>
            <a:r>
              <a:rPr lang="en-US" dirty="0" err="1" smtClean="0"/>
              <a:t>ভাল্ভ</a:t>
            </a:r>
            <a:r>
              <a:rPr lang="as-IN" dirty="0" smtClean="0"/>
              <a:t> </a:t>
            </a:r>
            <a:r>
              <a:rPr lang="as-IN" dirty="0"/>
              <a:t>বন্ধ হয় তখন </a:t>
            </a:r>
            <a:r>
              <a:rPr lang="en-US" dirty="0"/>
              <a:t>ECM </a:t>
            </a:r>
            <a:r>
              <a:rPr lang="as-IN" dirty="0"/>
              <a:t>ফুয়েলের প্রবাহ বন্ধ করে দেয়। এ সময় মাত্রাতিরিক্ত রিচ মিকচার বন্ধ করে </a:t>
            </a:r>
            <a:r>
              <a:rPr lang="as-IN" dirty="0" smtClean="0"/>
              <a:t>দে</a:t>
            </a:r>
            <a:r>
              <a:rPr lang="en-US" dirty="0" smtClean="0"/>
              <a:t>ও</a:t>
            </a:r>
            <a:r>
              <a:rPr lang="as-IN" dirty="0" smtClean="0"/>
              <a:t>য়</a:t>
            </a:r>
            <a:r>
              <a:rPr lang="en-US" dirty="0" smtClean="0"/>
              <a:t>া</a:t>
            </a:r>
            <a:r>
              <a:rPr lang="as-IN" dirty="0" smtClean="0"/>
              <a:t> </a:t>
            </a:r>
            <a:r>
              <a:rPr lang="as-IN" dirty="0"/>
              <a:t>হয়।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728" y="1006734"/>
            <a:ext cx="6054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as-IN" dirty="0"/>
          </a:p>
          <a:p>
            <a:pPr algn="just"/>
            <a:endParaRPr lang="as-IN" dirty="0"/>
          </a:p>
          <a:p>
            <a:pPr algn="just"/>
            <a:r>
              <a:rPr lang="as-IN" dirty="0"/>
              <a:t>চিত্রানুযায়ী ইলেকট্রনিক ফুয়েল ইনজেকশনের কিছু ইঞ্জিনে কোল্ড স্টার্ট ভালত ব্যবহার করা হয়। </a:t>
            </a:r>
            <a:r>
              <a:rPr lang="as-IN" dirty="0" smtClean="0"/>
              <a:t>ঠান্ড</a:t>
            </a:r>
            <a:r>
              <a:rPr lang="en-US" dirty="0" smtClean="0"/>
              <a:t>া</a:t>
            </a:r>
            <a:r>
              <a:rPr lang="as-IN" dirty="0" smtClean="0"/>
              <a:t> </a:t>
            </a:r>
            <a:r>
              <a:rPr lang="as-IN" dirty="0"/>
              <a:t>ইঞ্জিন চালু করার জন্য এই ভালত অতিরিক্ত ফুয়েল সরবরাহ করে। এ ভালভ গঠন ও কার্যাবলির দিক থেকে সলিনয়েড অপারেটেড ফুয়েল ইনজেক্টরের মতোই।</a:t>
            </a:r>
          </a:p>
          <a:p>
            <a:pPr algn="just"/>
            <a:endParaRPr lang="as-IN" dirty="0"/>
          </a:p>
          <a:p>
            <a:pPr algn="just"/>
            <a:r>
              <a:rPr lang="as-IN" dirty="0"/>
              <a:t>চিত্রানুযায়ী থার্মোটাইম সুইচ, কোল্ড স্টার্ট ভালভ </a:t>
            </a:r>
            <a:r>
              <a:rPr lang="as-IN" dirty="0" smtClean="0"/>
              <a:t>ফু</a:t>
            </a:r>
            <a:r>
              <a:rPr lang="en-US" dirty="0" err="1" smtClean="0"/>
              <a:t>য়ে</a:t>
            </a:r>
            <a:r>
              <a:rPr lang="as-IN" dirty="0" smtClean="0"/>
              <a:t>ল </a:t>
            </a:r>
            <a:r>
              <a:rPr lang="as-IN" dirty="0"/>
              <a:t>কতক্ষণ পর্যন্ত ইনজেক্ট করবে, তার </a:t>
            </a:r>
            <a:r>
              <a:rPr lang="as-IN" dirty="0" smtClean="0"/>
              <a:t>টাই</a:t>
            </a:r>
            <a:r>
              <a:rPr lang="en-US" dirty="0" smtClean="0"/>
              <a:t>ম</a:t>
            </a:r>
            <a:r>
              <a:rPr lang="as-IN" dirty="0" smtClean="0"/>
              <a:t> </a:t>
            </a:r>
            <a:r>
              <a:rPr lang="as-IN" dirty="0"/>
              <a:t>বা সময় নির্ধারণ করে। এটা আবার ইঞ্জিন অত্যাধিক বেশি ফুয়েল গ্রহণ করে ফ্লাডিং হয়ে যায়, সেটা প্রতিরোধ করে। </a:t>
            </a:r>
            <a:r>
              <a:rPr lang="as-IN" dirty="0" smtClean="0"/>
              <a:t>চিত্রানুযায়ী </a:t>
            </a:r>
            <a:r>
              <a:rPr lang="en-US" dirty="0"/>
              <a:t>EFI </a:t>
            </a:r>
            <a:r>
              <a:rPr lang="as-IN" dirty="0"/>
              <a:t>ইঞ্জিনে কোল্ড স্টার্ট ভালভ এ থার্মোটাইম সুইচ সংযোগের স্থান দেখানো </a:t>
            </a:r>
            <a:r>
              <a:rPr lang="as-IN" dirty="0" smtClean="0"/>
              <a:t>হয়েছে</a:t>
            </a:r>
            <a:r>
              <a:rPr lang="en-US" dirty="0"/>
              <a:t> </a:t>
            </a:r>
            <a:r>
              <a:rPr lang="en-US" dirty="0" smtClean="0"/>
              <a:t>-----</a:t>
            </a:r>
            <a:endParaRPr lang="as-IN" dirty="0"/>
          </a:p>
          <a:p>
            <a:pPr algn="just"/>
            <a:endParaRPr lang="as-IN" dirty="0"/>
          </a:p>
        </p:txBody>
      </p:sp>
      <p:sp>
        <p:nvSpPr>
          <p:cNvPr id="4" name="Rectangle 3"/>
          <p:cNvSpPr/>
          <p:nvPr/>
        </p:nvSpPr>
        <p:spPr>
          <a:xfrm>
            <a:off x="692728" y="459571"/>
            <a:ext cx="583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/>
              <a:t>কোল্ড স্টার্ট ভাল্ভ এর কার্যাবলির </a:t>
            </a:r>
            <a:r>
              <a:rPr lang="as-IN" sz="2400" b="1" u="sng" dirty="0" smtClean="0"/>
              <a:t>বর্ণনা</a:t>
            </a:r>
            <a:r>
              <a:rPr lang="en-US" sz="2400" b="1" u="sng" dirty="0" smtClean="0"/>
              <a:t>ঃ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43230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728" y="459571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/>
              <a:t>কোল্ড স্টার্ট ভাল্ভ এর কার্যাবলির বর্ণনা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692728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dirty="0"/>
              <a:t>চিত্রানুযায়ী ধর্মোটাইম সুইচ একটি থার্মোস্ট্যাটিক ব্লেড, একজোড়া কন্ট্যাক্ট (</a:t>
            </a:r>
            <a:r>
              <a:rPr lang="en-US" dirty="0"/>
              <a:t>A Pair of contacts) </a:t>
            </a:r>
            <a:r>
              <a:rPr lang="as-IN" dirty="0"/>
              <a:t>এবং একটি হিটিং এলিমেন্ট ধারণ করে থাকে। যখন ইঞ্জিন ঠাণ্ডা থাকে তখন ব্লেড সোজা (</a:t>
            </a:r>
            <a:r>
              <a:rPr lang="en-US" dirty="0"/>
              <a:t>Straight) </a:t>
            </a:r>
            <a:r>
              <a:rPr lang="as-IN" dirty="0"/>
              <a:t>এবং কন্ট্যাক্টস বন্ধ (</a:t>
            </a:r>
            <a:r>
              <a:rPr lang="en-US" dirty="0"/>
              <a:t>Closed) </a:t>
            </a:r>
            <a:r>
              <a:rPr lang="as-IN" dirty="0"/>
              <a:t>অবস্থায় থাকে। যখন ইঞ্জিন চালু হওয়ার জন্য ক্র্যাঙ্ক হয় তখন কোল্ড স্টার্ট ভালভ অতিরিক্ত জ্বালানি স্প্রে করে। ইঞ্জিনে উত্তপ্ত হতে থাকলে থার্মোস্ট্যাটিক ব্লেড বেঁকে যায় (</a:t>
            </a:r>
            <a:r>
              <a:rPr lang="en-US" dirty="0"/>
              <a:t>bents) </a:t>
            </a:r>
            <a:r>
              <a:rPr lang="as-IN" dirty="0"/>
              <a:t>এবং কন্ট্যাক্টস আলাদা (</a:t>
            </a:r>
            <a:r>
              <a:rPr lang="en-US" dirty="0"/>
              <a:t>Separate) </a:t>
            </a:r>
            <a:r>
              <a:rPr lang="as-IN" dirty="0"/>
              <a:t>হয়ে যায়। এ অবস্থায় কোল্ড স্টার্ট ভালভের সার্কিট খুলে যায় এবং ফুয়েল সরবরাহ বন্ধ হয়ে যায়। হিটিং এলিমেন্ট এই ক্রিয়াকে ত্বরান্বিত করে। এটা ইঞ্জিন অধিক রিচ মিকচারের উপর চলতে থাকার সময় কমিয়ে দেয়।</a:t>
            </a:r>
          </a:p>
          <a:p>
            <a:pPr algn="just"/>
            <a:endParaRPr lang="as-IN" dirty="0"/>
          </a:p>
          <a:p>
            <a:pPr algn="just"/>
            <a:r>
              <a:rPr lang="as-IN" dirty="0"/>
              <a:t>অধিকাংশ পালসড (</a:t>
            </a:r>
            <a:r>
              <a:rPr lang="en-US" dirty="0"/>
              <a:t>Pulsed) </a:t>
            </a:r>
            <a:r>
              <a:rPr lang="as-IN" dirty="0"/>
              <a:t>পদ্ধতিবিশিষ্ট ইঞ্জিনে কোল্ড স্টার্ট ভালভ ধারণ করে না। এই ইঞ্জিনে </a:t>
            </a:r>
            <a:r>
              <a:rPr lang="en-US" dirty="0"/>
              <a:t>ECM </a:t>
            </a:r>
            <a:r>
              <a:rPr lang="as-IN" dirty="0"/>
              <a:t>রিচ মিকচার সরববাহ-করে ইঞ্জিনে অতিরিক্ত ক্ষমতা উৎপাদনে সহায়তা করে।</a:t>
            </a:r>
          </a:p>
        </p:txBody>
      </p:sp>
    </p:spTree>
    <p:extLst>
      <p:ext uri="{BB962C8B-B14F-4D97-AF65-F5344CB8AC3E}">
        <p14:creationId xmlns:p14="http://schemas.microsoft.com/office/powerpoint/2010/main" val="33311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955" y="166263"/>
            <a:ext cx="874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b="1" u="sng" dirty="0" smtClean="0"/>
              <a:t>ইএফআই ইঞ্জিনের ফুয়েল ডেলিভারি পদ্ধতি সম্পর্কে ধারনা</a:t>
            </a:r>
            <a:endParaRPr lang="as-IN" sz="4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54182" y="1745673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b="1" dirty="0" smtClean="0"/>
              <a:t>১. ইএফআই ইঞ্জিনের ফুয়েল ডেলিভারি পদ্ধতি </a:t>
            </a:r>
            <a:r>
              <a:rPr lang="as-IN" b="1" dirty="0" smtClean="0"/>
              <a:t>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54182" y="2269340"/>
            <a:ext cx="11443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 smtClean="0"/>
              <a:t>ইলেকট্রনিক ফুয়েল ইনজেকশন (</a:t>
            </a:r>
            <a:r>
              <a:rPr lang="en-US" dirty="0" smtClean="0"/>
              <a:t>EFI) </a:t>
            </a:r>
            <a:r>
              <a:rPr lang="as-IN" dirty="0" smtClean="0"/>
              <a:t>ইঞ্জিনে যে পদ্ধতির মাধ্যমে ফুয়েল ট্যাঙ্ক থেকে সংগ্রহ করে ইনজেক্টরে প্রেরিত হয় এবং বাতাসের সঙ্গে মিশ্রিত ইঞ্জিনের দহন প্রকোষ্ঠে (</a:t>
            </a:r>
            <a:r>
              <a:rPr lang="en-US" dirty="0" smtClean="0"/>
              <a:t>Combustion chamber) </a:t>
            </a:r>
            <a:r>
              <a:rPr lang="as-IN" dirty="0" smtClean="0"/>
              <a:t>দহন ঘটে, তাকে ডেলিভারি পদ্ধতি বলে 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01" y="2803575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91" y="2848430"/>
            <a:ext cx="5715000" cy="336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4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183" y="778271"/>
            <a:ext cx="738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u="sng" dirty="0" smtClean="0"/>
              <a:t>ইএফআই ইঞ্জিনের ফুয়েল ডেলিভারি পদ্ধতির যন্ত্রাংশের তালিকা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54183" y="25657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২.  প্রেসার রেগুলেটর(</a:t>
            </a:r>
            <a:r>
              <a:rPr lang="en-US" b="1" dirty="0" smtClean="0"/>
              <a:t>Pressure regulator),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৩.  ফুয়েল লাইন (</a:t>
            </a:r>
            <a:r>
              <a:rPr lang="en-US" b="1" dirty="0" smtClean="0"/>
              <a:t>Fuel line),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৪.   ফুয়েল পাম্প (</a:t>
            </a:r>
            <a:r>
              <a:rPr lang="en-US" b="1" dirty="0" smtClean="0"/>
              <a:t>Fuel pump ), 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৫.  ফুয়েল ফিল্টার (</a:t>
            </a:r>
            <a:r>
              <a:rPr lang="en-US" b="1" dirty="0" smtClean="0"/>
              <a:t>Fuel filter),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৬.  এয়ার ক্লিনার (</a:t>
            </a:r>
            <a:r>
              <a:rPr lang="en-US" b="1" dirty="0" smtClean="0"/>
              <a:t>Air cleaner),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৭.   থ্রটল বডি (</a:t>
            </a:r>
            <a:r>
              <a:rPr lang="en-US" b="1" dirty="0" smtClean="0"/>
              <a:t>Throttle body) </a:t>
            </a:r>
            <a:r>
              <a:rPr lang="as-IN" b="1" dirty="0" smtClean="0"/>
              <a:t>এবং 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৮.  ইনটেক ম্যানিফোল্ড (</a:t>
            </a:r>
            <a:r>
              <a:rPr lang="en-US" b="1" dirty="0" smtClean="0"/>
              <a:t>Intake manifold)।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68038" y="1974872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১.   ফুয়েল ট্যাঙ্ক (</a:t>
            </a:r>
            <a:r>
              <a:rPr lang="en-US" b="1" dirty="0" smtClean="0"/>
              <a:t>Fuel tank),</a:t>
            </a:r>
          </a:p>
        </p:txBody>
      </p:sp>
    </p:spTree>
    <p:extLst>
      <p:ext uri="{BB962C8B-B14F-4D97-AF65-F5344CB8AC3E}">
        <p14:creationId xmlns:p14="http://schemas.microsoft.com/office/powerpoint/2010/main" val="2458352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4183" y="778271"/>
            <a:ext cx="738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u="sng" dirty="0" smtClean="0"/>
              <a:t>ইএফআই ইঞ্জিনের ফুয়েল ডেলিভারি পদ্ধতির যন্ত্রাংশের তালিকা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54183" y="256578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২.  প্রেসার রেগুলেটর(</a:t>
            </a:r>
            <a:r>
              <a:rPr lang="en-US" b="1" dirty="0" smtClean="0"/>
              <a:t>Pressure regulator),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৩.  ফুয়েল লাইন (</a:t>
            </a:r>
            <a:r>
              <a:rPr lang="en-US" b="1" dirty="0" smtClean="0"/>
              <a:t>Fuel line),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৪.   ফুয়েল পাম্প (</a:t>
            </a:r>
            <a:r>
              <a:rPr lang="en-US" b="1" dirty="0" smtClean="0"/>
              <a:t>Fuel pump ), 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৫.  ফুয়েল ফিল্টার (</a:t>
            </a:r>
            <a:r>
              <a:rPr lang="en-US" b="1" dirty="0" smtClean="0"/>
              <a:t>Fuel filter),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৬.  এয়ার ক্লিনার (</a:t>
            </a:r>
            <a:r>
              <a:rPr lang="en-US" b="1" dirty="0" smtClean="0"/>
              <a:t>Air cleaner),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৭.   থ্রটল বডি (</a:t>
            </a:r>
            <a:r>
              <a:rPr lang="en-US" b="1" dirty="0" smtClean="0"/>
              <a:t>Throttle body) </a:t>
            </a:r>
            <a:r>
              <a:rPr lang="as-IN" b="1" dirty="0" smtClean="0"/>
              <a:t>এবং </a:t>
            </a:r>
          </a:p>
          <a:p>
            <a:pPr>
              <a:lnSpc>
                <a:spcPct val="200000"/>
              </a:lnSpc>
            </a:pPr>
            <a:r>
              <a:rPr lang="as-IN" b="1" dirty="0" smtClean="0"/>
              <a:t>৮.  ইনটেক ম্যানিফোল্ড (</a:t>
            </a:r>
            <a:r>
              <a:rPr lang="en-US" b="1" dirty="0" smtClean="0"/>
              <a:t>Intake manifold)।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68038" y="1974872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১.   ফুয়েল ট্যাঙ্ক (</a:t>
            </a:r>
            <a:r>
              <a:rPr lang="en-US" b="1" dirty="0" smtClean="0"/>
              <a:t>Fuel tank):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0731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038" y="1974872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১.   ফুয়েল ট্যাঙ্ক (</a:t>
            </a:r>
            <a:r>
              <a:rPr lang="en-US" b="1" dirty="0" smtClean="0"/>
              <a:t>Fuel tank):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80253" y="2732084"/>
            <a:ext cx="67536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 smtClean="0"/>
              <a:t>ক) ইঞ্জিনের জন্য প্রয়োজনীয় জ্বালানি ধারণ ও বহন করতে ফুয়েল ট্যাঙ্ক ব্যবহৃত হয় 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(খ) এটা প্রস্তুত করতে সাধারণত ধাতব পাত বা প্লাস্টিক ব্যবহার করা হয়, যা লিকেজ হওয়ার ভয় থাকে না।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(গ) এটার ভিতর ইন-ট্যাঙ্ক ইলেকট্রিক ফুয়েল পাম্প অবস্থান করে। 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(ঘ) ফুয়েল ট্যাঙ্ক ফুয়েলকে এয়ার পলিউশন থেকে রক্ষা করে।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(ঙ) ফুয়েল ট্যাঙ্কের মধ্যে ব্যবহৃত খাড়া ধাতব পাত ঝাঁকুনিতে ফুয়েল পালসেশন রোধ করে।</a:t>
            </a:r>
            <a:endParaRPr lang="as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1" y="1004501"/>
            <a:ext cx="56673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038" y="1974872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as-IN" b="1" dirty="0" smtClean="0"/>
              <a:t>১.   ফুয়েল ট্যাঙ্ক (</a:t>
            </a:r>
            <a:r>
              <a:rPr lang="en-US" b="1" dirty="0" smtClean="0"/>
              <a:t>Fuel tank):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80253" y="2732084"/>
            <a:ext cx="6559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s-IN" dirty="0" smtClean="0"/>
              <a:t>ক) ইঞ্জিনের জন্য প্রয়োজনীয় জ্বালানি ধারণ ও বহন করতে ফুয়েল ট্যাঙ্ক ব্যবহৃত হয় 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(খ) এটা প্রস্তুত করতে সাধারণত ধাতব পাত বা প্লাস্টিক ব্যবহার করা হয়, যা লিকেজ হওয়ার ভয় থাকে না।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(গ) এটার ভিতর ইন-ট্যাঙ্ক ইলেকট্রিক ফুয়েল পাম্প অবস্থান করে। 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(ঘ) ফুয়েল ট্যাঙ্ক ফুয়েলকে এয়ার পলিউশন থেকে রক্ষা করে।</a:t>
            </a:r>
          </a:p>
          <a:p>
            <a:pPr>
              <a:lnSpc>
                <a:spcPct val="150000"/>
              </a:lnSpc>
            </a:pPr>
            <a:r>
              <a:rPr lang="as-IN" dirty="0" smtClean="0"/>
              <a:t>(ঙ) ফুয়েল ট্যাঙ্কের মধ্যে ব্যবহৃত খাড়া ধাতব পাত ঝাঁকুনিতে ফুয়েল পালসেশন রোধ করে।</a:t>
            </a:r>
            <a:endParaRPr lang="as-IN" dirty="0"/>
          </a:p>
        </p:txBody>
      </p:sp>
      <p:sp>
        <p:nvSpPr>
          <p:cNvPr id="4" name="Rectangle 3"/>
          <p:cNvSpPr/>
          <p:nvPr/>
        </p:nvSpPr>
        <p:spPr>
          <a:xfrm>
            <a:off x="512618" y="2139547"/>
            <a:ext cx="5464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/>
              <a:t>২.  প্রেসার রেগুলেটর(</a:t>
            </a:r>
            <a:r>
              <a:rPr lang="en-US" sz="2000" b="1" dirty="0" smtClean="0"/>
              <a:t>Pressure regulator):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1" y="1004501"/>
            <a:ext cx="5667375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1337786"/>
            <a:ext cx="4188326" cy="55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12618" y="2139547"/>
            <a:ext cx="5464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/>
              <a:t>২.  প্রেসার রেগুলেটর(</a:t>
            </a:r>
            <a:r>
              <a:rPr lang="en-US" sz="2000" b="1" dirty="0" smtClean="0"/>
              <a:t>Pressure regulator):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0552" y="29312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as-IN" dirty="0" smtClean="0"/>
              <a:t>(ক) এ রেগুলেটর ফুয়েল সরবরাহ লাইনে ফুয়েলের চাপ নিয়ন্ত্রণ করে। </a:t>
            </a:r>
          </a:p>
          <a:p>
            <a:pPr>
              <a:lnSpc>
                <a:spcPct val="200000"/>
              </a:lnSpc>
            </a:pPr>
            <a:r>
              <a:rPr lang="as-IN" dirty="0" smtClean="0"/>
              <a:t>(খ) এটা ফুয়েল এর চাপ কমপক্ষে ২.৭ কেজি/বর্গ সেন্টিমিটার (2.7 </a:t>
            </a:r>
            <a:r>
              <a:rPr lang="en-US" dirty="0" smtClean="0"/>
              <a:t>kg/</a:t>
            </a:r>
            <a:r>
              <a:rPr lang="en-US" dirty="0"/>
              <a:t>cm</a:t>
            </a:r>
            <a:r>
              <a:rPr lang="en-US" baseline="30000" dirty="0"/>
              <a:t>2</a:t>
            </a:r>
            <a:r>
              <a:rPr lang="en-US" dirty="0" smtClean="0"/>
              <a:t>) </a:t>
            </a:r>
            <a:r>
              <a:rPr lang="as-IN" dirty="0" smtClean="0"/>
              <a:t>বজায় রাখে।</a:t>
            </a:r>
          </a:p>
          <a:p>
            <a:pPr>
              <a:lnSpc>
                <a:spcPct val="200000"/>
              </a:lnSpc>
            </a:pPr>
            <a:r>
              <a:rPr lang="as-IN" dirty="0" smtClean="0"/>
              <a:t>(গ) এ প্রেসার রেগুলেটর ফুয়েল এর চাপ সর্বোচ্চ ৩.১ কেজি/বর্গ সেন্টিমিটার (3.1 </a:t>
            </a:r>
            <a:r>
              <a:rPr lang="en-US" dirty="0" smtClean="0"/>
              <a:t>kg/cm2) </a:t>
            </a:r>
            <a:r>
              <a:rPr lang="as-IN" dirty="0" smtClean="0"/>
              <a:t>বজায় রাখে।</a:t>
            </a:r>
            <a:endParaRPr lang="as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1337786"/>
            <a:ext cx="4188326" cy="55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52" y="773669"/>
            <a:ext cx="7415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u="sng" dirty="0" smtClean="0"/>
              <a:t>ফুয়েল ডেলিভারি পদ্ধতির প্রত্যেক যন্ত্রাংশের কাজ 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512618" y="2139547"/>
            <a:ext cx="5464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 smtClean="0"/>
              <a:t>২.  প্রেসার রেগুলেটর(</a:t>
            </a:r>
            <a:r>
              <a:rPr lang="en-US" sz="2000" b="1" dirty="0" smtClean="0"/>
              <a:t>Pressure regulator):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0552" y="29312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as-IN" dirty="0" smtClean="0"/>
              <a:t>(ক) এ রেগুলেটর ফুয়েল সরবরাহ লাইনে ফুয়েলের চাপ নিয়ন্ত্রণ করে। </a:t>
            </a:r>
          </a:p>
          <a:p>
            <a:pPr>
              <a:lnSpc>
                <a:spcPct val="200000"/>
              </a:lnSpc>
            </a:pPr>
            <a:r>
              <a:rPr lang="as-IN" dirty="0" smtClean="0"/>
              <a:t>(খ) এটা ফুয়েল এর চাপ কমপক্ষে ২.৭ কেজি/বর্গ সেন্টিমিটার (2.7 </a:t>
            </a:r>
            <a:r>
              <a:rPr lang="en-US" dirty="0" smtClean="0"/>
              <a:t>kg/</a:t>
            </a:r>
            <a:r>
              <a:rPr lang="en-US" dirty="0"/>
              <a:t>cm</a:t>
            </a:r>
            <a:r>
              <a:rPr lang="en-US" baseline="30000" dirty="0"/>
              <a:t>2</a:t>
            </a:r>
            <a:r>
              <a:rPr lang="en-US" dirty="0" smtClean="0"/>
              <a:t>) </a:t>
            </a:r>
            <a:r>
              <a:rPr lang="as-IN" dirty="0" smtClean="0"/>
              <a:t>বজায় রাখে।</a:t>
            </a:r>
          </a:p>
          <a:p>
            <a:pPr>
              <a:lnSpc>
                <a:spcPct val="200000"/>
              </a:lnSpc>
            </a:pPr>
            <a:r>
              <a:rPr lang="as-IN" dirty="0" smtClean="0"/>
              <a:t>(গ) এ প্রেসার রেগুলেটর ফুয়েল এর চাপ সর্বোচ্চ ৩.১ কেজি/বর্গ সেন্টিমিটার (3.1 </a:t>
            </a:r>
            <a:r>
              <a:rPr lang="en-US" dirty="0" smtClean="0"/>
              <a:t>kg/cm2) </a:t>
            </a:r>
            <a:r>
              <a:rPr lang="as-IN" dirty="0" smtClean="0"/>
              <a:t>বজায় রাখে।</a:t>
            </a:r>
            <a:endParaRPr lang="as-IN" dirty="0"/>
          </a:p>
        </p:txBody>
      </p:sp>
      <p:sp>
        <p:nvSpPr>
          <p:cNvPr id="6" name="Rectangle 5"/>
          <p:cNvSpPr/>
          <p:nvPr/>
        </p:nvSpPr>
        <p:spPr>
          <a:xfrm>
            <a:off x="475590" y="2149145"/>
            <a:ext cx="3605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/>
              <a:t>৩.  ফুয়েল লাইন (</a:t>
            </a:r>
            <a:r>
              <a:rPr lang="en-US" sz="2000" b="1" dirty="0"/>
              <a:t>Fuel line</a:t>
            </a:r>
            <a:r>
              <a:rPr lang="en-US" sz="2000" b="1" dirty="0" smtClean="0"/>
              <a:t>):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1337786"/>
            <a:ext cx="4188326" cy="5520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5" y="1325262"/>
            <a:ext cx="2228850" cy="204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90" y="4543095"/>
            <a:ext cx="6023322" cy="17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</p:bldLst>
  </p:timing>
</p:sld>
</file>

<file path=ppt/theme/theme1.xml><?xml version="1.0" encoding="utf-8"?>
<a:theme xmlns:a="http://schemas.openxmlformats.org/drawingml/2006/main" name="View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392</TotalTime>
  <Words>2536</Words>
  <Application>Microsoft Office PowerPoint</Application>
  <PresentationFormat>Widescreen</PresentationFormat>
  <Paragraphs>211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Schoolbook</vt:lpstr>
      <vt:lpstr>Vrinda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36</cp:revision>
  <dcterms:created xsi:type="dcterms:W3CDTF">2023-09-17T23:53:41Z</dcterms:created>
  <dcterms:modified xsi:type="dcterms:W3CDTF">2023-09-22T13:55:28Z</dcterms:modified>
</cp:coreProperties>
</file>