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8" r:id="rId2"/>
    <p:sldId id="263" r:id="rId3"/>
    <p:sldId id="267" r:id="rId4"/>
    <p:sldId id="264" r:id="rId5"/>
    <p:sldId id="265" r:id="rId6"/>
    <p:sldId id="260" r:id="rId7"/>
    <p:sldId id="270" r:id="rId8"/>
    <p:sldId id="272" r:id="rId9"/>
    <p:sldId id="276" r:id="rId10"/>
    <p:sldId id="278" r:id="rId11"/>
    <p:sldId id="277" r:id="rId12"/>
    <p:sldId id="280" r:id="rId13"/>
    <p:sldId id="281" r:id="rId14"/>
    <p:sldId id="273" r:id="rId15"/>
    <p:sldId id="269" r:id="rId16"/>
    <p:sldId id="259" r:id="rId17"/>
    <p:sldId id="26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5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4B989-9C02-41E7-87ED-F5D1E1BAE3E2}"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B6734-167A-4FB6-A906-FC53FF7A8505}" type="slidenum">
              <a:rPr lang="en-US" smtClean="0"/>
              <a:t>‹#›</a:t>
            </a:fld>
            <a:endParaRPr lang="en-US"/>
          </a:p>
        </p:txBody>
      </p:sp>
    </p:spTree>
    <p:extLst>
      <p:ext uri="{BB962C8B-B14F-4D97-AF65-F5344CB8AC3E}">
        <p14:creationId xmlns:p14="http://schemas.microsoft.com/office/powerpoint/2010/main" val="360195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B6734-167A-4FB6-A906-FC53FF7A8505}" type="slidenum">
              <a:rPr lang="en-US" smtClean="0"/>
              <a:t>12</a:t>
            </a:fld>
            <a:endParaRPr lang="en-US"/>
          </a:p>
        </p:txBody>
      </p:sp>
    </p:spTree>
    <p:extLst>
      <p:ext uri="{BB962C8B-B14F-4D97-AF65-F5344CB8AC3E}">
        <p14:creationId xmlns:p14="http://schemas.microsoft.com/office/powerpoint/2010/main" val="278339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B6734-167A-4FB6-A906-FC53FF7A8505}" type="slidenum">
              <a:rPr lang="en-US" smtClean="0"/>
              <a:t>13</a:t>
            </a:fld>
            <a:endParaRPr lang="en-US"/>
          </a:p>
        </p:txBody>
      </p:sp>
    </p:spTree>
    <p:extLst>
      <p:ext uri="{BB962C8B-B14F-4D97-AF65-F5344CB8AC3E}">
        <p14:creationId xmlns:p14="http://schemas.microsoft.com/office/powerpoint/2010/main" val="278339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B6734-167A-4FB6-A906-FC53FF7A8505}" type="slidenum">
              <a:rPr lang="en-US" smtClean="0"/>
              <a:t>14</a:t>
            </a:fld>
            <a:endParaRPr lang="en-US"/>
          </a:p>
        </p:txBody>
      </p:sp>
    </p:spTree>
    <p:extLst>
      <p:ext uri="{BB962C8B-B14F-4D97-AF65-F5344CB8AC3E}">
        <p14:creationId xmlns:p14="http://schemas.microsoft.com/office/powerpoint/2010/main" val="264408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B6734-167A-4FB6-A906-FC53FF7A8505}" type="slidenum">
              <a:rPr lang="en-US" smtClean="0"/>
              <a:t>18</a:t>
            </a:fld>
            <a:endParaRPr lang="en-US"/>
          </a:p>
        </p:txBody>
      </p:sp>
    </p:spTree>
    <p:extLst>
      <p:ext uri="{BB962C8B-B14F-4D97-AF65-F5344CB8AC3E}">
        <p14:creationId xmlns:p14="http://schemas.microsoft.com/office/powerpoint/2010/main" val="277377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183055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25259-1C2D-46C4-B7E9-A40E923DEA6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326527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398609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145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3068390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144659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3257251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53908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195941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416278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235419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825259-1C2D-46C4-B7E9-A40E923DEA6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183975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825259-1C2D-46C4-B7E9-A40E923DEA68}"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9432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66557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359173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5825259-1C2D-46C4-B7E9-A40E923DEA68}" type="datetimeFigureOut">
              <a:rPr lang="en-US" smtClean="0"/>
              <a:t>9/18/2023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6162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25259-1C2D-46C4-B7E9-A40E923DEA6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5A241-B191-4B26-95CC-6180D794AE88}" type="slidenum">
              <a:rPr lang="en-US" smtClean="0"/>
              <a:t>‹#›</a:t>
            </a:fld>
            <a:endParaRPr lang="en-US"/>
          </a:p>
        </p:txBody>
      </p:sp>
    </p:spTree>
    <p:extLst>
      <p:ext uri="{BB962C8B-B14F-4D97-AF65-F5344CB8AC3E}">
        <p14:creationId xmlns:p14="http://schemas.microsoft.com/office/powerpoint/2010/main" val="148637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825259-1C2D-46C4-B7E9-A40E923DEA68}" type="datetimeFigureOut">
              <a:rPr lang="en-US" smtClean="0"/>
              <a:t>9/18/2023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45A241-B191-4B26-95CC-6180D794AE88}" type="slidenum">
              <a:rPr lang="en-US" smtClean="0"/>
              <a:t>‹#›</a:t>
            </a:fld>
            <a:endParaRPr lang="en-US"/>
          </a:p>
        </p:txBody>
      </p:sp>
    </p:spTree>
    <p:extLst>
      <p:ext uri="{BB962C8B-B14F-4D97-AF65-F5344CB8AC3E}">
        <p14:creationId xmlns:p14="http://schemas.microsoft.com/office/powerpoint/2010/main" val="276997753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y" algn="ctr"/>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62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4" name="TextBox 3"/>
          <p:cNvSpPr txBox="1"/>
          <p:nvPr/>
        </p:nvSpPr>
        <p:spPr>
          <a:xfrm>
            <a:off x="784890" y="2332383"/>
            <a:ext cx="1915542" cy="369332"/>
          </a:xfrm>
          <a:prstGeom prst="rect">
            <a:avLst/>
          </a:prstGeom>
          <a:noFill/>
        </p:spPr>
        <p:txBody>
          <a:bodyPr wrap="square" rtlCol="0">
            <a:spAutoFit/>
          </a:bodyPr>
          <a:lstStyle/>
          <a:p>
            <a:pPr algn="ctr"/>
            <a:r>
              <a:rPr lang="en-US" dirty="0" smtClean="0"/>
              <a:t>১. ফুল </a:t>
            </a:r>
            <a:r>
              <a:rPr lang="as-IN" dirty="0" smtClean="0"/>
              <a:t>ট্রেইলার </a:t>
            </a:r>
            <a:r>
              <a:rPr lang="en-US" dirty="0" smtClean="0"/>
              <a:t>  </a:t>
            </a:r>
            <a:endParaRPr lang="en-US" dirty="0"/>
          </a:p>
        </p:txBody>
      </p:sp>
      <p:sp>
        <p:nvSpPr>
          <p:cNvPr id="6" name="TextBox 5"/>
          <p:cNvSpPr txBox="1"/>
          <p:nvPr/>
        </p:nvSpPr>
        <p:spPr>
          <a:xfrm>
            <a:off x="3273287" y="2332383"/>
            <a:ext cx="2107096" cy="369332"/>
          </a:xfrm>
          <a:prstGeom prst="rect">
            <a:avLst/>
          </a:prstGeom>
          <a:noFill/>
        </p:spPr>
        <p:txBody>
          <a:bodyPr wrap="square" rtlCol="0">
            <a:spAutoFit/>
          </a:bodyPr>
          <a:lstStyle/>
          <a:p>
            <a:r>
              <a:rPr lang="en-US" dirty="0" smtClean="0"/>
              <a:t>২. ব্যালেঞ্চ </a:t>
            </a:r>
            <a:r>
              <a:rPr lang="as-IN" dirty="0" smtClean="0"/>
              <a:t>ট্রেইলার</a:t>
            </a:r>
            <a:r>
              <a:rPr lang="en-US" dirty="0" smtClean="0"/>
              <a:t>  </a:t>
            </a:r>
            <a:endParaRPr lang="en-US" dirty="0"/>
          </a:p>
        </p:txBody>
      </p:sp>
      <p:sp>
        <p:nvSpPr>
          <p:cNvPr id="7" name="TextBox 6"/>
          <p:cNvSpPr txBox="1"/>
          <p:nvPr/>
        </p:nvSpPr>
        <p:spPr>
          <a:xfrm>
            <a:off x="5963479" y="2332383"/>
            <a:ext cx="1934818" cy="369332"/>
          </a:xfrm>
          <a:prstGeom prst="rect">
            <a:avLst/>
          </a:prstGeom>
          <a:noFill/>
        </p:spPr>
        <p:txBody>
          <a:bodyPr wrap="square" rtlCol="0">
            <a:spAutoFit/>
          </a:bodyPr>
          <a:lstStyle/>
          <a:p>
            <a:r>
              <a:rPr lang="en-US" dirty="0" smtClean="0"/>
              <a:t>৩. কনভার্টর </a:t>
            </a:r>
            <a:r>
              <a:rPr lang="en-US" dirty="0" err="1" smtClean="0"/>
              <a:t>ডলি</a:t>
            </a:r>
            <a:endParaRPr lang="en-US" dirty="0"/>
          </a:p>
        </p:txBody>
      </p:sp>
      <p:sp>
        <p:nvSpPr>
          <p:cNvPr id="8" name="TextBox 7"/>
          <p:cNvSpPr txBox="1"/>
          <p:nvPr/>
        </p:nvSpPr>
        <p:spPr>
          <a:xfrm>
            <a:off x="8481393" y="2332383"/>
            <a:ext cx="1828800" cy="369332"/>
          </a:xfrm>
          <a:prstGeom prst="rect">
            <a:avLst/>
          </a:prstGeom>
          <a:noFill/>
        </p:spPr>
        <p:txBody>
          <a:bodyPr wrap="square" rtlCol="0">
            <a:spAutoFit/>
          </a:bodyPr>
          <a:lstStyle/>
          <a:p>
            <a:r>
              <a:rPr lang="en-US" dirty="0" smtClean="0"/>
              <a:t>৪. পোল </a:t>
            </a:r>
            <a:r>
              <a:rPr lang="as-IN" dirty="0" smtClean="0"/>
              <a:t>ট্রেইলার</a:t>
            </a:r>
            <a:r>
              <a:rPr lang="en-US" dirty="0" smtClean="0"/>
              <a:t> </a:t>
            </a:r>
            <a:endParaRPr lang="en-US" dirty="0"/>
          </a:p>
        </p:txBody>
      </p:sp>
      <p:sp>
        <p:nvSpPr>
          <p:cNvPr id="10" name="TextBox 9"/>
          <p:cNvSpPr txBox="1"/>
          <p:nvPr/>
        </p:nvSpPr>
        <p:spPr>
          <a:xfrm>
            <a:off x="450574" y="1185915"/>
            <a:ext cx="9236764" cy="400110"/>
          </a:xfrm>
          <a:prstGeom prst="rect">
            <a:avLst/>
          </a:prstGeom>
          <a:noFill/>
        </p:spPr>
        <p:txBody>
          <a:bodyPr wrap="square" rtlCol="0">
            <a:spAutoFit/>
          </a:bodyPr>
          <a:lstStyle/>
          <a:p>
            <a:r>
              <a:rPr lang="as-IN" sz="2000" dirty="0" smtClean="0"/>
              <a:t>ফুল ট্রেইলার</a:t>
            </a:r>
            <a:r>
              <a:rPr lang="en-US" sz="2000" dirty="0" smtClean="0"/>
              <a:t>,</a:t>
            </a:r>
            <a:r>
              <a:rPr lang="as-IN" sz="2000" dirty="0" smtClean="0"/>
              <a:t> </a:t>
            </a:r>
            <a:r>
              <a:rPr lang="as-IN" sz="2000" dirty="0"/>
              <a:t>ব্যালেঞ্চ </a:t>
            </a:r>
            <a:r>
              <a:rPr lang="as-IN" sz="2000" dirty="0" smtClean="0"/>
              <a:t>ট্রেইলার</a:t>
            </a:r>
            <a:r>
              <a:rPr lang="en-US" sz="2000" dirty="0"/>
              <a:t>,</a:t>
            </a:r>
            <a:r>
              <a:rPr lang="en-US" sz="2000" dirty="0" smtClean="0"/>
              <a:t> </a:t>
            </a:r>
            <a:r>
              <a:rPr lang="as-IN" sz="2000" dirty="0"/>
              <a:t>কনভার্টর </a:t>
            </a:r>
            <a:r>
              <a:rPr lang="as-IN" sz="2000" dirty="0" smtClean="0"/>
              <a:t>ডলি</a:t>
            </a:r>
            <a:r>
              <a:rPr lang="en-US" sz="2000" dirty="0" smtClean="0"/>
              <a:t>, </a:t>
            </a:r>
            <a:r>
              <a:rPr lang="as-IN" sz="2000" dirty="0" smtClean="0"/>
              <a:t>পোল </a:t>
            </a:r>
            <a:r>
              <a:rPr lang="as-IN" sz="2000" dirty="0"/>
              <a:t>ট্রেইলার </a:t>
            </a:r>
            <a:r>
              <a:rPr lang="en-US" sz="2000" dirty="0" smtClean="0"/>
              <a:t>এর </a:t>
            </a:r>
            <a:r>
              <a:rPr lang="en-US" sz="2000" dirty="0" err="1" smtClean="0"/>
              <a:t>বৈশিষ্ট্য</a:t>
            </a:r>
            <a:r>
              <a:rPr lang="en-US" sz="2000" dirty="0" smtClean="0"/>
              <a:t> ও </a:t>
            </a:r>
            <a:r>
              <a:rPr lang="en-US" sz="2000" dirty="0" err="1" smtClean="0"/>
              <a:t>পার্থক্য</a:t>
            </a:r>
            <a:r>
              <a:rPr lang="en-US" sz="2000" dirty="0" smtClean="0"/>
              <a:t>:</a:t>
            </a:r>
            <a:endParaRPr lang="en-US" sz="2000" dirty="0"/>
          </a:p>
        </p:txBody>
      </p:sp>
      <p:pic>
        <p:nvPicPr>
          <p:cNvPr id="9" name="Picture 8"/>
          <p:cNvPicPr>
            <a:picLocks noChangeAspect="1"/>
          </p:cNvPicPr>
          <p:nvPr/>
        </p:nvPicPr>
        <p:blipFill>
          <a:blip r:embed="rId2"/>
          <a:stretch>
            <a:fillRect/>
          </a:stretch>
        </p:blipFill>
        <p:spPr>
          <a:xfrm>
            <a:off x="251997" y="4417042"/>
            <a:ext cx="3212870" cy="1755800"/>
          </a:xfrm>
          <a:prstGeom prst="rect">
            <a:avLst/>
          </a:prstGeom>
        </p:spPr>
      </p:pic>
      <p:pic>
        <p:nvPicPr>
          <p:cNvPr id="11" name="Picture 10"/>
          <p:cNvPicPr>
            <a:picLocks noChangeAspect="1"/>
          </p:cNvPicPr>
          <p:nvPr/>
        </p:nvPicPr>
        <p:blipFill>
          <a:blip r:embed="rId3"/>
          <a:stretch>
            <a:fillRect/>
          </a:stretch>
        </p:blipFill>
        <p:spPr>
          <a:xfrm>
            <a:off x="2939875" y="4540748"/>
            <a:ext cx="2773920" cy="185334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588" y="5018891"/>
            <a:ext cx="2857500" cy="1600200"/>
          </a:xfrm>
          <a:prstGeom prst="rect">
            <a:avLst/>
          </a:prstGeom>
          <a:ln>
            <a:noFill/>
          </a:ln>
          <a:effectLst>
            <a:outerShdw blurRad="190500" algn="tl" rotWithShape="0">
              <a:srgbClr val="000000">
                <a:alpha val="70000"/>
              </a:srgbClr>
            </a:outerShdw>
            <a:softEdge rad="127000"/>
          </a:effectLst>
        </p:spPr>
      </p:pic>
      <p:pic>
        <p:nvPicPr>
          <p:cNvPr id="17" name="Picture 16"/>
          <p:cNvPicPr>
            <a:picLocks noChangeAspect="1"/>
          </p:cNvPicPr>
          <p:nvPr/>
        </p:nvPicPr>
        <p:blipFill>
          <a:blip r:embed="rId5"/>
          <a:stretch>
            <a:fillRect/>
          </a:stretch>
        </p:blipFill>
        <p:spPr>
          <a:xfrm>
            <a:off x="5851802" y="4653337"/>
            <a:ext cx="2158171" cy="1615580"/>
          </a:xfrm>
          <a:prstGeom prst="rect">
            <a:avLst/>
          </a:prstGeom>
        </p:spPr>
      </p:pic>
      <p:sp>
        <p:nvSpPr>
          <p:cNvPr id="20" name="TextBox 19"/>
          <p:cNvSpPr txBox="1"/>
          <p:nvPr/>
        </p:nvSpPr>
        <p:spPr>
          <a:xfrm>
            <a:off x="8481393" y="2926078"/>
            <a:ext cx="1789612" cy="1477328"/>
          </a:xfrm>
          <a:prstGeom prst="rect">
            <a:avLst/>
          </a:prstGeom>
          <a:noFill/>
        </p:spPr>
        <p:txBody>
          <a:bodyPr wrap="square" rtlCol="0">
            <a:spAutoFit/>
          </a:bodyPr>
          <a:lstStyle/>
          <a:p>
            <a:r>
              <a:rPr lang="en-US" dirty="0" err="1" smtClean="0"/>
              <a:t>উঁগাছ</a:t>
            </a:r>
            <a:r>
              <a:rPr lang="en-US" dirty="0" smtClean="0"/>
              <a:t> </a:t>
            </a:r>
            <a:r>
              <a:rPr lang="en-US" dirty="0" err="1" smtClean="0"/>
              <a:t>থেকে</a:t>
            </a:r>
            <a:r>
              <a:rPr lang="en-US" dirty="0" smtClean="0"/>
              <a:t> </a:t>
            </a:r>
            <a:r>
              <a:rPr lang="en-US" dirty="0" err="1" smtClean="0"/>
              <a:t>ফল</a:t>
            </a:r>
            <a:r>
              <a:rPr lang="en-US" dirty="0" smtClean="0"/>
              <a:t> </a:t>
            </a:r>
            <a:r>
              <a:rPr lang="en-US" dirty="0" err="1" smtClean="0"/>
              <a:t>সংগ্রহ</a:t>
            </a:r>
            <a:r>
              <a:rPr lang="en-US" dirty="0" smtClean="0"/>
              <a:t>, </a:t>
            </a:r>
            <a:r>
              <a:rPr lang="en-US" dirty="0" err="1" smtClean="0"/>
              <a:t>খুঁটিতে</a:t>
            </a:r>
            <a:r>
              <a:rPr lang="en-US" dirty="0" smtClean="0"/>
              <a:t> </a:t>
            </a:r>
            <a:r>
              <a:rPr lang="en-US" dirty="0" err="1" smtClean="0"/>
              <a:t>তার</a:t>
            </a:r>
            <a:r>
              <a:rPr lang="en-US" dirty="0" smtClean="0"/>
              <a:t> </a:t>
            </a:r>
            <a:r>
              <a:rPr lang="en-US" dirty="0" err="1" smtClean="0"/>
              <a:t>টানা</a:t>
            </a:r>
            <a:r>
              <a:rPr lang="en-US" dirty="0" smtClean="0"/>
              <a:t> </a:t>
            </a:r>
            <a:r>
              <a:rPr lang="en-US" dirty="0" err="1" smtClean="0"/>
              <a:t>প্রভৃতি</a:t>
            </a:r>
            <a:r>
              <a:rPr lang="en-US" dirty="0" smtClean="0"/>
              <a:t> </a:t>
            </a:r>
            <a:r>
              <a:rPr lang="en-US" dirty="0" err="1" smtClean="0"/>
              <a:t>কাজে</a:t>
            </a:r>
            <a:r>
              <a:rPr lang="en-US" dirty="0" smtClean="0"/>
              <a:t> </a:t>
            </a:r>
            <a:r>
              <a:rPr lang="en-US" dirty="0" err="1" smtClean="0"/>
              <a:t>এটি</a:t>
            </a:r>
            <a:r>
              <a:rPr lang="en-US" dirty="0" smtClean="0"/>
              <a:t> </a:t>
            </a:r>
            <a:r>
              <a:rPr lang="en-US" dirty="0" err="1" smtClean="0"/>
              <a:t>ব্যবহৃত</a:t>
            </a:r>
            <a:r>
              <a:rPr lang="en-US" dirty="0" smtClean="0"/>
              <a:t> </a:t>
            </a:r>
            <a:r>
              <a:rPr lang="en-US" dirty="0" err="1" smtClean="0"/>
              <a:t>হয়</a:t>
            </a:r>
            <a:r>
              <a:rPr lang="en-US" dirty="0" smtClean="0"/>
              <a:t>।</a:t>
            </a:r>
            <a:endParaRPr lang="en-US" dirty="0"/>
          </a:p>
        </p:txBody>
      </p:sp>
      <p:sp>
        <p:nvSpPr>
          <p:cNvPr id="21" name="TextBox 20"/>
          <p:cNvSpPr txBox="1"/>
          <p:nvPr/>
        </p:nvSpPr>
        <p:spPr>
          <a:xfrm>
            <a:off x="784890" y="2986408"/>
            <a:ext cx="1915542" cy="923330"/>
          </a:xfrm>
          <a:prstGeom prst="rect">
            <a:avLst/>
          </a:prstGeom>
          <a:noFill/>
        </p:spPr>
        <p:txBody>
          <a:bodyPr wrap="square" rtlCol="0">
            <a:spAutoFit/>
          </a:bodyPr>
          <a:lstStyle/>
          <a:p>
            <a:r>
              <a:rPr lang="en-US" dirty="0" err="1" smtClean="0"/>
              <a:t>এটি</a:t>
            </a:r>
            <a:r>
              <a:rPr lang="en-US" dirty="0" smtClean="0"/>
              <a:t> </a:t>
            </a:r>
            <a:r>
              <a:rPr lang="en-US" dirty="0" err="1" smtClean="0"/>
              <a:t>যেকোনো</a:t>
            </a:r>
            <a:r>
              <a:rPr lang="en-US" dirty="0" smtClean="0"/>
              <a:t> </a:t>
            </a:r>
            <a:r>
              <a:rPr lang="en-US" dirty="0" err="1" smtClean="0"/>
              <a:t>বন্ধুর</a:t>
            </a:r>
            <a:r>
              <a:rPr lang="en-US" dirty="0" smtClean="0"/>
              <a:t> </a:t>
            </a:r>
            <a:r>
              <a:rPr lang="en-US" dirty="0" err="1" smtClean="0"/>
              <a:t>পথেচলতে</a:t>
            </a:r>
            <a:r>
              <a:rPr lang="en-US" dirty="0" smtClean="0"/>
              <a:t> </a:t>
            </a:r>
            <a:r>
              <a:rPr lang="en-US" dirty="0" err="1" smtClean="0"/>
              <a:t>পারে</a:t>
            </a:r>
            <a:r>
              <a:rPr lang="en-US" dirty="0" smtClean="0"/>
              <a:t>।</a:t>
            </a:r>
            <a:endParaRPr lang="en-US" dirty="0"/>
          </a:p>
        </p:txBody>
      </p:sp>
      <p:sp>
        <p:nvSpPr>
          <p:cNvPr id="22" name="TextBox 21"/>
          <p:cNvSpPr txBox="1"/>
          <p:nvPr/>
        </p:nvSpPr>
        <p:spPr>
          <a:xfrm>
            <a:off x="3273287" y="2973345"/>
            <a:ext cx="2107096" cy="1477328"/>
          </a:xfrm>
          <a:prstGeom prst="rect">
            <a:avLst/>
          </a:prstGeom>
          <a:noFill/>
        </p:spPr>
        <p:txBody>
          <a:bodyPr wrap="square" rtlCol="0">
            <a:spAutoFit/>
          </a:bodyPr>
          <a:lstStyle/>
          <a:p>
            <a:r>
              <a:rPr lang="en-US" dirty="0" err="1" smtClean="0"/>
              <a:t>এটি</a:t>
            </a:r>
            <a:r>
              <a:rPr lang="en-US" dirty="0" smtClean="0"/>
              <a:t> </a:t>
            </a:r>
            <a:r>
              <a:rPr lang="en-US" b="1" dirty="0" smtClean="0"/>
              <a:t>4wheel drive</a:t>
            </a:r>
            <a:r>
              <a:rPr lang="en-US" dirty="0" smtClean="0"/>
              <a:t> </a:t>
            </a:r>
            <a:r>
              <a:rPr lang="en-US" dirty="0" err="1" smtClean="0"/>
              <a:t>পদ্ধতিবিশিষ্ট</a:t>
            </a:r>
            <a:r>
              <a:rPr lang="en-US" dirty="0" smtClean="0"/>
              <a:t> </a:t>
            </a:r>
            <a:r>
              <a:rPr lang="en-US" dirty="0" err="1" smtClean="0"/>
              <a:t>হয়ে</a:t>
            </a:r>
            <a:r>
              <a:rPr lang="en-US" dirty="0" smtClean="0"/>
              <a:t> </a:t>
            </a:r>
            <a:r>
              <a:rPr lang="en-US" dirty="0" err="1" smtClean="0"/>
              <a:t>থাকে</a:t>
            </a:r>
            <a:r>
              <a:rPr lang="en-US" dirty="0" smtClean="0"/>
              <a:t> </a:t>
            </a:r>
            <a:r>
              <a:rPr lang="en-US" dirty="0" err="1" smtClean="0"/>
              <a:t>বলে</a:t>
            </a:r>
            <a:r>
              <a:rPr lang="en-US" dirty="0" smtClean="0"/>
              <a:t> </a:t>
            </a:r>
            <a:r>
              <a:rPr lang="en-US" dirty="0" err="1" smtClean="0"/>
              <a:t>যেকোনো</a:t>
            </a:r>
            <a:r>
              <a:rPr lang="en-US" dirty="0" smtClean="0"/>
              <a:t> </a:t>
            </a:r>
            <a:r>
              <a:rPr lang="en-US" dirty="0" err="1" smtClean="0"/>
              <a:t>দুর্গম</a:t>
            </a:r>
            <a:r>
              <a:rPr lang="en-US" dirty="0" smtClean="0"/>
              <a:t> </a:t>
            </a:r>
            <a:r>
              <a:rPr lang="en-US" dirty="0" err="1" smtClean="0"/>
              <a:t>পথে</a:t>
            </a:r>
            <a:r>
              <a:rPr lang="en-US" dirty="0" smtClean="0"/>
              <a:t> </a:t>
            </a:r>
            <a:r>
              <a:rPr lang="en-US" dirty="0" err="1" smtClean="0"/>
              <a:t>চতে</a:t>
            </a:r>
            <a:r>
              <a:rPr lang="en-US" dirty="0" smtClean="0"/>
              <a:t> </a:t>
            </a:r>
            <a:r>
              <a:rPr lang="en-US" dirty="0" err="1" smtClean="0"/>
              <a:t>পারে</a:t>
            </a:r>
            <a:r>
              <a:rPr lang="en-US" dirty="0" smtClean="0"/>
              <a:t>।</a:t>
            </a:r>
            <a:endParaRPr lang="en-US" dirty="0"/>
          </a:p>
        </p:txBody>
      </p:sp>
      <p:sp>
        <p:nvSpPr>
          <p:cNvPr id="23" name="TextBox 22"/>
          <p:cNvSpPr txBox="1"/>
          <p:nvPr/>
        </p:nvSpPr>
        <p:spPr>
          <a:xfrm>
            <a:off x="5963479" y="2952204"/>
            <a:ext cx="1934818" cy="1754326"/>
          </a:xfrm>
          <a:prstGeom prst="rect">
            <a:avLst/>
          </a:prstGeom>
          <a:noFill/>
        </p:spPr>
        <p:txBody>
          <a:bodyPr wrap="square" rtlCol="0">
            <a:spAutoFit/>
          </a:bodyPr>
          <a:lstStyle/>
          <a:p>
            <a:r>
              <a:rPr lang="en-US" dirty="0" err="1" smtClean="0"/>
              <a:t>এতে</a:t>
            </a:r>
            <a:r>
              <a:rPr lang="en-US" dirty="0" smtClean="0"/>
              <a:t> </a:t>
            </a:r>
            <a:r>
              <a:rPr lang="en-US" dirty="0" err="1" smtClean="0"/>
              <a:t>সলিড</a:t>
            </a:r>
            <a:r>
              <a:rPr lang="en-US" dirty="0" smtClean="0"/>
              <a:t>, লিকু্</a:t>
            </a:r>
            <a:r>
              <a:rPr lang="as-IN" dirty="0" smtClean="0"/>
              <a:t>ই</a:t>
            </a:r>
            <a:r>
              <a:rPr lang="en-US" dirty="0" smtClean="0"/>
              <a:t>ড, </a:t>
            </a:r>
            <a:r>
              <a:rPr lang="en-US" dirty="0" err="1" smtClean="0"/>
              <a:t>বা</a:t>
            </a:r>
            <a:r>
              <a:rPr lang="en-US" dirty="0" smtClean="0"/>
              <a:t> </a:t>
            </a:r>
            <a:r>
              <a:rPr lang="en-US" dirty="0" err="1" smtClean="0"/>
              <a:t>তরল</a:t>
            </a:r>
            <a:r>
              <a:rPr lang="en-US" dirty="0" smtClean="0"/>
              <a:t>, </a:t>
            </a:r>
            <a:r>
              <a:rPr lang="en-US" dirty="0" err="1" smtClean="0"/>
              <a:t>গ্যাসীয়</a:t>
            </a:r>
            <a:r>
              <a:rPr lang="en-US" dirty="0" smtClean="0"/>
              <a:t> </a:t>
            </a:r>
            <a:r>
              <a:rPr lang="en-US" dirty="0" err="1" smtClean="0"/>
              <a:t>অধিক</a:t>
            </a:r>
            <a:r>
              <a:rPr lang="en-US" dirty="0" smtClean="0"/>
              <a:t> </a:t>
            </a:r>
            <a:r>
              <a:rPr lang="en-US" dirty="0" err="1" smtClean="0"/>
              <a:t>শীতল</a:t>
            </a:r>
            <a:r>
              <a:rPr lang="en-US" dirty="0" smtClean="0"/>
              <a:t> </a:t>
            </a:r>
            <a:r>
              <a:rPr lang="en-US" dirty="0" err="1" smtClean="0"/>
              <a:t>প্রভৃতি</a:t>
            </a:r>
            <a:r>
              <a:rPr lang="en-US" dirty="0" smtClean="0"/>
              <a:t> </a:t>
            </a:r>
            <a:r>
              <a:rPr lang="en-US" dirty="0" err="1" smtClean="0"/>
              <a:t>মালামাল</a:t>
            </a:r>
            <a:r>
              <a:rPr lang="en-US" dirty="0" smtClean="0"/>
              <a:t> </a:t>
            </a:r>
            <a:r>
              <a:rPr lang="en-US" dirty="0" err="1" smtClean="0"/>
              <a:t>বহন</a:t>
            </a:r>
            <a:r>
              <a:rPr lang="en-US" dirty="0" smtClean="0"/>
              <a:t> </a:t>
            </a:r>
            <a:r>
              <a:rPr lang="en-US" dirty="0" err="1" smtClean="0"/>
              <a:t>করা</a:t>
            </a:r>
            <a:r>
              <a:rPr lang="en-US" dirty="0" smtClean="0"/>
              <a:t> </a:t>
            </a:r>
            <a:r>
              <a:rPr lang="en-US" dirty="0" err="1" smtClean="0"/>
              <a:t>যায়</a:t>
            </a:r>
            <a:r>
              <a:rPr lang="en-US" dirty="0" smtClean="0"/>
              <a:t>।</a:t>
            </a:r>
            <a:endParaRPr lang="en-US" dirty="0"/>
          </a:p>
        </p:txBody>
      </p:sp>
    </p:spTree>
    <p:extLst>
      <p:ext uri="{BB962C8B-B14F-4D97-AF65-F5344CB8AC3E}">
        <p14:creationId xmlns:p14="http://schemas.microsoft.com/office/powerpoint/2010/main" val="217783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4" name="TextBox 3"/>
          <p:cNvSpPr txBox="1"/>
          <p:nvPr/>
        </p:nvSpPr>
        <p:spPr>
          <a:xfrm>
            <a:off x="784890" y="2332383"/>
            <a:ext cx="1915542" cy="369332"/>
          </a:xfrm>
          <a:prstGeom prst="rect">
            <a:avLst/>
          </a:prstGeom>
          <a:noFill/>
        </p:spPr>
        <p:txBody>
          <a:bodyPr wrap="square" rtlCol="0">
            <a:spAutoFit/>
          </a:bodyPr>
          <a:lstStyle/>
          <a:p>
            <a:pPr algn="ctr"/>
            <a:r>
              <a:rPr lang="en-US" dirty="0" smtClean="0"/>
              <a:t>১. ফুল </a:t>
            </a:r>
            <a:r>
              <a:rPr lang="as-IN" dirty="0" smtClean="0"/>
              <a:t>ট্রেইলার </a:t>
            </a:r>
            <a:r>
              <a:rPr lang="en-US" dirty="0" smtClean="0"/>
              <a:t>  </a:t>
            </a:r>
            <a:endParaRPr lang="en-US" dirty="0"/>
          </a:p>
        </p:txBody>
      </p:sp>
      <p:sp>
        <p:nvSpPr>
          <p:cNvPr id="6" name="TextBox 5"/>
          <p:cNvSpPr txBox="1"/>
          <p:nvPr/>
        </p:nvSpPr>
        <p:spPr>
          <a:xfrm>
            <a:off x="3273287" y="2332383"/>
            <a:ext cx="2107096" cy="369332"/>
          </a:xfrm>
          <a:prstGeom prst="rect">
            <a:avLst/>
          </a:prstGeom>
          <a:noFill/>
        </p:spPr>
        <p:txBody>
          <a:bodyPr wrap="square" rtlCol="0">
            <a:spAutoFit/>
          </a:bodyPr>
          <a:lstStyle/>
          <a:p>
            <a:r>
              <a:rPr lang="en-US" dirty="0" smtClean="0"/>
              <a:t>২. ব্যালেঞ্চ </a:t>
            </a:r>
            <a:r>
              <a:rPr lang="as-IN" dirty="0" smtClean="0"/>
              <a:t>ট্রেইলার</a:t>
            </a:r>
            <a:r>
              <a:rPr lang="en-US" dirty="0" smtClean="0"/>
              <a:t>  </a:t>
            </a:r>
            <a:endParaRPr lang="en-US" dirty="0"/>
          </a:p>
        </p:txBody>
      </p:sp>
      <p:sp>
        <p:nvSpPr>
          <p:cNvPr id="7" name="TextBox 6"/>
          <p:cNvSpPr txBox="1"/>
          <p:nvPr/>
        </p:nvSpPr>
        <p:spPr>
          <a:xfrm>
            <a:off x="5963479" y="2332383"/>
            <a:ext cx="1934818" cy="369332"/>
          </a:xfrm>
          <a:prstGeom prst="rect">
            <a:avLst/>
          </a:prstGeom>
          <a:noFill/>
        </p:spPr>
        <p:txBody>
          <a:bodyPr wrap="square" rtlCol="0">
            <a:spAutoFit/>
          </a:bodyPr>
          <a:lstStyle/>
          <a:p>
            <a:r>
              <a:rPr lang="en-US" dirty="0" smtClean="0"/>
              <a:t>৩. কনভার্টর </a:t>
            </a:r>
            <a:r>
              <a:rPr lang="en-US" dirty="0" err="1" smtClean="0"/>
              <a:t>ডলি</a:t>
            </a:r>
            <a:endParaRPr lang="en-US" dirty="0"/>
          </a:p>
        </p:txBody>
      </p:sp>
      <p:sp>
        <p:nvSpPr>
          <p:cNvPr id="8" name="TextBox 7"/>
          <p:cNvSpPr txBox="1"/>
          <p:nvPr/>
        </p:nvSpPr>
        <p:spPr>
          <a:xfrm>
            <a:off x="8481393" y="2332383"/>
            <a:ext cx="1828800" cy="369332"/>
          </a:xfrm>
          <a:prstGeom prst="rect">
            <a:avLst/>
          </a:prstGeom>
          <a:noFill/>
        </p:spPr>
        <p:txBody>
          <a:bodyPr wrap="square" rtlCol="0">
            <a:spAutoFit/>
          </a:bodyPr>
          <a:lstStyle/>
          <a:p>
            <a:r>
              <a:rPr lang="en-US" dirty="0" smtClean="0"/>
              <a:t>৪. পোল </a:t>
            </a:r>
            <a:r>
              <a:rPr lang="as-IN" dirty="0" smtClean="0"/>
              <a:t>ট্রেইলার</a:t>
            </a:r>
            <a:r>
              <a:rPr lang="en-US" dirty="0" smtClean="0"/>
              <a:t> </a:t>
            </a:r>
            <a:endParaRPr lang="en-US" dirty="0"/>
          </a:p>
        </p:txBody>
      </p:sp>
      <p:sp>
        <p:nvSpPr>
          <p:cNvPr id="10" name="TextBox 9"/>
          <p:cNvSpPr txBox="1"/>
          <p:nvPr/>
        </p:nvSpPr>
        <p:spPr>
          <a:xfrm>
            <a:off x="450574" y="1185915"/>
            <a:ext cx="9236764" cy="400110"/>
          </a:xfrm>
          <a:prstGeom prst="rect">
            <a:avLst/>
          </a:prstGeom>
          <a:noFill/>
        </p:spPr>
        <p:txBody>
          <a:bodyPr wrap="square" rtlCol="0">
            <a:spAutoFit/>
          </a:bodyPr>
          <a:lstStyle/>
          <a:p>
            <a:r>
              <a:rPr lang="as-IN" sz="2000" dirty="0" smtClean="0"/>
              <a:t>ফুল ট্রেইলার</a:t>
            </a:r>
            <a:r>
              <a:rPr lang="en-US" sz="2000" dirty="0" smtClean="0"/>
              <a:t>,</a:t>
            </a:r>
            <a:r>
              <a:rPr lang="as-IN" sz="2000" dirty="0" smtClean="0"/>
              <a:t> </a:t>
            </a:r>
            <a:r>
              <a:rPr lang="as-IN" sz="2000" dirty="0"/>
              <a:t>ব্যালেঞ্চ </a:t>
            </a:r>
            <a:r>
              <a:rPr lang="as-IN" sz="2000" dirty="0" smtClean="0"/>
              <a:t>ট্রেইলার</a:t>
            </a:r>
            <a:r>
              <a:rPr lang="en-US" sz="2000" dirty="0"/>
              <a:t>,</a:t>
            </a:r>
            <a:r>
              <a:rPr lang="en-US" sz="2000" dirty="0" smtClean="0"/>
              <a:t> </a:t>
            </a:r>
            <a:r>
              <a:rPr lang="as-IN" sz="2000" dirty="0"/>
              <a:t>কনভার্টর </a:t>
            </a:r>
            <a:r>
              <a:rPr lang="as-IN" sz="2000" dirty="0" smtClean="0"/>
              <a:t>ডলি</a:t>
            </a:r>
            <a:r>
              <a:rPr lang="en-US" sz="2000" dirty="0" smtClean="0"/>
              <a:t>, </a:t>
            </a:r>
            <a:r>
              <a:rPr lang="as-IN" sz="2000" dirty="0" smtClean="0"/>
              <a:t>পোল </a:t>
            </a:r>
            <a:r>
              <a:rPr lang="as-IN" sz="2000" dirty="0"/>
              <a:t>ট্রেইলার </a:t>
            </a:r>
            <a:r>
              <a:rPr lang="en-US" sz="2000" dirty="0" smtClean="0"/>
              <a:t>এর </a:t>
            </a:r>
            <a:r>
              <a:rPr lang="en-US" sz="2000" dirty="0" err="1" smtClean="0"/>
              <a:t>বৈশিষ্ট্য</a:t>
            </a:r>
            <a:r>
              <a:rPr lang="en-US" sz="2000" dirty="0" smtClean="0"/>
              <a:t> :</a:t>
            </a:r>
            <a:endParaRPr lang="en-US" sz="2000" dirty="0"/>
          </a:p>
        </p:txBody>
      </p:sp>
      <p:pic>
        <p:nvPicPr>
          <p:cNvPr id="9" name="Picture 8"/>
          <p:cNvPicPr>
            <a:picLocks noChangeAspect="1"/>
          </p:cNvPicPr>
          <p:nvPr/>
        </p:nvPicPr>
        <p:blipFill>
          <a:blip r:embed="rId2"/>
          <a:stretch>
            <a:fillRect/>
          </a:stretch>
        </p:blipFill>
        <p:spPr>
          <a:xfrm>
            <a:off x="251997" y="4417042"/>
            <a:ext cx="3212870" cy="1755800"/>
          </a:xfrm>
          <a:prstGeom prst="rect">
            <a:avLst/>
          </a:prstGeom>
        </p:spPr>
      </p:pic>
      <p:pic>
        <p:nvPicPr>
          <p:cNvPr id="11" name="Picture 10"/>
          <p:cNvPicPr>
            <a:picLocks noChangeAspect="1"/>
          </p:cNvPicPr>
          <p:nvPr/>
        </p:nvPicPr>
        <p:blipFill>
          <a:blip r:embed="rId3"/>
          <a:stretch>
            <a:fillRect/>
          </a:stretch>
        </p:blipFill>
        <p:spPr>
          <a:xfrm>
            <a:off x="2939875" y="4540748"/>
            <a:ext cx="2773920" cy="185334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588" y="5018891"/>
            <a:ext cx="2857500" cy="1600200"/>
          </a:xfrm>
          <a:prstGeom prst="rect">
            <a:avLst/>
          </a:prstGeom>
          <a:ln>
            <a:noFill/>
          </a:ln>
          <a:effectLst>
            <a:outerShdw blurRad="190500" algn="tl" rotWithShape="0">
              <a:srgbClr val="000000">
                <a:alpha val="70000"/>
              </a:srgbClr>
            </a:outerShdw>
            <a:softEdge rad="127000"/>
          </a:effectLst>
        </p:spPr>
      </p:pic>
      <p:pic>
        <p:nvPicPr>
          <p:cNvPr id="17" name="Picture 16"/>
          <p:cNvPicPr>
            <a:picLocks noChangeAspect="1"/>
          </p:cNvPicPr>
          <p:nvPr/>
        </p:nvPicPr>
        <p:blipFill>
          <a:blip r:embed="rId5"/>
          <a:stretch>
            <a:fillRect/>
          </a:stretch>
        </p:blipFill>
        <p:spPr>
          <a:xfrm>
            <a:off x="5851802" y="4653337"/>
            <a:ext cx="2158171" cy="1615580"/>
          </a:xfrm>
          <a:prstGeom prst="rect">
            <a:avLst/>
          </a:prstGeom>
        </p:spPr>
      </p:pic>
      <p:sp>
        <p:nvSpPr>
          <p:cNvPr id="18" name="TextBox 17"/>
          <p:cNvSpPr txBox="1"/>
          <p:nvPr/>
        </p:nvSpPr>
        <p:spPr>
          <a:xfrm>
            <a:off x="796834" y="2965268"/>
            <a:ext cx="2181497" cy="2031325"/>
          </a:xfrm>
          <a:prstGeom prst="rect">
            <a:avLst/>
          </a:prstGeom>
          <a:noFill/>
        </p:spPr>
        <p:txBody>
          <a:bodyPr wrap="square" rtlCol="0">
            <a:spAutoFit/>
          </a:bodyPr>
          <a:lstStyle/>
          <a:p>
            <a:r>
              <a:rPr lang="en-US" dirty="0" err="1" smtClean="0"/>
              <a:t>সাধারণ</a:t>
            </a:r>
            <a:r>
              <a:rPr lang="en-US" dirty="0" smtClean="0"/>
              <a:t> </a:t>
            </a:r>
            <a:r>
              <a:rPr lang="as-IN" dirty="0"/>
              <a:t>ট্রেইলার </a:t>
            </a:r>
            <a:r>
              <a:rPr lang="en-US" dirty="0" smtClean="0"/>
              <a:t> </a:t>
            </a:r>
            <a:r>
              <a:rPr lang="en-US" dirty="0" err="1" smtClean="0"/>
              <a:t>থেকে</a:t>
            </a:r>
            <a:r>
              <a:rPr lang="en-US" dirty="0" smtClean="0"/>
              <a:t> </a:t>
            </a:r>
            <a:r>
              <a:rPr lang="en-US" dirty="0" err="1" smtClean="0"/>
              <a:t>এটি</a:t>
            </a:r>
            <a:r>
              <a:rPr lang="en-US" dirty="0" smtClean="0"/>
              <a:t> </a:t>
            </a:r>
            <a:r>
              <a:rPr lang="en-US" dirty="0" err="1" smtClean="0"/>
              <a:t>প্রচুর</a:t>
            </a:r>
            <a:r>
              <a:rPr lang="en-US" dirty="0" smtClean="0"/>
              <a:t> </a:t>
            </a:r>
            <a:r>
              <a:rPr lang="en-US" dirty="0" err="1" smtClean="0"/>
              <a:t>রিক্স</a:t>
            </a:r>
            <a:r>
              <a:rPr lang="en-US" dirty="0" smtClean="0"/>
              <a:t> </a:t>
            </a:r>
            <a:r>
              <a:rPr lang="en-US" dirty="0" err="1" smtClean="0"/>
              <a:t>কভার</a:t>
            </a:r>
            <a:r>
              <a:rPr lang="en-US" dirty="0" smtClean="0"/>
              <a:t> </a:t>
            </a:r>
            <a:r>
              <a:rPr lang="en-US" dirty="0" err="1" smtClean="0"/>
              <a:t>করে</a:t>
            </a:r>
            <a:r>
              <a:rPr lang="en-US" dirty="0" smtClean="0"/>
              <a:t> </a:t>
            </a:r>
            <a:r>
              <a:rPr lang="en-US" dirty="0" err="1" smtClean="0"/>
              <a:t>কার্যসম্পাদন</a:t>
            </a:r>
            <a:r>
              <a:rPr lang="en-US" dirty="0" smtClean="0"/>
              <a:t> </a:t>
            </a:r>
            <a:r>
              <a:rPr lang="en-US" dirty="0" err="1" smtClean="0"/>
              <a:t>করে</a:t>
            </a:r>
            <a:r>
              <a:rPr lang="en-US" dirty="0" smtClean="0"/>
              <a:t> </a:t>
            </a:r>
            <a:r>
              <a:rPr lang="en-US" dirty="0" err="1" smtClean="0"/>
              <a:t>বলে</a:t>
            </a:r>
            <a:r>
              <a:rPr lang="en-US" dirty="0" smtClean="0"/>
              <a:t> </a:t>
            </a:r>
            <a:r>
              <a:rPr lang="en-US" dirty="0" err="1" smtClean="0"/>
              <a:t>এটার</a:t>
            </a:r>
            <a:r>
              <a:rPr lang="en-US" dirty="0" smtClean="0"/>
              <a:t> </a:t>
            </a:r>
            <a:r>
              <a:rPr lang="en-US" dirty="0" err="1" smtClean="0"/>
              <a:t>মুল্য</a:t>
            </a:r>
            <a:r>
              <a:rPr lang="en-US" dirty="0" smtClean="0"/>
              <a:t> </a:t>
            </a:r>
            <a:r>
              <a:rPr lang="en-US" dirty="0" err="1" smtClean="0"/>
              <a:t>তুলনামুলকভাবে</a:t>
            </a:r>
            <a:r>
              <a:rPr lang="en-US" dirty="0" smtClean="0"/>
              <a:t>  </a:t>
            </a:r>
            <a:r>
              <a:rPr lang="en-US" dirty="0" err="1" smtClean="0"/>
              <a:t>বেশি</a:t>
            </a:r>
            <a:endParaRPr lang="en-US" dirty="0"/>
          </a:p>
        </p:txBody>
      </p:sp>
      <p:sp>
        <p:nvSpPr>
          <p:cNvPr id="19" name="TextBox 18"/>
          <p:cNvSpPr txBox="1"/>
          <p:nvPr/>
        </p:nvSpPr>
        <p:spPr>
          <a:xfrm>
            <a:off x="3273287" y="2939141"/>
            <a:ext cx="1912667" cy="1200329"/>
          </a:xfrm>
          <a:prstGeom prst="rect">
            <a:avLst/>
          </a:prstGeom>
          <a:noFill/>
        </p:spPr>
        <p:txBody>
          <a:bodyPr wrap="square" rtlCol="0">
            <a:spAutoFit/>
          </a:bodyPr>
          <a:lstStyle/>
          <a:p>
            <a:r>
              <a:rPr lang="en-US" dirty="0" err="1" smtClean="0"/>
              <a:t>এটা</a:t>
            </a:r>
            <a:r>
              <a:rPr lang="en-US" dirty="0" smtClean="0"/>
              <a:t> </a:t>
            </a:r>
            <a:r>
              <a:rPr lang="en-US" b="1" dirty="0" err="1" smtClean="0"/>
              <a:t>Uitility</a:t>
            </a:r>
            <a:r>
              <a:rPr lang="en-US" b="1" dirty="0" smtClean="0"/>
              <a:t> Trailer</a:t>
            </a:r>
            <a:r>
              <a:rPr lang="en-US" dirty="0" smtClean="0"/>
              <a:t> </a:t>
            </a:r>
            <a:r>
              <a:rPr lang="en-US" dirty="0" err="1" smtClean="0"/>
              <a:t>হিসেবে</a:t>
            </a:r>
            <a:r>
              <a:rPr lang="en-US" dirty="0" smtClean="0"/>
              <a:t> </a:t>
            </a:r>
            <a:r>
              <a:rPr lang="en-US" dirty="0" err="1" smtClean="0"/>
              <a:t>বহুবিধ</a:t>
            </a:r>
            <a:r>
              <a:rPr lang="en-US" dirty="0" smtClean="0"/>
              <a:t> </a:t>
            </a:r>
            <a:r>
              <a:rPr lang="en-US" dirty="0" err="1" smtClean="0"/>
              <a:t>ক্ষেত্রে</a:t>
            </a:r>
            <a:r>
              <a:rPr lang="en-US" dirty="0" smtClean="0"/>
              <a:t> </a:t>
            </a:r>
            <a:r>
              <a:rPr lang="en-US" dirty="0" err="1" smtClean="0"/>
              <a:t>ব্যবহৃত</a:t>
            </a:r>
            <a:r>
              <a:rPr lang="en-US" dirty="0" smtClean="0"/>
              <a:t> </a:t>
            </a:r>
            <a:r>
              <a:rPr lang="en-US" dirty="0" err="1" smtClean="0"/>
              <a:t>হয়</a:t>
            </a:r>
            <a:endParaRPr lang="en-US" dirty="0"/>
          </a:p>
        </p:txBody>
      </p:sp>
      <p:sp>
        <p:nvSpPr>
          <p:cNvPr id="20" name="TextBox 19"/>
          <p:cNvSpPr txBox="1"/>
          <p:nvPr/>
        </p:nvSpPr>
        <p:spPr>
          <a:xfrm>
            <a:off x="5969724" y="2926078"/>
            <a:ext cx="1732628" cy="1477328"/>
          </a:xfrm>
          <a:prstGeom prst="rect">
            <a:avLst/>
          </a:prstGeom>
          <a:noFill/>
        </p:spPr>
        <p:txBody>
          <a:bodyPr wrap="square" rtlCol="0">
            <a:spAutoFit/>
          </a:bodyPr>
          <a:lstStyle/>
          <a:p>
            <a:r>
              <a:rPr lang="en-US" dirty="0" smtClean="0"/>
              <a:t>এর </a:t>
            </a:r>
            <a:r>
              <a:rPr lang="en-US" dirty="0" err="1" smtClean="0"/>
              <a:t>আকৃতি</a:t>
            </a:r>
            <a:r>
              <a:rPr lang="en-US" dirty="0" smtClean="0"/>
              <a:t> </a:t>
            </a:r>
            <a:r>
              <a:rPr lang="en-US" dirty="0" err="1" smtClean="0"/>
              <a:t>পরিবর্তন</a:t>
            </a:r>
            <a:r>
              <a:rPr lang="en-US" dirty="0" smtClean="0"/>
              <a:t> </a:t>
            </a:r>
            <a:r>
              <a:rPr lang="en-US" dirty="0" err="1" smtClean="0"/>
              <a:t>করে</a:t>
            </a:r>
            <a:r>
              <a:rPr lang="en-US" dirty="0" smtClean="0"/>
              <a:t> </a:t>
            </a:r>
            <a:r>
              <a:rPr lang="en-US" dirty="0" err="1" smtClean="0"/>
              <a:t>মানুষজনও</a:t>
            </a:r>
            <a:r>
              <a:rPr lang="en-US" dirty="0" smtClean="0"/>
              <a:t> </a:t>
            </a:r>
            <a:r>
              <a:rPr lang="en-US" dirty="0" err="1" smtClean="0"/>
              <a:t>পরিবহন</a:t>
            </a:r>
            <a:r>
              <a:rPr lang="en-US" dirty="0" smtClean="0"/>
              <a:t> </a:t>
            </a:r>
            <a:r>
              <a:rPr lang="en-US" dirty="0" err="1" smtClean="0"/>
              <a:t>করা</a:t>
            </a:r>
            <a:r>
              <a:rPr lang="en-US" dirty="0" smtClean="0"/>
              <a:t> </a:t>
            </a:r>
            <a:r>
              <a:rPr lang="en-US" dirty="0" err="1" smtClean="0"/>
              <a:t>যায়</a:t>
            </a:r>
            <a:endParaRPr lang="en-US" dirty="0"/>
          </a:p>
        </p:txBody>
      </p:sp>
      <p:sp>
        <p:nvSpPr>
          <p:cNvPr id="21" name="TextBox 20"/>
          <p:cNvSpPr txBox="1"/>
          <p:nvPr/>
        </p:nvSpPr>
        <p:spPr>
          <a:xfrm>
            <a:off x="8494454" y="2918209"/>
            <a:ext cx="2177898" cy="1754326"/>
          </a:xfrm>
          <a:prstGeom prst="rect">
            <a:avLst/>
          </a:prstGeom>
          <a:noFill/>
        </p:spPr>
        <p:txBody>
          <a:bodyPr wrap="square" rtlCol="0">
            <a:spAutoFit/>
          </a:bodyPr>
          <a:lstStyle/>
          <a:p>
            <a:r>
              <a:rPr lang="en-US" dirty="0" err="1" smtClean="0"/>
              <a:t>পোল</a:t>
            </a:r>
            <a:r>
              <a:rPr lang="en-US" dirty="0" smtClean="0"/>
              <a:t>, ম</a:t>
            </a:r>
            <a:r>
              <a:rPr lang="as-IN" dirty="0" smtClean="0"/>
              <a:t>ই</a:t>
            </a:r>
            <a:r>
              <a:rPr lang="en-US" dirty="0" smtClean="0"/>
              <a:t> </a:t>
            </a:r>
            <a:r>
              <a:rPr lang="en-US" dirty="0" err="1" smtClean="0"/>
              <a:t>প্রভৃতি</a:t>
            </a:r>
            <a:r>
              <a:rPr lang="en-US" dirty="0" smtClean="0"/>
              <a:t> </a:t>
            </a:r>
            <a:r>
              <a:rPr lang="en-US" dirty="0" err="1" smtClean="0"/>
              <a:t>বহন</a:t>
            </a:r>
            <a:r>
              <a:rPr lang="en-US" dirty="0" smtClean="0"/>
              <a:t> ও </a:t>
            </a:r>
            <a:r>
              <a:rPr lang="en-US" dirty="0" err="1" smtClean="0"/>
              <a:t>সংযুক্ত</a:t>
            </a:r>
            <a:r>
              <a:rPr lang="en-US" dirty="0" smtClean="0"/>
              <a:t> </a:t>
            </a:r>
            <a:r>
              <a:rPr lang="en-US" dirty="0" err="1" smtClean="0"/>
              <a:t>করতে</a:t>
            </a:r>
            <a:r>
              <a:rPr lang="en-US" dirty="0" smtClean="0"/>
              <a:t> </a:t>
            </a:r>
            <a:r>
              <a:rPr lang="en-US" dirty="0" err="1" smtClean="0"/>
              <a:t>এটাতে</a:t>
            </a:r>
            <a:r>
              <a:rPr lang="en-US" dirty="0" smtClean="0"/>
              <a:t> </a:t>
            </a:r>
            <a:r>
              <a:rPr lang="en-US" dirty="0" err="1" smtClean="0"/>
              <a:t>বিশেষ</a:t>
            </a:r>
            <a:r>
              <a:rPr lang="en-US" dirty="0" smtClean="0"/>
              <a:t> </a:t>
            </a:r>
            <a:r>
              <a:rPr lang="en-US" dirty="0" err="1" smtClean="0"/>
              <a:t>ধরনের</a:t>
            </a:r>
            <a:r>
              <a:rPr lang="en-US" dirty="0" smtClean="0"/>
              <a:t> </a:t>
            </a:r>
            <a:r>
              <a:rPr lang="en-US" dirty="0" err="1" smtClean="0"/>
              <a:t>হ্যাঙ্গার</a:t>
            </a:r>
            <a:r>
              <a:rPr lang="en-US" dirty="0" smtClean="0"/>
              <a:t> বিশিষ্ট </a:t>
            </a:r>
            <a:r>
              <a:rPr lang="en-US" dirty="0" err="1" smtClean="0"/>
              <a:t>বডি</a:t>
            </a:r>
            <a:r>
              <a:rPr lang="en-US" dirty="0" smtClean="0"/>
              <a:t>  </a:t>
            </a:r>
            <a:r>
              <a:rPr lang="en-US" dirty="0" err="1" smtClean="0"/>
              <a:t>ব্যবহার</a:t>
            </a:r>
            <a:r>
              <a:rPr lang="en-US" dirty="0" smtClean="0"/>
              <a:t> </a:t>
            </a:r>
            <a:r>
              <a:rPr lang="en-US" dirty="0" err="1" smtClean="0"/>
              <a:t>করা</a:t>
            </a:r>
            <a:r>
              <a:rPr lang="en-US" dirty="0" smtClean="0"/>
              <a:t> </a:t>
            </a:r>
            <a:r>
              <a:rPr lang="en-US" dirty="0" err="1" smtClean="0"/>
              <a:t>হয়</a:t>
            </a:r>
            <a:r>
              <a:rPr lang="en-US" dirty="0" smtClean="0"/>
              <a:t>।</a:t>
            </a:r>
            <a:endParaRPr lang="en-US" dirty="0"/>
          </a:p>
        </p:txBody>
      </p:sp>
    </p:spTree>
    <p:extLst>
      <p:ext uri="{BB962C8B-B14F-4D97-AF65-F5344CB8AC3E}">
        <p14:creationId xmlns:p14="http://schemas.microsoft.com/office/powerpoint/2010/main" val="3121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650"/>
                                        <p:tgtEl>
                                          <p:spTgt spid="18"/>
                                        </p:tgtEl>
                                      </p:cBhvr>
                                    </p:animEffect>
                                  </p:childTnLst>
                                </p:cTn>
                              </p:par>
                            </p:childTnLst>
                          </p:cTn>
                        </p:par>
                        <p:par>
                          <p:cTn id="8" fill="hold">
                            <p:stCondLst>
                              <p:cond delay="65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750"/>
                                        <p:tgtEl>
                                          <p:spTgt spid="19"/>
                                        </p:tgtEl>
                                      </p:cBhvr>
                                    </p:animEffect>
                                  </p:childTnLst>
                                </p:cTn>
                              </p:par>
                            </p:childTnLst>
                          </p:cTn>
                        </p:par>
                        <p:par>
                          <p:cTn id="12" fill="hold">
                            <p:stCondLst>
                              <p:cond delay="14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850"/>
                                        <p:tgtEl>
                                          <p:spTgt spid="20"/>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18" name="TextBox 17"/>
          <p:cNvSpPr txBox="1"/>
          <p:nvPr/>
        </p:nvSpPr>
        <p:spPr>
          <a:xfrm>
            <a:off x="450574" y="1182815"/>
            <a:ext cx="8390382" cy="400110"/>
          </a:xfrm>
          <a:prstGeom prst="rect">
            <a:avLst/>
          </a:prstGeom>
          <a:noFill/>
        </p:spPr>
        <p:txBody>
          <a:bodyPr wrap="square" rtlCol="0">
            <a:spAutoFit/>
          </a:bodyPr>
          <a:lstStyle/>
          <a:p>
            <a:r>
              <a:rPr lang="as-IN" sz="2000" b="1" dirty="0"/>
              <a:t>ফুল ট্রেইলার ও সেমি ট্রেইলার এর পার্থক্য</a:t>
            </a:r>
            <a:r>
              <a:rPr lang="as-IN" sz="2000" b="1" dirty="0" smtClean="0"/>
              <a:t>:—</a:t>
            </a:r>
            <a:endParaRPr lang="en-US" sz="2000" b="1" dirty="0"/>
          </a:p>
        </p:txBody>
      </p:sp>
      <p:sp>
        <p:nvSpPr>
          <p:cNvPr id="19" name="TextBox 18"/>
          <p:cNvSpPr txBox="1"/>
          <p:nvPr/>
        </p:nvSpPr>
        <p:spPr>
          <a:xfrm>
            <a:off x="784889" y="1778385"/>
            <a:ext cx="3840120" cy="646331"/>
          </a:xfrm>
          <a:prstGeom prst="rect">
            <a:avLst/>
          </a:prstGeom>
          <a:noFill/>
        </p:spPr>
        <p:txBody>
          <a:bodyPr wrap="square" rtlCol="0">
            <a:spAutoFit/>
          </a:bodyPr>
          <a:lstStyle/>
          <a:p>
            <a:r>
              <a:rPr lang="as-IN" dirty="0"/>
              <a:t>(ক) ফুল ট্রেইলার </a:t>
            </a:r>
            <a:endParaRPr lang="en-US" dirty="0" smtClean="0"/>
          </a:p>
          <a:p>
            <a:r>
              <a:rPr lang="as-IN" dirty="0" smtClean="0"/>
              <a:t>(</a:t>
            </a:r>
            <a:r>
              <a:rPr lang="en-GB" dirty="0" smtClean="0"/>
              <a:t>Full </a:t>
            </a:r>
            <a:r>
              <a:rPr lang="en-US" dirty="0" smtClean="0"/>
              <a:t>trailer</a:t>
            </a:r>
            <a:r>
              <a:rPr lang="en-US" dirty="0"/>
              <a:t>)</a:t>
            </a:r>
          </a:p>
        </p:txBody>
      </p:sp>
      <p:sp>
        <p:nvSpPr>
          <p:cNvPr id="20" name="Rectangle 19"/>
          <p:cNvSpPr/>
          <p:nvPr/>
        </p:nvSpPr>
        <p:spPr>
          <a:xfrm>
            <a:off x="6400800" y="1787253"/>
            <a:ext cx="5102090" cy="646331"/>
          </a:xfrm>
          <a:prstGeom prst="rect">
            <a:avLst/>
          </a:prstGeom>
        </p:spPr>
        <p:txBody>
          <a:bodyPr wrap="square">
            <a:spAutoFit/>
          </a:bodyPr>
          <a:lstStyle/>
          <a:p>
            <a:pPr algn="r"/>
            <a:r>
              <a:rPr lang="as-IN" dirty="0"/>
              <a:t>(খ) সেমি ট্রেইলার, যা প্রান্তদেশে দুই অথবা চারটি চাকা ধারণ করে (</a:t>
            </a:r>
            <a:r>
              <a:rPr lang="en-US" dirty="0" smtClean="0"/>
              <a:t>Semi-trailer)</a:t>
            </a:r>
            <a:endParaRPr lang="en-US" dirty="0"/>
          </a:p>
        </p:txBody>
      </p:sp>
      <p:sp>
        <p:nvSpPr>
          <p:cNvPr id="3" name="TextBox 2"/>
          <p:cNvSpPr txBox="1"/>
          <p:nvPr/>
        </p:nvSpPr>
        <p:spPr>
          <a:xfrm>
            <a:off x="291548" y="5830957"/>
            <a:ext cx="4982817" cy="753267"/>
          </a:xfrm>
          <a:prstGeom prst="rect">
            <a:avLst/>
          </a:prstGeom>
          <a:noFill/>
        </p:spPr>
        <p:txBody>
          <a:bodyPr wrap="square" rtlCol="0">
            <a:spAutoFit/>
          </a:bodyPr>
          <a:lstStyle/>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859" y="3448073"/>
            <a:ext cx="5738194" cy="2288902"/>
          </a:xfrm>
          <a:prstGeom prst="rect">
            <a:avLst/>
          </a:prstGeom>
        </p:spPr>
      </p:pic>
      <p:sp>
        <p:nvSpPr>
          <p:cNvPr id="16" name="TextBox 15"/>
          <p:cNvSpPr txBox="1"/>
          <p:nvPr/>
        </p:nvSpPr>
        <p:spPr>
          <a:xfrm>
            <a:off x="6820001" y="2637912"/>
            <a:ext cx="4890052" cy="646331"/>
          </a:xfrm>
          <a:prstGeom prst="rect">
            <a:avLst/>
          </a:prstGeom>
          <a:noFill/>
        </p:spPr>
        <p:txBody>
          <a:bodyPr wrap="square" rtlCol="0">
            <a:spAutoFit/>
          </a:bodyPr>
          <a:lstStyle/>
          <a:p>
            <a:r>
              <a:rPr lang="en-US" dirty="0"/>
              <a:t>&gt;</a:t>
            </a:r>
            <a:r>
              <a:rPr lang="as-IN" dirty="0" smtClean="0"/>
              <a:t>এ </a:t>
            </a:r>
            <a:r>
              <a:rPr lang="as-IN" dirty="0"/>
              <a:t>ধরনের ট্রেইলার আধা বা মাঝারি ক্ষমতা সম্পন্ন হয়</a:t>
            </a:r>
            <a:r>
              <a:rPr lang="as-IN" dirty="0" smtClean="0"/>
              <a:t>।</a:t>
            </a:r>
            <a:endParaRPr lang="as-IN" dirty="0"/>
          </a:p>
        </p:txBody>
      </p:sp>
      <p:sp>
        <p:nvSpPr>
          <p:cNvPr id="17" name="TextBox 16"/>
          <p:cNvSpPr txBox="1"/>
          <p:nvPr/>
        </p:nvSpPr>
        <p:spPr>
          <a:xfrm>
            <a:off x="6785114" y="3241969"/>
            <a:ext cx="4333461" cy="1477328"/>
          </a:xfrm>
          <a:prstGeom prst="rect">
            <a:avLst/>
          </a:prstGeom>
          <a:noFill/>
        </p:spPr>
        <p:txBody>
          <a:bodyPr wrap="square" rtlCol="0">
            <a:spAutoFit/>
          </a:bodyPr>
          <a:lstStyle/>
          <a:p>
            <a:r>
              <a:rPr lang="en-US" dirty="0" smtClean="0"/>
              <a:t>&gt;</a:t>
            </a:r>
            <a:r>
              <a:rPr lang="as-IN" dirty="0" smtClean="0"/>
              <a:t>সেমি </a:t>
            </a:r>
            <a:r>
              <a:rPr lang="as-IN" dirty="0"/>
              <a:t>ট্রেইলার অধিক খারাপ রাস্তায় চলতে পারে না । পিচ্ছিল রাস্তায় চলতে গেলে সামনের চাকা স্লিপ করতে পারে।</a:t>
            </a:r>
          </a:p>
          <a:p>
            <a:r>
              <a:rPr lang="as-IN" dirty="0"/>
              <a:t>এ ধরনের ট্রেইলার অধিক ক্ষমতা সম্পন্ন হয়।</a:t>
            </a:r>
          </a:p>
        </p:txBody>
      </p:sp>
      <p:sp>
        <p:nvSpPr>
          <p:cNvPr id="22" name="Rectangle 21"/>
          <p:cNvSpPr/>
          <p:nvPr/>
        </p:nvSpPr>
        <p:spPr>
          <a:xfrm>
            <a:off x="768627" y="2647266"/>
            <a:ext cx="6096000" cy="369332"/>
          </a:xfrm>
          <a:prstGeom prst="rect">
            <a:avLst/>
          </a:prstGeom>
        </p:spPr>
        <p:txBody>
          <a:bodyPr>
            <a:spAutoFit/>
          </a:bodyPr>
          <a:lstStyle/>
          <a:p>
            <a:r>
              <a:rPr lang="en-US" dirty="0" smtClean="0"/>
              <a:t>&gt;</a:t>
            </a:r>
            <a:r>
              <a:rPr lang="as-IN" dirty="0" smtClean="0"/>
              <a:t>এ </a:t>
            </a:r>
            <a:r>
              <a:rPr lang="as-IN" dirty="0"/>
              <a:t>ধরনের ট্রেইলার অধিক ক্ষমতা সম্পন্ন হয়</a:t>
            </a:r>
            <a:r>
              <a:rPr lang="as-IN" dirty="0" smtClean="0"/>
              <a:t>।</a:t>
            </a:r>
            <a:endParaRPr lang="as-IN" dirty="0"/>
          </a:p>
        </p:txBody>
      </p:sp>
      <p:sp>
        <p:nvSpPr>
          <p:cNvPr id="23" name="Rectangle 22"/>
          <p:cNvSpPr/>
          <p:nvPr/>
        </p:nvSpPr>
        <p:spPr>
          <a:xfrm>
            <a:off x="781881" y="3238355"/>
            <a:ext cx="6096000" cy="646331"/>
          </a:xfrm>
          <a:prstGeom prst="rect">
            <a:avLst/>
          </a:prstGeom>
        </p:spPr>
        <p:txBody>
          <a:bodyPr>
            <a:spAutoFit/>
          </a:bodyPr>
          <a:lstStyle/>
          <a:p>
            <a:r>
              <a:rPr lang="en-US" dirty="0" smtClean="0"/>
              <a:t>&gt;</a:t>
            </a:r>
            <a:r>
              <a:rPr lang="as-IN" dirty="0" smtClean="0"/>
              <a:t>ফুল </a:t>
            </a:r>
            <a:r>
              <a:rPr lang="as-IN" dirty="0"/>
              <a:t>ট্রেইলার যে-কোনো দুর্গম ও বন্ধুর পথে সাবলীলভাবে চলতে পারে এবং কখনও চাকা পিছলে যায় না।</a:t>
            </a:r>
          </a:p>
        </p:txBody>
      </p:sp>
      <p:pic>
        <p:nvPicPr>
          <p:cNvPr id="13" name="Picture 12"/>
          <p:cNvPicPr>
            <a:picLocks noChangeAspect="1"/>
          </p:cNvPicPr>
          <p:nvPr/>
        </p:nvPicPr>
        <p:blipFill>
          <a:blip r:embed="rId4"/>
          <a:stretch>
            <a:fillRect/>
          </a:stretch>
        </p:blipFill>
        <p:spPr>
          <a:xfrm>
            <a:off x="251994" y="3016598"/>
            <a:ext cx="6533117" cy="3570280"/>
          </a:xfrm>
          <a:prstGeom prst="rect">
            <a:avLst/>
          </a:prstGeom>
        </p:spPr>
      </p:pic>
    </p:spTree>
    <p:extLst>
      <p:ext uri="{BB962C8B-B14F-4D97-AF65-F5344CB8AC3E}">
        <p14:creationId xmlns:p14="http://schemas.microsoft.com/office/powerpoint/2010/main" val="52898727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path" presetSubtype="0" accel="50000" decel="50000" fill="hold" nodeType="withEffect">
                                  <p:stCondLst>
                                    <p:cond delay="0"/>
                                  </p:stCondLst>
                                  <p:childTnLst>
                                    <p:animMotion origin="layout" path="M -2.08333E-7 4.07407E-6 L -2.08333E-7 0.14768 " pathEditMode="relative" rAng="0" ptsTypes="AA">
                                      <p:cBhvr>
                                        <p:cTn id="11" dur="2000" fill="hold"/>
                                        <p:tgtEl>
                                          <p:spTgt spid="14"/>
                                        </p:tgtEl>
                                        <p:attrNameLst>
                                          <p:attrName>ppt_x</p:attrName>
                                          <p:attrName>ppt_y</p:attrName>
                                        </p:attrNameLst>
                                      </p:cBhvr>
                                      <p:rCtr x="0" y="7384"/>
                                    </p:animMotion>
                                  </p:childTnLst>
                                </p:cTn>
                              </p:par>
                              <p:par>
                                <p:cTn id="12" presetID="42" presetClass="path" presetSubtype="0" accel="50000" decel="50000" fill="hold" nodeType="withEffect">
                                  <p:stCondLst>
                                    <p:cond delay="0"/>
                                  </p:stCondLst>
                                  <p:childTnLst>
                                    <p:animMotion origin="layout" path="M 3.1727E-6 -2.45143E-6 L -0.00091 0.13021 " pathEditMode="relative" rAng="0" ptsTypes="AA">
                                      <p:cBhvr>
                                        <p:cTn id="13" dur="2000" fill="hold"/>
                                        <p:tgtEl>
                                          <p:spTgt spid="13"/>
                                        </p:tgtEl>
                                        <p:attrNameLst>
                                          <p:attrName>ppt_x</p:attrName>
                                          <p:attrName>ppt_y</p:attrName>
                                        </p:attrNameLst>
                                      </p:cBhvr>
                                      <p:rCtr x="-52" y="6499"/>
                                    </p:animMotion>
                                  </p:childTnLst>
                                </p:cTn>
                              </p:par>
                              <p:par>
                                <p:cTn id="14" presetID="47"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6" grpId="0"/>
      <p:bldP spid="17"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18" name="TextBox 17"/>
          <p:cNvSpPr txBox="1"/>
          <p:nvPr/>
        </p:nvSpPr>
        <p:spPr>
          <a:xfrm>
            <a:off x="450574" y="1182815"/>
            <a:ext cx="8390382" cy="400110"/>
          </a:xfrm>
          <a:prstGeom prst="rect">
            <a:avLst/>
          </a:prstGeom>
          <a:noFill/>
        </p:spPr>
        <p:txBody>
          <a:bodyPr wrap="square" rtlCol="0">
            <a:spAutoFit/>
          </a:bodyPr>
          <a:lstStyle/>
          <a:p>
            <a:r>
              <a:rPr lang="as-IN" sz="2000" b="1" dirty="0"/>
              <a:t>ফুল ট্রেইলার ও সেমি ট্রেইলার এর পার্থক্য</a:t>
            </a:r>
            <a:r>
              <a:rPr lang="as-IN" sz="2000" b="1" dirty="0" smtClean="0"/>
              <a:t>:—</a:t>
            </a:r>
            <a:endParaRPr lang="en-US" sz="2000" b="1" dirty="0"/>
          </a:p>
        </p:txBody>
      </p:sp>
      <p:sp>
        <p:nvSpPr>
          <p:cNvPr id="19" name="TextBox 18"/>
          <p:cNvSpPr txBox="1"/>
          <p:nvPr/>
        </p:nvSpPr>
        <p:spPr>
          <a:xfrm>
            <a:off x="784889" y="1778385"/>
            <a:ext cx="3840120" cy="646331"/>
          </a:xfrm>
          <a:prstGeom prst="rect">
            <a:avLst/>
          </a:prstGeom>
          <a:noFill/>
        </p:spPr>
        <p:txBody>
          <a:bodyPr wrap="square" rtlCol="0">
            <a:spAutoFit/>
          </a:bodyPr>
          <a:lstStyle/>
          <a:p>
            <a:r>
              <a:rPr lang="as-IN" dirty="0"/>
              <a:t>(ক) ফুল ট্রেইলার </a:t>
            </a:r>
            <a:endParaRPr lang="en-US" dirty="0" smtClean="0"/>
          </a:p>
          <a:p>
            <a:r>
              <a:rPr lang="as-IN" dirty="0" smtClean="0"/>
              <a:t>(</a:t>
            </a:r>
            <a:r>
              <a:rPr lang="en-GB" dirty="0" smtClean="0"/>
              <a:t>Full </a:t>
            </a:r>
            <a:r>
              <a:rPr lang="en-US" dirty="0" smtClean="0"/>
              <a:t>trailer</a:t>
            </a:r>
            <a:r>
              <a:rPr lang="en-US" dirty="0"/>
              <a:t>)</a:t>
            </a:r>
          </a:p>
        </p:txBody>
      </p:sp>
      <p:sp>
        <p:nvSpPr>
          <p:cNvPr id="20" name="Rectangle 19"/>
          <p:cNvSpPr/>
          <p:nvPr/>
        </p:nvSpPr>
        <p:spPr>
          <a:xfrm>
            <a:off x="6400800" y="1787253"/>
            <a:ext cx="5102090" cy="646331"/>
          </a:xfrm>
          <a:prstGeom prst="rect">
            <a:avLst/>
          </a:prstGeom>
        </p:spPr>
        <p:txBody>
          <a:bodyPr wrap="square">
            <a:spAutoFit/>
          </a:bodyPr>
          <a:lstStyle/>
          <a:p>
            <a:pPr algn="r"/>
            <a:r>
              <a:rPr lang="as-IN" dirty="0"/>
              <a:t>(খ) সেমি ট্রেইলার, যা প্রান্তদেশে দুই অথবা চারটি চাকা ধারণ করে (</a:t>
            </a:r>
            <a:r>
              <a:rPr lang="en-US" dirty="0" smtClean="0"/>
              <a:t>Semi-trailer)</a:t>
            </a:r>
            <a:endParaRPr lang="en-US" dirty="0"/>
          </a:p>
        </p:txBody>
      </p:sp>
      <p:sp>
        <p:nvSpPr>
          <p:cNvPr id="3" name="TextBox 2"/>
          <p:cNvSpPr txBox="1"/>
          <p:nvPr/>
        </p:nvSpPr>
        <p:spPr>
          <a:xfrm>
            <a:off x="291548" y="5830957"/>
            <a:ext cx="4982817" cy="753267"/>
          </a:xfrm>
          <a:prstGeom prst="rect">
            <a:avLst/>
          </a:prstGeom>
          <a:noFill/>
        </p:spPr>
        <p:txBody>
          <a:bodyPr wrap="square" rtlCol="0">
            <a:spAutoFit/>
          </a:bodyPr>
          <a:lstStyle/>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859" y="4455098"/>
            <a:ext cx="5738194" cy="2288902"/>
          </a:xfrm>
          <a:prstGeom prst="rect">
            <a:avLst/>
          </a:prstGeom>
        </p:spPr>
      </p:pic>
      <p:sp>
        <p:nvSpPr>
          <p:cNvPr id="16" name="TextBox 15"/>
          <p:cNvSpPr txBox="1"/>
          <p:nvPr/>
        </p:nvSpPr>
        <p:spPr>
          <a:xfrm>
            <a:off x="6820001" y="2637912"/>
            <a:ext cx="4890052" cy="646331"/>
          </a:xfrm>
          <a:prstGeom prst="rect">
            <a:avLst/>
          </a:prstGeom>
          <a:noFill/>
        </p:spPr>
        <p:txBody>
          <a:bodyPr wrap="square" rtlCol="0">
            <a:spAutoFit/>
          </a:bodyPr>
          <a:lstStyle/>
          <a:p>
            <a:r>
              <a:rPr lang="en-US" dirty="0"/>
              <a:t>&gt;</a:t>
            </a:r>
            <a:r>
              <a:rPr lang="as-IN" dirty="0" smtClean="0"/>
              <a:t>এ </a:t>
            </a:r>
            <a:r>
              <a:rPr lang="as-IN" dirty="0"/>
              <a:t>ধরনের ট্রেইলার আধা বা মাঝারি ক্ষমতা সম্পন্ন হয়</a:t>
            </a:r>
            <a:r>
              <a:rPr lang="as-IN" dirty="0" smtClean="0"/>
              <a:t>।</a:t>
            </a:r>
            <a:endParaRPr lang="as-IN" dirty="0"/>
          </a:p>
        </p:txBody>
      </p:sp>
      <p:sp>
        <p:nvSpPr>
          <p:cNvPr id="17" name="TextBox 16"/>
          <p:cNvSpPr txBox="1"/>
          <p:nvPr/>
        </p:nvSpPr>
        <p:spPr>
          <a:xfrm>
            <a:off x="6785114" y="3241969"/>
            <a:ext cx="4333461" cy="1477328"/>
          </a:xfrm>
          <a:prstGeom prst="rect">
            <a:avLst/>
          </a:prstGeom>
          <a:noFill/>
        </p:spPr>
        <p:txBody>
          <a:bodyPr wrap="square" rtlCol="0">
            <a:spAutoFit/>
          </a:bodyPr>
          <a:lstStyle/>
          <a:p>
            <a:r>
              <a:rPr lang="en-US" dirty="0" smtClean="0"/>
              <a:t>&gt;</a:t>
            </a:r>
            <a:r>
              <a:rPr lang="as-IN" dirty="0" smtClean="0"/>
              <a:t>সেমি </a:t>
            </a:r>
            <a:r>
              <a:rPr lang="as-IN" dirty="0"/>
              <a:t>ট্রেইলার অধিক খারাপ রাস্তায় চলতে পারে না । পিচ্ছিল রাস্তায় চলতে গেলে সামনের চাকা স্লিপ করতে পারে।</a:t>
            </a:r>
          </a:p>
          <a:p>
            <a:r>
              <a:rPr lang="as-IN" dirty="0"/>
              <a:t>এ ধরনের ট্রেইলার অধিক ক্ষমতা সম্পন্ন হয়।</a:t>
            </a:r>
          </a:p>
        </p:txBody>
      </p:sp>
      <p:sp>
        <p:nvSpPr>
          <p:cNvPr id="22" name="Rectangle 21"/>
          <p:cNvSpPr/>
          <p:nvPr/>
        </p:nvSpPr>
        <p:spPr>
          <a:xfrm>
            <a:off x="768627" y="2647266"/>
            <a:ext cx="6096000" cy="369332"/>
          </a:xfrm>
          <a:prstGeom prst="rect">
            <a:avLst/>
          </a:prstGeom>
        </p:spPr>
        <p:txBody>
          <a:bodyPr>
            <a:spAutoFit/>
          </a:bodyPr>
          <a:lstStyle/>
          <a:p>
            <a:r>
              <a:rPr lang="en-US" dirty="0" smtClean="0"/>
              <a:t>&gt;</a:t>
            </a:r>
            <a:r>
              <a:rPr lang="as-IN" dirty="0" smtClean="0"/>
              <a:t>এ </a:t>
            </a:r>
            <a:r>
              <a:rPr lang="as-IN" dirty="0"/>
              <a:t>ধরনের ট্রেইলার অধিক ক্ষমতা সম্পন্ন হয়</a:t>
            </a:r>
            <a:r>
              <a:rPr lang="as-IN" dirty="0" smtClean="0"/>
              <a:t>।</a:t>
            </a:r>
            <a:endParaRPr lang="as-IN" dirty="0"/>
          </a:p>
        </p:txBody>
      </p:sp>
      <p:sp>
        <p:nvSpPr>
          <p:cNvPr id="23" name="Rectangle 22"/>
          <p:cNvSpPr/>
          <p:nvPr/>
        </p:nvSpPr>
        <p:spPr>
          <a:xfrm>
            <a:off x="781881" y="3238355"/>
            <a:ext cx="6096000" cy="646331"/>
          </a:xfrm>
          <a:prstGeom prst="rect">
            <a:avLst/>
          </a:prstGeom>
        </p:spPr>
        <p:txBody>
          <a:bodyPr>
            <a:spAutoFit/>
          </a:bodyPr>
          <a:lstStyle/>
          <a:p>
            <a:r>
              <a:rPr lang="en-US" dirty="0" smtClean="0"/>
              <a:t>&gt;</a:t>
            </a:r>
            <a:r>
              <a:rPr lang="as-IN" dirty="0" smtClean="0"/>
              <a:t>ফুল </a:t>
            </a:r>
            <a:r>
              <a:rPr lang="as-IN" dirty="0"/>
              <a:t>ট্রেইলার যে-কোনো দুর্গম ও বন্ধুর পথে সাবলীলভাবে চলতে পারে এবং কখনও চাকা পিছলে যায় না।</a:t>
            </a:r>
          </a:p>
        </p:txBody>
      </p:sp>
      <p:pic>
        <p:nvPicPr>
          <p:cNvPr id="13" name="Picture 12"/>
          <p:cNvPicPr>
            <a:picLocks noChangeAspect="1"/>
          </p:cNvPicPr>
          <p:nvPr/>
        </p:nvPicPr>
        <p:blipFill>
          <a:blip r:embed="rId4"/>
          <a:stretch>
            <a:fillRect/>
          </a:stretch>
        </p:blipFill>
        <p:spPr>
          <a:xfrm>
            <a:off x="251994" y="4035198"/>
            <a:ext cx="6533117" cy="3570280"/>
          </a:xfrm>
          <a:prstGeom prst="rect">
            <a:avLst/>
          </a:prstGeom>
        </p:spPr>
      </p:pic>
      <p:sp>
        <p:nvSpPr>
          <p:cNvPr id="15" name="TextBox 14"/>
          <p:cNvSpPr txBox="1"/>
          <p:nvPr/>
        </p:nvSpPr>
        <p:spPr>
          <a:xfrm>
            <a:off x="429818" y="1199872"/>
            <a:ext cx="8390382" cy="400110"/>
          </a:xfrm>
          <a:prstGeom prst="rect">
            <a:avLst/>
          </a:prstGeom>
          <a:noFill/>
        </p:spPr>
        <p:txBody>
          <a:bodyPr wrap="square" rtlCol="0">
            <a:spAutoFit/>
          </a:bodyPr>
          <a:lstStyle/>
          <a:p>
            <a:r>
              <a:rPr lang="as-IN" sz="2000" b="1" dirty="0"/>
              <a:t>টেইলার এর গঠন বিবেচনা করে এটা দুই প্রকার, </a:t>
            </a:r>
            <a:r>
              <a:rPr lang="as-IN" sz="2000" b="1" dirty="0" smtClean="0"/>
              <a:t>যথা</a:t>
            </a:r>
            <a:r>
              <a:rPr lang="as-IN" sz="2000" b="1" dirty="0"/>
              <a:t>—</a:t>
            </a:r>
            <a:endParaRPr lang="en-US" sz="2000" b="1" dirty="0"/>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94" y="2978714"/>
            <a:ext cx="5603885" cy="3738842"/>
          </a:xfrm>
          <a:prstGeom prst="rect">
            <a:avLst/>
          </a:prstGeom>
        </p:spPr>
      </p:pic>
      <p:sp>
        <p:nvSpPr>
          <p:cNvPr id="24" name="TextBox 23"/>
          <p:cNvSpPr txBox="1"/>
          <p:nvPr/>
        </p:nvSpPr>
        <p:spPr>
          <a:xfrm>
            <a:off x="937289" y="1930785"/>
            <a:ext cx="3840120" cy="646331"/>
          </a:xfrm>
          <a:prstGeom prst="rect">
            <a:avLst/>
          </a:prstGeom>
          <a:noFill/>
        </p:spPr>
        <p:txBody>
          <a:bodyPr wrap="square" rtlCol="0">
            <a:spAutoFit/>
          </a:bodyPr>
          <a:lstStyle/>
          <a:p>
            <a:r>
              <a:rPr lang="as-IN" dirty="0"/>
              <a:t>(ক) চার অথবা ছয় চাকাবিশিষ্ট ট্রেইলার </a:t>
            </a:r>
            <a:endParaRPr lang="en-US" dirty="0" smtClean="0"/>
          </a:p>
          <a:p>
            <a:r>
              <a:rPr lang="as-IN" dirty="0" smtClean="0"/>
              <a:t>(</a:t>
            </a:r>
            <a:r>
              <a:rPr lang="en-US" dirty="0"/>
              <a:t>Four or Six wheeled trailer)</a:t>
            </a:r>
          </a:p>
        </p:txBody>
      </p:sp>
      <p:sp>
        <p:nvSpPr>
          <p:cNvPr id="25" name="Rectangle 24"/>
          <p:cNvSpPr/>
          <p:nvPr/>
        </p:nvSpPr>
        <p:spPr>
          <a:xfrm>
            <a:off x="6553200" y="1939653"/>
            <a:ext cx="5102090" cy="646331"/>
          </a:xfrm>
          <a:prstGeom prst="rect">
            <a:avLst/>
          </a:prstGeom>
        </p:spPr>
        <p:txBody>
          <a:bodyPr wrap="square">
            <a:spAutoFit/>
          </a:bodyPr>
          <a:lstStyle/>
          <a:p>
            <a:pPr algn="r"/>
            <a:r>
              <a:rPr lang="as-IN" dirty="0"/>
              <a:t>(খ) সেমি ট্রেইলার, যা প্রান্তদেশে দুই অথবা চারটি চাকা ধারণ করে (</a:t>
            </a:r>
            <a:r>
              <a:rPr lang="en-US" dirty="0" smtClean="0"/>
              <a:t>Semi-trailer)</a:t>
            </a:r>
            <a:endParaRPr lang="en-US" dirty="0"/>
          </a:p>
        </p:txBody>
      </p:sp>
    </p:spTree>
    <p:extLst>
      <p:ext uri="{BB962C8B-B14F-4D97-AF65-F5344CB8AC3E}">
        <p14:creationId xmlns:p14="http://schemas.microsoft.com/office/powerpoint/2010/main" val="2558496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500"/>
                                        <p:tgtEl>
                                          <p:spTgt spid="18"/>
                                        </p:tgtEl>
                                      </p:cBhvr>
                                    </p:animEffect>
                                    <p:anim calcmode="lin" valueType="num">
                                      <p:cBhvr>
                                        <p:cTn id="7" dur="500"/>
                                        <p:tgtEl>
                                          <p:spTgt spid="18"/>
                                        </p:tgtEl>
                                        <p:attrNameLst>
                                          <p:attrName>ppt_x</p:attrName>
                                        </p:attrNameLst>
                                      </p:cBhvr>
                                      <p:tavLst>
                                        <p:tav tm="0">
                                          <p:val>
                                            <p:strVal val="ppt_x"/>
                                          </p:val>
                                        </p:tav>
                                        <p:tav tm="100000">
                                          <p:val>
                                            <p:strVal val="ppt_x"/>
                                          </p:val>
                                        </p:tav>
                                      </p:tavLst>
                                    </p:anim>
                                    <p:anim calcmode="lin" valueType="num">
                                      <p:cBhvr>
                                        <p:cTn id="8" dur="500"/>
                                        <p:tgtEl>
                                          <p:spTgt spid="18"/>
                                        </p:tgtEl>
                                        <p:attrNameLst>
                                          <p:attrName>ppt_y</p:attrName>
                                        </p:attrNameLst>
                                      </p:cBhvr>
                                      <p:tavLst>
                                        <p:tav tm="0">
                                          <p:val>
                                            <p:strVal val="ppt_y"/>
                                          </p:val>
                                        </p:tav>
                                        <p:tav tm="100000">
                                          <p:val>
                                            <p:strVal val="ppt_y+.1"/>
                                          </p:val>
                                        </p:tav>
                                      </p:tavLst>
                                    </p:anim>
                                    <p:set>
                                      <p:cBhvr>
                                        <p:cTn id="9" dur="1" fill="hold">
                                          <p:stCondLst>
                                            <p:cond delay="499"/>
                                          </p:stCondLst>
                                        </p:cTn>
                                        <p:tgtEl>
                                          <p:spTgt spid="18"/>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500"/>
                                        <p:tgtEl>
                                          <p:spTgt spid="13"/>
                                        </p:tgtEl>
                                      </p:cBhvr>
                                    </p:animEffect>
                                    <p:anim calcmode="lin" valueType="num">
                                      <p:cBhvr>
                                        <p:cTn id="12" dur="500"/>
                                        <p:tgtEl>
                                          <p:spTgt spid="13"/>
                                        </p:tgtEl>
                                        <p:attrNameLst>
                                          <p:attrName>ppt_x</p:attrName>
                                        </p:attrNameLst>
                                      </p:cBhvr>
                                      <p:tavLst>
                                        <p:tav tm="0">
                                          <p:val>
                                            <p:strVal val="ppt_x"/>
                                          </p:val>
                                        </p:tav>
                                        <p:tav tm="100000">
                                          <p:val>
                                            <p:strVal val="ppt_x"/>
                                          </p:val>
                                        </p:tav>
                                      </p:tavLst>
                                    </p:anim>
                                    <p:anim calcmode="lin" valueType="num">
                                      <p:cBhvr>
                                        <p:cTn id="13" dur="500"/>
                                        <p:tgtEl>
                                          <p:spTgt spid="13"/>
                                        </p:tgtEl>
                                        <p:attrNameLst>
                                          <p:attrName>ppt_y</p:attrName>
                                        </p:attrNameLst>
                                      </p:cBhvr>
                                      <p:tavLst>
                                        <p:tav tm="0">
                                          <p:val>
                                            <p:strVal val="ppt_y"/>
                                          </p:val>
                                        </p:tav>
                                        <p:tav tm="100000">
                                          <p:val>
                                            <p:strVal val="ppt_y+.1"/>
                                          </p:val>
                                        </p:tav>
                                      </p:tavLst>
                                    </p:anim>
                                    <p:set>
                                      <p:cBhvr>
                                        <p:cTn id="14" dur="1" fill="hold">
                                          <p:stCondLst>
                                            <p:cond delay="499"/>
                                          </p:stCondLst>
                                        </p:cTn>
                                        <p:tgtEl>
                                          <p:spTgt spid="13"/>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xit" presetSubtype="0" fill="hold" grpId="0" nodeType="withEffect">
                                  <p:stCondLst>
                                    <p:cond delay="0"/>
                                  </p:stCondLst>
                                  <p:childTnLst>
                                    <p:animEffect transition="out" filter="fade">
                                      <p:cBhvr>
                                        <p:cTn id="21" dur="500"/>
                                        <p:tgtEl>
                                          <p:spTgt spid="19"/>
                                        </p:tgtEl>
                                      </p:cBhvr>
                                    </p:animEffect>
                                    <p:anim calcmode="lin" valueType="num">
                                      <p:cBhvr>
                                        <p:cTn id="22" dur="500"/>
                                        <p:tgtEl>
                                          <p:spTgt spid="19"/>
                                        </p:tgtEl>
                                        <p:attrNameLst>
                                          <p:attrName>ppt_x</p:attrName>
                                        </p:attrNameLst>
                                      </p:cBhvr>
                                      <p:tavLst>
                                        <p:tav tm="0">
                                          <p:val>
                                            <p:strVal val="ppt_x"/>
                                          </p:val>
                                        </p:tav>
                                        <p:tav tm="100000">
                                          <p:val>
                                            <p:strVal val="ppt_x"/>
                                          </p:val>
                                        </p:tav>
                                      </p:tavLst>
                                    </p:anim>
                                    <p:anim calcmode="lin" valueType="num">
                                      <p:cBhvr>
                                        <p:cTn id="23" dur="500"/>
                                        <p:tgtEl>
                                          <p:spTgt spid="19"/>
                                        </p:tgtEl>
                                        <p:attrNameLst>
                                          <p:attrName>ppt_y</p:attrName>
                                        </p:attrNameLst>
                                      </p:cBhvr>
                                      <p:tavLst>
                                        <p:tav tm="0">
                                          <p:val>
                                            <p:strVal val="ppt_y"/>
                                          </p:val>
                                        </p:tav>
                                        <p:tav tm="100000">
                                          <p:val>
                                            <p:strVal val="ppt_y+.1"/>
                                          </p:val>
                                        </p:tav>
                                      </p:tavLst>
                                    </p:anim>
                                    <p:set>
                                      <p:cBhvr>
                                        <p:cTn id="24" dur="1" fill="hold">
                                          <p:stCondLst>
                                            <p:cond delay="499"/>
                                          </p:stCondLst>
                                        </p:cTn>
                                        <p:tgtEl>
                                          <p:spTgt spid="19"/>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500"/>
                                        <p:tgtEl>
                                          <p:spTgt spid="23"/>
                                        </p:tgtEl>
                                      </p:cBhvr>
                                    </p:animEffect>
                                    <p:anim calcmode="lin" valueType="num">
                                      <p:cBhvr>
                                        <p:cTn id="27" dur="500"/>
                                        <p:tgtEl>
                                          <p:spTgt spid="23"/>
                                        </p:tgtEl>
                                        <p:attrNameLst>
                                          <p:attrName>ppt_x</p:attrName>
                                        </p:attrNameLst>
                                      </p:cBhvr>
                                      <p:tavLst>
                                        <p:tav tm="0">
                                          <p:val>
                                            <p:strVal val="ppt_x"/>
                                          </p:val>
                                        </p:tav>
                                        <p:tav tm="100000">
                                          <p:val>
                                            <p:strVal val="ppt_x"/>
                                          </p:val>
                                        </p:tav>
                                      </p:tavLst>
                                    </p:anim>
                                    <p:anim calcmode="lin" valueType="num">
                                      <p:cBhvr>
                                        <p:cTn id="28" dur="500"/>
                                        <p:tgtEl>
                                          <p:spTgt spid="23"/>
                                        </p:tgtEl>
                                        <p:attrNameLst>
                                          <p:attrName>ppt_y</p:attrName>
                                        </p:attrNameLst>
                                      </p:cBhvr>
                                      <p:tavLst>
                                        <p:tav tm="0">
                                          <p:val>
                                            <p:strVal val="ppt_y"/>
                                          </p:val>
                                        </p:tav>
                                        <p:tav tm="100000">
                                          <p:val>
                                            <p:strVal val="ppt_y+.1"/>
                                          </p:val>
                                        </p:tav>
                                      </p:tavLst>
                                    </p:anim>
                                    <p:set>
                                      <p:cBhvr>
                                        <p:cTn id="29" dur="1" fill="hold">
                                          <p:stCondLst>
                                            <p:cond delay="499"/>
                                          </p:stCondLst>
                                        </p:cTn>
                                        <p:tgtEl>
                                          <p:spTgt spid="23"/>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500"/>
                                        <p:tgtEl>
                                          <p:spTgt spid="22"/>
                                        </p:tgtEl>
                                      </p:cBhvr>
                                    </p:animEffect>
                                    <p:anim calcmode="lin" valueType="num">
                                      <p:cBhvr>
                                        <p:cTn id="32" dur="500"/>
                                        <p:tgtEl>
                                          <p:spTgt spid="22"/>
                                        </p:tgtEl>
                                        <p:attrNameLst>
                                          <p:attrName>ppt_x</p:attrName>
                                        </p:attrNameLst>
                                      </p:cBhvr>
                                      <p:tavLst>
                                        <p:tav tm="0">
                                          <p:val>
                                            <p:strVal val="ppt_x"/>
                                          </p:val>
                                        </p:tav>
                                        <p:tav tm="100000">
                                          <p:val>
                                            <p:strVal val="ppt_x"/>
                                          </p:val>
                                        </p:tav>
                                      </p:tavLst>
                                    </p:anim>
                                    <p:anim calcmode="lin" valueType="num">
                                      <p:cBhvr>
                                        <p:cTn id="33" dur="500"/>
                                        <p:tgtEl>
                                          <p:spTgt spid="22"/>
                                        </p:tgtEl>
                                        <p:attrNameLst>
                                          <p:attrName>ppt_y</p:attrName>
                                        </p:attrNameLst>
                                      </p:cBhvr>
                                      <p:tavLst>
                                        <p:tav tm="0">
                                          <p:val>
                                            <p:strVal val="ppt_y"/>
                                          </p:val>
                                        </p:tav>
                                        <p:tav tm="100000">
                                          <p:val>
                                            <p:strVal val="ppt_y+.1"/>
                                          </p:val>
                                        </p:tav>
                                      </p:tavLst>
                                    </p:anim>
                                    <p:set>
                                      <p:cBhvr>
                                        <p:cTn id="34" dur="1" fill="hold">
                                          <p:stCondLst>
                                            <p:cond delay="499"/>
                                          </p:stCondLst>
                                        </p:cTn>
                                        <p:tgtEl>
                                          <p:spTgt spid="22"/>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500"/>
                                        <p:tgtEl>
                                          <p:spTgt spid="16"/>
                                        </p:tgtEl>
                                      </p:cBhvr>
                                    </p:animEffect>
                                    <p:anim calcmode="lin" valueType="num">
                                      <p:cBhvr>
                                        <p:cTn id="37" dur="500"/>
                                        <p:tgtEl>
                                          <p:spTgt spid="16"/>
                                        </p:tgtEl>
                                        <p:attrNameLst>
                                          <p:attrName>ppt_x</p:attrName>
                                        </p:attrNameLst>
                                      </p:cBhvr>
                                      <p:tavLst>
                                        <p:tav tm="0">
                                          <p:val>
                                            <p:strVal val="ppt_x"/>
                                          </p:val>
                                        </p:tav>
                                        <p:tav tm="100000">
                                          <p:val>
                                            <p:strVal val="ppt_x"/>
                                          </p:val>
                                        </p:tav>
                                      </p:tavLst>
                                    </p:anim>
                                    <p:anim calcmode="lin" valueType="num">
                                      <p:cBhvr>
                                        <p:cTn id="38" dur="500"/>
                                        <p:tgtEl>
                                          <p:spTgt spid="16"/>
                                        </p:tgtEl>
                                        <p:attrNameLst>
                                          <p:attrName>ppt_y</p:attrName>
                                        </p:attrNameLst>
                                      </p:cBhvr>
                                      <p:tavLst>
                                        <p:tav tm="0">
                                          <p:val>
                                            <p:strVal val="ppt_y"/>
                                          </p:val>
                                        </p:tav>
                                        <p:tav tm="100000">
                                          <p:val>
                                            <p:strVal val="ppt_y+.1"/>
                                          </p:val>
                                        </p:tav>
                                      </p:tavLst>
                                    </p:anim>
                                    <p:set>
                                      <p:cBhvr>
                                        <p:cTn id="39" dur="1" fill="hold">
                                          <p:stCondLst>
                                            <p:cond delay="499"/>
                                          </p:stCondLst>
                                        </p:cTn>
                                        <p:tgtEl>
                                          <p:spTgt spid="16"/>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500"/>
                                        <p:tgtEl>
                                          <p:spTgt spid="17"/>
                                        </p:tgtEl>
                                      </p:cBhvr>
                                    </p:animEffect>
                                    <p:anim calcmode="lin" valueType="num">
                                      <p:cBhvr>
                                        <p:cTn id="42" dur="500"/>
                                        <p:tgtEl>
                                          <p:spTgt spid="17"/>
                                        </p:tgtEl>
                                        <p:attrNameLst>
                                          <p:attrName>ppt_x</p:attrName>
                                        </p:attrNameLst>
                                      </p:cBhvr>
                                      <p:tavLst>
                                        <p:tav tm="0">
                                          <p:val>
                                            <p:strVal val="ppt_x"/>
                                          </p:val>
                                        </p:tav>
                                        <p:tav tm="100000">
                                          <p:val>
                                            <p:strVal val="ppt_x"/>
                                          </p:val>
                                        </p:tav>
                                      </p:tavLst>
                                    </p:anim>
                                    <p:anim calcmode="lin" valueType="num">
                                      <p:cBhvr>
                                        <p:cTn id="43" dur="500"/>
                                        <p:tgtEl>
                                          <p:spTgt spid="17"/>
                                        </p:tgtEl>
                                        <p:attrNameLst>
                                          <p:attrName>ppt_y</p:attrName>
                                        </p:attrNameLst>
                                      </p:cBhvr>
                                      <p:tavLst>
                                        <p:tav tm="0">
                                          <p:val>
                                            <p:strVal val="ppt_y"/>
                                          </p:val>
                                        </p:tav>
                                        <p:tav tm="100000">
                                          <p:val>
                                            <p:strVal val="ppt_y+.1"/>
                                          </p:val>
                                        </p:tav>
                                      </p:tavLst>
                                    </p:anim>
                                    <p:set>
                                      <p:cBhvr>
                                        <p:cTn id="44" dur="1" fill="hold">
                                          <p:stCondLst>
                                            <p:cond delay="499"/>
                                          </p:stCondLst>
                                        </p:cTn>
                                        <p:tgtEl>
                                          <p:spTgt spid="17"/>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500"/>
                                        <p:tgtEl>
                                          <p:spTgt spid="20"/>
                                        </p:tgtEl>
                                      </p:cBhvr>
                                    </p:animEffect>
                                    <p:anim calcmode="lin" valueType="num">
                                      <p:cBhvr>
                                        <p:cTn id="47" dur="500"/>
                                        <p:tgtEl>
                                          <p:spTgt spid="20"/>
                                        </p:tgtEl>
                                        <p:attrNameLst>
                                          <p:attrName>ppt_x</p:attrName>
                                        </p:attrNameLst>
                                      </p:cBhvr>
                                      <p:tavLst>
                                        <p:tav tm="0">
                                          <p:val>
                                            <p:strVal val="ppt_x"/>
                                          </p:val>
                                        </p:tav>
                                        <p:tav tm="100000">
                                          <p:val>
                                            <p:strVal val="ppt_x"/>
                                          </p:val>
                                        </p:tav>
                                      </p:tavLst>
                                    </p:anim>
                                    <p:anim calcmode="lin" valueType="num">
                                      <p:cBhvr>
                                        <p:cTn id="48" dur="500"/>
                                        <p:tgtEl>
                                          <p:spTgt spid="20"/>
                                        </p:tgtEl>
                                        <p:attrNameLst>
                                          <p:attrName>ppt_y</p:attrName>
                                        </p:attrNameLst>
                                      </p:cBhvr>
                                      <p:tavLst>
                                        <p:tav tm="0">
                                          <p:val>
                                            <p:strVal val="ppt_y"/>
                                          </p:val>
                                        </p:tav>
                                        <p:tav tm="100000">
                                          <p:val>
                                            <p:strVal val="ppt_y+.1"/>
                                          </p:val>
                                        </p:tav>
                                      </p:tavLst>
                                    </p:anim>
                                    <p:set>
                                      <p:cBhvr>
                                        <p:cTn id="49" dur="1" fill="hold">
                                          <p:stCondLst>
                                            <p:cond delay="499"/>
                                          </p:stCondLst>
                                        </p:cTn>
                                        <p:tgtEl>
                                          <p:spTgt spid="20"/>
                                        </p:tgtEl>
                                        <p:attrNameLst>
                                          <p:attrName>style.visibility</p:attrName>
                                        </p:attrNameLst>
                                      </p:cBhvr>
                                      <p:to>
                                        <p:strVal val="hidden"/>
                                      </p:to>
                                    </p:set>
                                  </p:childTnLst>
                                </p:cTn>
                              </p:par>
                              <p:par>
                                <p:cTn id="50" presetID="47"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anim calcmode="lin" valueType="num">
                                      <p:cBhvr>
                                        <p:cTn id="63" dur="500" fill="hold"/>
                                        <p:tgtEl>
                                          <p:spTgt spid="25"/>
                                        </p:tgtEl>
                                        <p:attrNameLst>
                                          <p:attrName>ppt_x</p:attrName>
                                        </p:attrNameLst>
                                      </p:cBhvr>
                                      <p:tavLst>
                                        <p:tav tm="0">
                                          <p:val>
                                            <p:strVal val="#ppt_x"/>
                                          </p:val>
                                        </p:tav>
                                        <p:tav tm="100000">
                                          <p:val>
                                            <p:strVal val="#ppt_x"/>
                                          </p:val>
                                        </p:tav>
                                      </p:tavLst>
                                    </p:anim>
                                    <p:anim calcmode="lin" valueType="num">
                                      <p:cBhvr>
                                        <p:cTn id="6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6" grpId="0"/>
      <p:bldP spid="17" grpId="0"/>
      <p:bldP spid="22" grpId="0"/>
      <p:bldP spid="23" grpId="0"/>
      <p:bldP spid="15"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18" name="TextBox 17"/>
          <p:cNvSpPr txBox="1"/>
          <p:nvPr/>
        </p:nvSpPr>
        <p:spPr>
          <a:xfrm>
            <a:off x="427424" y="1207453"/>
            <a:ext cx="8390382" cy="400110"/>
          </a:xfrm>
          <a:prstGeom prst="rect">
            <a:avLst/>
          </a:prstGeom>
          <a:noFill/>
        </p:spPr>
        <p:txBody>
          <a:bodyPr wrap="square" rtlCol="0">
            <a:spAutoFit/>
          </a:bodyPr>
          <a:lstStyle/>
          <a:p>
            <a:r>
              <a:rPr lang="as-IN" sz="2000" b="1" dirty="0"/>
              <a:t>টেইলার এর গঠন বিবেচনা করে এটা দুই প্রকার, যথা—</a:t>
            </a:r>
            <a:endParaRPr lang="en-US" sz="2000" b="1" dirty="0"/>
          </a:p>
        </p:txBody>
      </p:sp>
      <p:sp>
        <p:nvSpPr>
          <p:cNvPr id="20" name="Rectangle 19"/>
          <p:cNvSpPr/>
          <p:nvPr/>
        </p:nvSpPr>
        <p:spPr>
          <a:xfrm>
            <a:off x="6551275" y="1937728"/>
            <a:ext cx="5102090" cy="646331"/>
          </a:xfrm>
          <a:prstGeom prst="rect">
            <a:avLst/>
          </a:prstGeom>
        </p:spPr>
        <p:txBody>
          <a:bodyPr wrap="square">
            <a:spAutoFit/>
          </a:bodyPr>
          <a:lstStyle/>
          <a:p>
            <a:pPr algn="r"/>
            <a:r>
              <a:rPr lang="as-IN" dirty="0"/>
              <a:t>(খ) সেমি ট্রেইলার, যা প্রান্তদেশে দুই অথবা চারটি চাকা ধারণ করে (</a:t>
            </a:r>
            <a:r>
              <a:rPr lang="en-US" dirty="0" smtClean="0"/>
              <a:t>Semi-trailer)</a:t>
            </a: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4" y="2978714"/>
            <a:ext cx="5603885" cy="373884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859" y="4455098"/>
            <a:ext cx="5738194" cy="2288902"/>
          </a:xfrm>
          <a:prstGeom prst="rect">
            <a:avLst/>
          </a:prstGeom>
        </p:spPr>
      </p:pic>
      <p:sp>
        <p:nvSpPr>
          <p:cNvPr id="3" name="TextBox 2"/>
          <p:cNvSpPr txBox="1"/>
          <p:nvPr/>
        </p:nvSpPr>
        <p:spPr>
          <a:xfrm>
            <a:off x="784889" y="3151234"/>
            <a:ext cx="3840120" cy="646331"/>
          </a:xfrm>
          <a:prstGeom prst="rect">
            <a:avLst/>
          </a:prstGeom>
          <a:noFill/>
        </p:spPr>
        <p:txBody>
          <a:bodyPr wrap="square" rtlCol="0">
            <a:spAutoFit/>
          </a:bodyPr>
          <a:lstStyle/>
          <a:p>
            <a:r>
              <a:rPr lang="en-GB" dirty="0" smtClean="0"/>
              <a:t>এ </a:t>
            </a:r>
            <a:r>
              <a:rPr lang="en-GB" dirty="0" err="1" smtClean="0"/>
              <a:t>ধরনের</a:t>
            </a:r>
            <a:r>
              <a:rPr lang="en-GB" dirty="0" smtClean="0"/>
              <a:t> </a:t>
            </a:r>
            <a:r>
              <a:rPr lang="as-IN" dirty="0"/>
              <a:t>ট্রেইলার</a:t>
            </a:r>
            <a:r>
              <a:rPr lang="en-GB" dirty="0" smtClean="0"/>
              <a:t> </a:t>
            </a:r>
            <a:r>
              <a:rPr lang="en-GB" dirty="0" err="1" smtClean="0"/>
              <a:t>মুলত</a:t>
            </a:r>
            <a:r>
              <a:rPr lang="en-GB" dirty="0" smtClean="0"/>
              <a:t> ৪/৬ </a:t>
            </a:r>
            <a:r>
              <a:rPr lang="en-GB" dirty="0" err="1" smtClean="0"/>
              <a:t>চাকা</a:t>
            </a:r>
            <a:r>
              <a:rPr lang="en-GB" dirty="0" smtClean="0"/>
              <a:t> </a:t>
            </a:r>
            <a:r>
              <a:rPr lang="en-GB" dirty="0" err="1" smtClean="0"/>
              <a:t>বিশিষ্ট</a:t>
            </a:r>
            <a:r>
              <a:rPr lang="en-GB" dirty="0" smtClean="0"/>
              <a:t> </a:t>
            </a:r>
            <a:r>
              <a:rPr lang="en-GB" dirty="0" err="1" smtClean="0"/>
              <a:t>হয়</a:t>
            </a:r>
            <a:r>
              <a:rPr lang="en-GB" dirty="0" smtClean="0"/>
              <a:t> </a:t>
            </a:r>
            <a:r>
              <a:rPr lang="en-GB" dirty="0" err="1" smtClean="0"/>
              <a:t>এবং</a:t>
            </a:r>
            <a:r>
              <a:rPr lang="en-GB" dirty="0" smtClean="0"/>
              <a:t> </a:t>
            </a:r>
            <a:r>
              <a:rPr lang="en-GB" dirty="0" err="1" smtClean="0"/>
              <a:t>বেশি</a:t>
            </a:r>
            <a:r>
              <a:rPr lang="en-GB" dirty="0" smtClean="0"/>
              <a:t> </a:t>
            </a:r>
            <a:r>
              <a:rPr lang="en-GB" dirty="0" err="1" smtClean="0"/>
              <a:t>ক্ষমতা</a:t>
            </a:r>
            <a:r>
              <a:rPr lang="en-GB" dirty="0" smtClean="0"/>
              <a:t> </a:t>
            </a:r>
            <a:r>
              <a:rPr lang="en-GB" dirty="0" err="1" smtClean="0"/>
              <a:t>সম্পন্ন</a:t>
            </a:r>
            <a:endParaRPr lang="en-GB" dirty="0"/>
          </a:p>
        </p:txBody>
      </p:sp>
      <p:sp>
        <p:nvSpPr>
          <p:cNvPr id="5" name="TextBox 4"/>
          <p:cNvSpPr txBox="1"/>
          <p:nvPr/>
        </p:nvSpPr>
        <p:spPr>
          <a:xfrm>
            <a:off x="7319819" y="3230390"/>
            <a:ext cx="4224760" cy="369332"/>
          </a:xfrm>
          <a:prstGeom prst="rect">
            <a:avLst/>
          </a:prstGeom>
          <a:noFill/>
        </p:spPr>
        <p:txBody>
          <a:bodyPr wrap="square" rtlCol="0">
            <a:spAutoFit/>
          </a:bodyPr>
          <a:lstStyle/>
          <a:p>
            <a:r>
              <a:rPr lang="en-GB" dirty="0" err="1" smtClean="0"/>
              <a:t>এটি</a:t>
            </a:r>
            <a:r>
              <a:rPr lang="en-GB" dirty="0" smtClean="0"/>
              <a:t> ২ </a:t>
            </a:r>
            <a:r>
              <a:rPr lang="en-GB" dirty="0" err="1" smtClean="0"/>
              <a:t>চাকা</a:t>
            </a:r>
            <a:r>
              <a:rPr lang="en-GB" dirty="0" smtClean="0"/>
              <a:t> </a:t>
            </a:r>
            <a:r>
              <a:rPr lang="en-GB" dirty="0" err="1" smtClean="0"/>
              <a:t>বিশিষ্ট</a:t>
            </a:r>
            <a:r>
              <a:rPr lang="en-GB" dirty="0" smtClean="0"/>
              <a:t>, </a:t>
            </a:r>
            <a:r>
              <a:rPr lang="en-GB" dirty="0" err="1" smtClean="0"/>
              <a:t>কম</a:t>
            </a:r>
            <a:r>
              <a:rPr lang="en-GB" dirty="0" smtClean="0"/>
              <a:t> </a:t>
            </a:r>
            <a:r>
              <a:rPr lang="en-GB" dirty="0" err="1" smtClean="0"/>
              <a:t>ক্ষমতা</a:t>
            </a:r>
            <a:r>
              <a:rPr lang="en-GB" dirty="0" smtClean="0"/>
              <a:t> </a:t>
            </a:r>
            <a:r>
              <a:rPr lang="en-GB" dirty="0" err="1" smtClean="0"/>
              <a:t>সম্পন্ন</a:t>
            </a:r>
            <a:r>
              <a:rPr lang="en-GB" dirty="0" smtClean="0"/>
              <a:t>৤</a:t>
            </a:r>
            <a:endParaRPr lang="en-GB" dirty="0"/>
          </a:p>
        </p:txBody>
      </p:sp>
      <p:sp>
        <p:nvSpPr>
          <p:cNvPr id="10" name="TextBox 9"/>
          <p:cNvSpPr txBox="1"/>
          <p:nvPr/>
        </p:nvSpPr>
        <p:spPr>
          <a:xfrm>
            <a:off x="937289" y="1930785"/>
            <a:ext cx="3840120" cy="646331"/>
          </a:xfrm>
          <a:prstGeom prst="rect">
            <a:avLst/>
          </a:prstGeom>
          <a:noFill/>
        </p:spPr>
        <p:txBody>
          <a:bodyPr wrap="square" rtlCol="0">
            <a:spAutoFit/>
          </a:bodyPr>
          <a:lstStyle/>
          <a:p>
            <a:r>
              <a:rPr lang="as-IN" dirty="0"/>
              <a:t>(ক) চার অথবা ছয় চাকাবিশিষ্ট ট্রেইলার </a:t>
            </a:r>
            <a:endParaRPr lang="en-US" dirty="0" smtClean="0"/>
          </a:p>
          <a:p>
            <a:r>
              <a:rPr lang="as-IN" dirty="0" smtClean="0"/>
              <a:t>(</a:t>
            </a:r>
            <a:r>
              <a:rPr lang="en-US" dirty="0"/>
              <a:t>Four or Six wheeled trailer)</a:t>
            </a:r>
          </a:p>
        </p:txBody>
      </p:sp>
    </p:spTree>
    <p:extLst>
      <p:ext uri="{BB962C8B-B14F-4D97-AF65-F5344CB8AC3E}">
        <p14:creationId xmlns:p14="http://schemas.microsoft.com/office/powerpoint/2010/main" val="4011863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6317E-6 -4.71785E-7 L -2.56317E-6 0.11679 " pathEditMode="relative" rAng="0" ptsTypes="AA">
                                      <p:cBhvr>
                                        <p:cTn id="6" dur="2000" fill="hold"/>
                                        <p:tgtEl>
                                          <p:spTgt spid="24"/>
                                        </p:tgtEl>
                                        <p:attrNameLst>
                                          <p:attrName>ppt_x</p:attrName>
                                          <p:attrName>ppt_y</p:attrName>
                                        </p:attrNameLst>
                                      </p:cBhvr>
                                      <p:rCtr x="0" y="5828"/>
                                    </p:animMotion>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34887" y="689114"/>
            <a:ext cx="5393635" cy="523220"/>
          </a:xfrm>
          <a:prstGeom prst="rect">
            <a:avLst/>
          </a:prstGeom>
          <a:noFill/>
        </p:spPr>
        <p:txBody>
          <a:bodyPr wrap="square" rtlCol="0">
            <a:spAutoFit/>
          </a:bodyPr>
          <a:lstStyle/>
          <a:p>
            <a:r>
              <a:rPr lang="as-IN" sz="2800" b="1" dirty="0"/>
              <a:t>গুরুত্বপূর্ণ </a:t>
            </a:r>
            <a:r>
              <a:rPr lang="as-IN" sz="2800" b="1" dirty="0" smtClean="0"/>
              <a:t>প্রশ্ন</a:t>
            </a:r>
            <a:r>
              <a:rPr lang="en-US" sz="2800" b="1" dirty="0" smtClean="0"/>
              <a:t>:</a:t>
            </a:r>
            <a:endParaRPr lang="en-US" sz="2800" b="1" dirty="0"/>
          </a:p>
        </p:txBody>
      </p:sp>
      <p:sp>
        <p:nvSpPr>
          <p:cNvPr id="3" name="TextBox 2"/>
          <p:cNvSpPr txBox="1"/>
          <p:nvPr/>
        </p:nvSpPr>
        <p:spPr>
          <a:xfrm>
            <a:off x="742122" y="1802296"/>
            <a:ext cx="4797287" cy="3693319"/>
          </a:xfrm>
          <a:prstGeom prst="rect">
            <a:avLst/>
          </a:prstGeom>
          <a:noFill/>
        </p:spPr>
        <p:txBody>
          <a:bodyPr wrap="square" rtlCol="0">
            <a:spAutoFit/>
          </a:bodyPr>
          <a:lstStyle/>
          <a:p>
            <a:pPr algn="ctr"/>
            <a:r>
              <a:rPr lang="as-IN" b="1" u="sng" dirty="0"/>
              <a:t>অতি সংক্ষিপ্ত </a:t>
            </a:r>
            <a:r>
              <a:rPr lang="as-IN" b="1" u="sng" dirty="0" smtClean="0"/>
              <a:t>প্রশ্নোত্তর</a:t>
            </a:r>
            <a:endParaRPr lang="en-US" b="1" u="sng" dirty="0" smtClean="0"/>
          </a:p>
          <a:p>
            <a:pPr algn="ctr"/>
            <a:endParaRPr lang="en-US" b="1" u="sng" dirty="0" smtClean="0"/>
          </a:p>
          <a:p>
            <a:r>
              <a:rPr lang="en-US" b="1" u="sng" dirty="0" smtClean="0"/>
              <a:t>&gt;</a:t>
            </a:r>
            <a:r>
              <a:rPr lang="as-IN" b="1" u="sng" dirty="0" smtClean="0"/>
              <a:t>টেইলার </a:t>
            </a:r>
            <a:r>
              <a:rPr lang="as-IN" b="1" u="sng" dirty="0"/>
              <a:t>এর অর্থ কী? </a:t>
            </a:r>
          </a:p>
          <a:p>
            <a:r>
              <a:rPr lang="as-IN" b="1" dirty="0"/>
              <a:t>অথবা, ট্রেইলার বলতে কী বুঝায়? </a:t>
            </a:r>
          </a:p>
          <a:p>
            <a:r>
              <a:rPr lang="as-IN" b="1" dirty="0"/>
              <a:t>অথবা, </a:t>
            </a:r>
            <a:r>
              <a:rPr lang="en-US" b="1" dirty="0"/>
              <a:t>Trailer </a:t>
            </a:r>
            <a:r>
              <a:rPr lang="as-IN" b="1" dirty="0"/>
              <a:t>কী</a:t>
            </a:r>
            <a:r>
              <a:rPr lang="as-IN" b="1" dirty="0" smtClean="0"/>
              <a:t>?</a:t>
            </a:r>
            <a:endParaRPr lang="as-IN" b="1" dirty="0"/>
          </a:p>
          <a:p>
            <a:r>
              <a:rPr lang="en-US" b="1" u="sng" dirty="0" smtClean="0"/>
              <a:t>&gt;</a:t>
            </a:r>
            <a:r>
              <a:rPr lang="as-IN" b="1" u="sng" dirty="0" smtClean="0"/>
              <a:t>ট্রেইলার </a:t>
            </a:r>
            <a:r>
              <a:rPr lang="as-IN" b="1" u="sng" dirty="0"/>
              <a:t>এর উদ্দেশ্য কী? </a:t>
            </a:r>
          </a:p>
          <a:p>
            <a:r>
              <a:rPr lang="as-IN" b="1" dirty="0"/>
              <a:t>অথবা, ট্রেইলারের কাজ কী?</a:t>
            </a:r>
          </a:p>
          <a:p>
            <a:r>
              <a:rPr lang="as-IN" b="1" dirty="0"/>
              <a:t>অথবা, ট্রেইলার কী কাজে ব্যবহৃত হয়</a:t>
            </a:r>
            <a:r>
              <a:rPr lang="as-IN" b="1" dirty="0" smtClean="0"/>
              <a:t>।</a:t>
            </a:r>
            <a:endParaRPr lang="as-IN" b="1" dirty="0"/>
          </a:p>
          <a:p>
            <a:r>
              <a:rPr lang="en-US" b="1" u="sng" dirty="0" smtClean="0"/>
              <a:t>&gt;</a:t>
            </a:r>
            <a:r>
              <a:rPr lang="as-IN" b="1" u="sng" dirty="0" smtClean="0"/>
              <a:t>ট্রেইলার </a:t>
            </a:r>
            <a:r>
              <a:rPr lang="as-IN" b="1" u="sng" dirty="0"/>
              <a:t>সাধারণত কত প্রকার?</a:t>
            </a:r>
          </a:p>
          <a:p>
            <a:r>
              <a:rPr lang="as-IN" b="1" dirty="0"/>
              <a:t>অথবা, বিভিন্ন প্রকার ট্রেইলারের শ্রেণিবিভাগ কর। </a:t>
            </a:r>
          </a:p>
          <a:p>
            <a:r>
              <a:rPr lang="en-US" b="1" u="sng" dirty="0" smtClean="0"/>
              <a:t>&gt;</a:t>
            </a:r>
            <a:r>
              <a:rPr lang="as-IN" b="1" u="sng" dirty="0" smtClean="0"/>
              <a:t>কনভার্টার </a:t>
            </a:r>
            <a:r>
              <a:rPr lang="as-IN" b="1" u="sng" dirty="0"/>
              <a:t>ডলি কী</a:t>
            </a:r>
            <a:r>
              <a:rPr lang="as-IN" b="1" u="sng" dirty="0" smtClean="0"/>
              <a:t>?</a:t>
            </a:r>
            <a:endParaRPr lang="as-IN" b="1" u="sng" dirty="0"/>
          </a:p>
          <a:p>
            <a:r>
              <a:rPr lang="en-US" b="1" u="sng" dirty="0" smtClean="0"/>
              <a:t>&gt;</a:t>
            </a:r>
            <a:r>
              <a:rPr lang="as-IN" b="1" u="sng" dirty="0" smtClean="0"/>
              <a:t>ফুল </a:t>
            </a:r>
            <a:r>
              <a:rPr lang="as-IN" b="1" u="sng" dirty="0"/>
              <a:t>ট্রেইলার কী</a:t>
            </a:r>
            <a:r>
              <a:rPr lang="as-IN" b="1" u="sng" dirty="0" smtClean="0"/>
              <a:t>?</a:t>
            </a:r>
            <a:endParaRPr lang="as-IN" b="1" u="sng" dirty="0"/>
          </a:p>
        </p:txBody>
      </p:sp>
      <p:sp>
        <p:nvSpPr>
          <p:cNvPr id="4" name="Rectangle 3"/>
          <p:cNvSpPr/>
          <p:nvPr/>
        </p:nvSpPr>
        <p:spPr>
          <a:xfrm>
            <a:off x="5275570" y="1779202"/>
            <a:ext cx="6096000" cy="2308324"/>
          </a:xfrm>
          <a:prstGeom prst="rect">
            <a:avLst/>
          </a:prstGeom>
        </p:spPr>
        <p:txBody>
          <a:bodyPr>
            <a:spAutoFit/>
          </a:bodyPr>
          <a:lstStyle/>
          <a:p>
            <a:pPr algn="ctr"/>
            <a:r>
              <a:rPr lang="as-IN" b="1" u="sng" dirty="0" smtClean="0"/>
              <a:t>সংক্ষিপ্ত প্রশ্নোত্তর</a:t>
            </a:r>
            <a:endParaRPr lang="en-US" b="1" u="sng" dirty="0" smtClean="0"/>
          </a:p>
          <a:p>
            <a:pPr algn="ctr"/>
            <a:endParaRPr lang="en-US" b="1" u="sng" dirty="0" smtClean="0"/>
          </a:p>
          <a:p>
            <a:r>
              <a:rPr lang="en-US" b="1" u="sng" dirty="0" smtClean="0"/>
              <a:t>&gt;</a:t>
            </a:r>
            <a:r>
              <a:rPr lang="as-IN" b="1" u="sng" dirty="0" smtClean="0"/>
              <a:t>ট্রেইলার এর উদ্দেশ্য কী কী?</a:t>
            </a:r>
          </a:p>
          <a:p>
            <a:r>
              <a:rPr lang="as-IN" b="1" dirty="0" smtClean="0"/>
              <a:t>অথবা</a:t>
            </a:r>
            <a:r>
              <a:rPr lang="as-IN" b="1" dirty="0"/>
              <a:t>, ট্রেইলার (</a:t>
            </a:r>
            <a:r>
              <a:rPr lang="en-US" b="1" dirty="0"/>
              <a:t>Trailer) </a:t>
            </a:r>
            <a:r>
              <a:rPr lang="as-IN" b="1" dirty="0"/>
              <a:t>কী উদ্দেশ্যে ব্যবহৃত হয়?</a:t>
            </a:r>
          </a:p>
          <a:p>
            <a:r>
              <a:rPr lang="as-IN" b="1" dirty="0"/>
              <a:t>অথবা, ট্রেইলর ব্যবহারের উদ্দেশ্য লেখ।</a:t>
            </a:r>
          </a:p>
          <a:p>
            <a:r>
              <a:rPr lang="en-US" b="1" u="sng" dirty="0" smtClean="0"/>
              <a:t>&gt;</a:t>
            </a:r>
            <a:r>
              <a:rPr lang="as-IN" b="1" u="sng" dirty="0" smtClean="0"/>
              <a:t>টেইলারের </a:t>
            </a:r>
            <a:r>
              <a:rPr lang="as-IN" b="1" u="sng" dirty="0"/>
              <a:t>চিত্রসহ গঠন লেখ।</a:t>
            </a:r>
          </a:p>
          <a:p>
            <a:r>
              <a:rPr lang="as-IN" b="1" dirty="0"/>
              <a:t>অথবা, সহজ চিত্রসহ গ্রেইলারের গঠন বর্ণনা কর। </a:t>
            </a:r>
          </a:p>
          <a:p>
            <a:r>
              <a:rPr lang="as-IN" b="1" dirty="0"/>
              <a:t>অথবা, ট্রেইলারের গঠনপ্রণালি সংক্ষেপে বর্ণনা করা।</a:t>
            </a:r>
            <a:endParaRPr lang="en-US" b="1" dirty="0"/>
          </a:p>
        </p:txBody>
      </p:sp>
      <p:sp>
        <p:nvSpPr>
          <p:cNvPr id="5" name="Rectangle 4"/>
          <p:cNvSpPr/>
          <p:nvPr/>
        </p:nvSpPr>
        <p:spPr>
          <a:xfrm>
            <a:off x="5249062" y="4265372"/>
            <a:ext cx="5541818" cy="1200329"/>
          </a:xfrm>
          <a:prstGeom prst="rect">
            <a:avLst/>
          </a:prstGeom>
        </p:spPr>
        <p:txBody>
          <a:bodyPr>
            <a:spAutoFit/>
          </a:bodyPr>
          <a:lstStyle/>
          <a:p>
            <a:pPr algn="ctr"/>
            <a:r>
              <a:rPr lang="as-IN" b="1" u="sng" dirty="0"/>
              <a:t>রচনামূলক </a:t>
            </a:r>
            <a:r>
              <a:rPr lang="as-IN" b="1" u="sng" dirty="0" smtClean="0"/>
              <a:t>প্রশ্নোত্তর</a:t>
            </a:r>
            <a:endParaRPr lang="en-US" b="1" u="sng" dirty="0"/>
          </a:p>
          <a:p>
            <a:pPr algn="ctr"/>
            <a:endParaRPr lang="en-US" b="1" u="sng" dirty="0" smtClean="0"/>
          </a:p>
          <a:p>
            <a:r>
              <a:rPr lang="en-US" b="1" u="sng" dirty="0" smtClean="0"/>
              <a:t>&gt;Full </a:t>
            </a:r>
            <a:r>
              <a:rPr lang="en-US" b="1" u="sng" dirty="0" err="1"/>
              <a:t>trailar</a:t>
            </a:r>
            <a:r>
              <a:rPr lang="en-US" b="1" u="sng" dirty="0"/>
              <a:t>, </a:t>
            </a:r>
            <a:r>
              <a:rPr lang="en-US" b="1" u="sng" dirty="0" err="1"/>
              <a:t>Balanor</a:t>
            </a:r>
            <a:r>
              <a:rPr lang="en-US" b="1" u="sng" dirty="0"/>
              <a:t> trailer converter trailer dolly </a:t>
            </a:r>
            <a:r>
              <a:rPr lang="as-IN" b="1" u="sng" dirty="0"/>
              <a:t>এবং </a:t>
            </a:r>
            <a:r>
              <a:rPr lang="en-US" b="1" u="sng" dirty="0"/>
              <a:t>pole trailer </a:t>
            </a:r>
            <a:r>
              <a:rPr lang="as-IN" b="1" u="sng" dirty="0"/>
              <a:t>এর বর্ণনা দাও।</a:t>
            </a:r>
            <a:endParaRPr lang="en-US" b="1" u="sng" dirty="0"/>
          </a:p>
        </p:txBody>
      </p:sp>
    </p:spTree>
    <p:extLst>
      <p:ext uri="{BB962C8B-B14F-4D97-AF65-F5344CB8AC3E}">
        <p14:creationId xmlns:p14="http://schemas.microsoft.com/office/powerpoint/2010/main" val="619855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par>
                                <p:cTn id="12" presetID="26" presetClass="emph" presetSubtype="0" fill="hold" grpId="0" nodeType="withEffect">
                                  <p:stCondLst>
                                    <p:cond delay="0"/>
                                  </p:stCondLst>
                                  <p:childTnLst>
                                    <p:animEffect transition="out" filter="fade">
                                      <p:cBhvr>
                                        <p:cTn id="13" dur="500" tmFilter="0, 0; .2, .5; .8, .5; 1, 0"/>
                                        <p:tgtEl>
                                          <p:spTgt spid="3">
                                            <p:txEl>
                                              <p:pRg st="2" end="2"/>
                                            </p:txEl>
                                          </p:spTgt>
                                        </p:tgtEl>
                                      </p:cBhvr>
                                    </p:animEffect>
                                    <p:animScale>
                                      <p:cBhvr>
                                        <p:cTn id="14" dur="250" autoRev="1" fill="hold"/>
                                        <p:tgtEl>
                                          <p:spTgt spid="3">
                                            <p:txEl>
                                              <p:pRg st="2" end="2"/>
                                            </p:txEl>
                                          </p:spTgt>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3">
                                            <p:txEl>
                                              <p:pRg st="4" end="4"/>
                                            </p:txEl>
                                          </p:spTgt>
                                        </p:tgtEl>
                                      </p:cBhvr>
                                    </p:animEffect>
                                    <p:animScale>
                                      <p:cBhvr>
                                        <p:cTn id="20" dur="250" autoRev="1" fill="hold"/>
                                        <p:tgtEl>
                                          <p:spTgt spid="3">
                                            <p:txEl>
                                              <p:pRg st="4" end="4"/>
                                            </p:txEl>
                                          </p:spTgt>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3">
                                            <p:txEl>
                                              <p:pRg st="5" end="5"/>
                                            </p:txEl>
                                          </p:spTgt>
                                        </p:tgtEl>
                                      </p:cBhvr>
                                    </p:animEffect>
                                    <p:animScale>
                                      <p:cBhvr>
                                        <p:cTn id="23" dur="250" autoRev="1" fill="hold"/>
                                        <p:tgtEl>
                                          <p:spTgt spid="3">
                                            <p:txEl>
                                              <p:pRg st="5" end="5"/>
                                            </p:txEl>
                                          </p:spTgt>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3">
                                            <p:txEl>
                                              <p:pRg st="6" end="6"/>
                                            </p:txEl>
                                          </p:spTgt>
                                        </p:tgtEl>
                                      </p:cBhvr>
                                    </p:animEffect>
                                    <p:animScale>
                                      <p:cBhvr>
                                        <p:cTn id="26" dur="250" autoRev="1" fill="hold"/>
                                        <p:tgtEl>
                                          <p:spTgt spid="3">
                                            <p:txEl>
                                              <p:pRg st="6" end="6"/>
                                            </p:txEl>
                                          </p:spTgt>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3">
                                            <p:txEl>
                                              <p:pRg st="7" end="7"/>
                                            </p:txEl>
                                          </p:spTgt>
                                        </p:tgtEl>
                                      </p:cBhvr>
                                    </p:animEffect>
                                    <p:animScale>
                                      <p:cBhvr>
                                        <p:cTn id="29" dur="250" autoRev="1" fill="hold"/>
                                        <p:tgtEl>
                                          <p:spTgt spid="3">
                                            <p:txEl>
                                              <p:pRg st="7" end="7"/>
                                            </p:txEl>
                                          </p:spTgt>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3">
                                            <p:txEl>
                                              <p:pRg st="8" end="8"/>
                                            </p:txEl>
                                          </p:spTgt>
                                        </p:tgtEl>
                                      </p:cBhvr>
                                    </p:animEffect>
                                    <p:animScale>
                                      <p:cBhvr>
                                        <p:cTn id="32" dur="250" autoRev="1" fill="hold"/>
                                        <p:tgtEl>
                                          <p:spTgt spid="3">
                                            <p:txEl>
                                              <p:pRg st="8" end="8"/>
                                            </p:txEl>
                                          </p:spTgt>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3">
                                            <p:txEl>
                                              <p:pRg st="9" end="9"/>
                                            </p:txEl>
                                          </p:spTgt>
                                        </p:tgtEl>
                                      </p:cBhvr>
                                    </p:animEffect>
                                    <p:animScale>
                                      <p:cBhvr>
                                        <p:cTn id="35" dur="250" autoRev="1" fill="hold"/>
                                        <p:tgtEl>
                                          <p:spTgt spid="3">
                                            <p:txEl>
                                              <p:pRg st="9" end="9"/>
                                            </p:txEl>
                                          </p:spTgt>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3">
                                            <p:txEl>
                                              <p:pRg st="10" end="10"/>
                                            </p:txEl>
                                          </p:spTgt>
                                        </p:tgtEl>
                                      </p:cBhvr>
                                    </p:animEffect>
                                    <p:animScale>
                                      <p:cBhvr>
                                        <p:cTn id="38" dur="250" autoRev="1" fill="hold"/>
                                        <p:tgtEl>
                                          <p:spTgt spid="3">
                                            <p:txEl>
                                              <p:pRg st="10" end="10"/>
                                            </p:txEl>
                                          </p:spTgt>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3">
                                            <p:txEl>
                                              <p:pRg st="11" end="11"/>
                                            </p:txEl>
                                          </p:spTgt>
                                        </p:tgtEl>
                                      </p:cBhvr>
                                    </p:animEffect>
                                    <p:animScale>
                                      <p:cBhvr>
                                        <p:cTn id="41" dur="250" autoRev="1" fill="hold"/>
                                        <p:tgtEl>
                                          <p:spTgt spid="3">
                                            <p:txEl>
                                              <p:pRg st="11" end="11"/>
                                            </p:txEl>
                                          </p:spTgt>
                                        </p:tgtEl>
                                      </p:cBhvr>
                                      <p:by x="105000" y="105000"/>
                                    </p:animScale>
                                  </p:childTnLst>
                                </p:cTn>
                              </p:par>
                            </p:childTnLst>
                          </p:cTn>
                        </p:par>
                        <p:par>
                          <p:cTn id="42" fill="hold">
                            <p:stCondLst>
                              <p:cond delay="1000"/>
                            </p:stCondLst>
                            <p:childTnLst>
                              <p:par>
                                <p:cTn id="43" presetID="26" presetClass="emph" presetSubtype="0" fill="hold" grpId="0" nodeType="afterEffect">
                                  <p:stCondLst>
                                    <p:cond delay="0"/>
                                  </p:stCondLst>
                                  <p:childTnLst>
                                    <p:animEffect transition="out" filter="fade">
                                      <p:cBhvr>
                                        <p:cTn id="44" dur="500" tmFilter="0, 0; .2, .5; .8, .5; 1, 0"/>
                                        <p:tgtEl>
                                          <p:spTgt spid="4">
                                            <p:txEl>
                                              <p:pRg st="0" end="0"/>
                                            </p:txEl>
                                          </p:spTgt>
                                        </p:tgtEl>
                                      </p:cBhvr>
                                    </p:animEffect>
                                    <p:animScale>
                                      <p:cBhvr>
                                        <p:cTn id="45" dur="250" autoRev="1" fill="hold"/>
                                        <p:tgtEl>
                                          <p:spTgt spid="4">
                                            <p:txEl>
                                              <p:pRg st="0" end="0"/>
                                            </p:txEl>
                                          </p:spTgt>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4">
                                            <p:txEl>
                                              <p:pRg st="2" end="2"/>
                                            </p:txEl>
                                          </p:spTgt>
                                        </p:tgtEl>
                                      </p:cBhvr>
                                    </p:animEffect>
                                    <p:animScale>
                                      <p:cBhvr>
                                        <p:cTn id="48" dur="250" autoRev="1" fill="hold"/>
                                        <p:tgtEl>
                                          <p:spTgt spid="4">
                                            <p:txEl>
                                              <p:pRg st="2" end="2"/>
                                            </p:txEl>
                                          </p:spTgt>
                                        </p:tgtEl>
                                      </p:cBhvr>
                                      <p:by x="105000" y="105000"/>
                                    </p:animScale>
                                  </p:childTnLst>
                                </p:cTn>
                              </p:par>
                              <p:par>
                                <p:cTn id="49" presetID="26" presetClass="emph" presetSubtype="0" fill="hold" grpId="0" nodeType="withEffect">
                                  <p:stCondLst>
                                    <p:cond delay="0"/>
                                  </p:stCondLst>
                                  <p:childTnLst>
                                    <p:animEffect transition="out" filter="fade">
                                      <p:cBhvr>
                                        <p:cTn id="50" dur="500" tmFilter="0, 0; .2, .5; .8, .5; 1, 0"/>
                                        <p:tgtEl>
                                          <p:spTgt spid="4">
                                            <p:txEl>
                                              <p:pRg st="3" end="3"/>
                                            </p:txEl>
                                          </p:spTgt>
                                        </p:tgtEl>
                                      </p:cBhvr>
                                    </p:animEffect>
                                    <p:animScale>
                                      <p:cBhvr>
                                        <p:cTn id="51" dur="250" autoRev="1" fill="hold"/>
                                        <p:tgtEl>
                                          <p:spTgt spid="4">
                                            <p:txEl>
                                              <p:pRg st="3" end="3"/>
                                            </p:txEl>
                                          </p:spTgt>
                                        </p:tgtEl>
                                      </p:cBhvr>
                                      <p:by x="105000" y="105000"/>
                                    </p:animScale>
                                  </p:childTnLst>
                                </p:cTn>
                              </p:par>
                              <p:par>
                                <p:cTn id="52" presetID="26" presetClass="emph" presetSubtype="0" fill="hold" grpId="0" nodeType="withEffect">
                                  <p:stCondLst>
                                    <p:cond delay="0"/>
                                  </p:stCondLst>
                                  <p:childTnLst>
                                    <p:animEffect transition="out" filter="fade">
                                      <p:cBhvr>
                                        <p:cTn id="53" dur="500" tmFilter="0, 0; .2, .5; .8, .5; 1, 0"/>
                                        <p:tgtEl>
                                          <p:spTgt spid="4">
                                            <p:txEl>
                                              <p:pRg st="4" end="4"/>
                                            </p:txEl>
                                          </p:spTgt>
                                        </p:tgtEl>
                                      </p:cBhvr>
                                    </p:animEffect>
                                    <p:animScale>
                                      <p:cBhvr>
                                        <p:cTn id="54" dur="250" autoRev="1" fill="hold"/>
                                        <p:tgtEl>
                                          <p:spTgt spid="4">
                                            <p:txEl>
                                              <p:pRg st="4" end="4"/>
                                            </p:txEl>
                                          </p:spTgt>
                                        </p:tgtEl>
                                      </p:cBhvr>
                                      <p:by x="105000" y="105000"/>
                                    </p:animScale>
                                  </p:childTnLst>
                                </p:cTn>
                              </p:par>
                              <p:par>
                                <p:cTn id="55" presetID="26" presetClass="emph" presetSubtype="0" fill="hold" grpId="0" nodeType="withEffect">
                                  <p:stCondLst>
                                    <p:cond delay="0"/>
                                  </p:stCondLst>
                                  <p:childTnLst>
                                    <p:animEffect transition="out" filter="fade">
                                      <p:cBhvr>
                                        <p:cTn id="56" dur="500" tmFilter="0, 0; .2, .5; .8, .5; 1, 0"/>
                                        <p:tgtEl>
                                          <p:spTgt spid="4">
                                            <p:txEl>
                                              <p:pRg st="5" end="5"/>
                                            </p:txEl>
                                          </p:spTgt>
                                        </p:tgtEl>
                                      </p:cBhvr>
                                    </p:animEffect>
                                    <p:animScale>
                                      <p:cBhvr>
                                        <p:cTn id="57" dur="250" autoRev="1" fill="hold"/>
                                        <p:tgtEl>
                                          <p:spTgt spid="4">
                                            <p:txEl>
                                              <p:pRg st="5" end="5"/>
                                            </p:txEl>
                                          </p:spTgt>
                                        </p:tgtEl>
                                      </p:cBhvr>
                                      <p:by x="105000" y="105000"/>
                                    </p:animScale>
                                  </p:childTnLst>
                                </p:cTn>
                              </p:par>
                              <p:par>
                                <p:cTn id="58" presetID="26" presetClass="emph" presetSubtype="0" fill="hold" grpId="0" nodeType="withEffect">
                                  <p:stCondLst>
                                    <p:cond delay="0"/>
                                  </p:stCondLst>
                                  <p:childTnLst>
                                    <p:animEffect transition="out" filter="fade">
                                      <p:cBhvr>
                                        <p:cTn id="59" dur="500" tmFilter="0, 0; .2, .5; .8, .5; 1, 0"/>
                                        <p:tgtEl>
                                          <p:spTgt spid="4">
                                            <p:txEl>
                                              <p:pRg st="6" end="6"/>
                                            </p:txEl>
                                          </p:spTgt>
                                        </p:tgtEl>
                                      </p:cBhvr>
                                    </p:animEffect>
                                    <p:animScale>
                                      <p:cBhvr>
                                        <p:cTn id="60" dur="250" autoRev="1" fill="hold"/>
                                        <p:tgtEl>
                                          <p:spTgt spid="4">
                                            <p:txEl>
                                              <p:pRg st="6" end="6"/>
                                            </p:txEl>
                                          </p:spTgt>
                                        </p:tgtEl>
                                      </p:cBhvr>
                                      <p:by x="105000" y="105000"/>
                                    </p:animScale>
                                  </p:childTnLst>
                                </p:cTn>
                              </p:par>
                              <p:par>
                                <p:cTn id="61" presetID="26" presetClass="emph" presetSubtype="0" fill="hold" grpId="0" nodeType="withEffect">
                                  <p:stCondLst>
                                    <p:cond delay="0"/>
                                  </p:stCondLst>
                                  <p:childTnLst>
                                    <p:animEffect transition="out" filter="fade">
                                      <p:cBhvr>
                                        <p:cTn id="62" dur="500" tmFilter="0, 0; .2, .5; .8, .5; 1, 0"/>
                                        <p:tgtEl>
                                          <p:spTgt spid="4">
                                            <p:txEl>
                                              <p:pRg st="7" end="7"/>
                                            </p:txEl>
                                          </p:spTgt>
                                        </p:tgtEl>
                                      </p:cBhvr>
                                    </p:animEffect>
                                    <p:animScale>
                                      <p:cBhvr>
                                        <p:cTn id="63" dur="250" autoRev="1" fill="hold"/>
                                        <p:tgtEl>
                                          <p:spTgt spid="4">
                                            <p:txEl>
                                              <p:pRg st="7" end="7"/>
                                            </p:txEl>
                                          </p:spTgt>
                                        </p:tgtEl>
                                      </p:cBhvr>
                                      <p:by x="105000" y="105000"/>
                                    </p:animScale>
                                  </p:childTnLst>
                                </p:cTn>
                              </p:par>
                            </p:childTnLst>
                          </p:cTn>
                        </p:par>
                        <p:par>
                          <p:cTn id="64" fill="hold">
                            <p:stCondLst>
                              <p:cond delay="1500"/>
                            </p:stCondLst>
                            <p:childTnLst>
                              <p:par>
                                <p:cTn id="65" presetID="26" presetClass="emph" presetSubtype="0" fill="hold" grpId="0" nodeType="afterEffect">
                                  <p:stCondLst>
                                    <p:cond delay="0"/>
                                  </p:stCondLst>
                                  <p:childTnLst>
                                    <p:animEffect transition="out" filter="fade">
                                      <p:cBhvr>
                                        <p:cTn id="66" dur="500" tmFilter="0, 0; .2, .5; .8, .5; 1, 0"/>
                                        <p:tgtEl>
                                          <p:spTgt spid="5">
                                            <p:txEl>
                                              <p:pRg st="0" end="0"/>
                                            </p:txEl>
                                          </p:spTgt>
                                        </p:tgtEl>
                                      </p:cBhvr>
                                    </p:animEffect>
                                    <p:animScale>
                                      <p:cBhvr>
                                        <p:cTn id="67" dur="250" autoRev="1" fill="hold"/>
                                        <p:tgtEl>
                                          <p:spTgt spid="5">
                                            <p:txEl>
                                              <p:pRg st="0" end="0"/>
                                            </p:txEl>
                                          </p:spTgt>
                                        </p:tgtEl>
                                      </p:cBhvr>
                                      <p:by x="105000" y="105000"/>
                                    </p:animScale>
                                  </p:childTnLst>
                                </p:cTn>
                              </p:par>
                              <p:par>
                                <p:cTn id="68" presetID="26" presetClass="emph" presetSubtype="0" fill="hold" grpId="0" nodeType="withEffect">
                                  <p:stCondLst>
                                    <p:cond delay="0"/>
                                  </p:stCondLst>
                                  <p:childTnLst>
                                    <p:animEffect transition="out" filter="fade">
                                      <p:cBhvr>
                                        <p:cTn id="69" dur="500" tmFilter="0, 0; .2, .5; .8, .5; 1, 0"/>
                                        <p:tgtEl>
                                          <p:spTgt spid="5">
                                            <p:txEl>
                                              <p:pRg st="2" end="2"/>
                                            </p:txEl>
                                          </p:spTgt>
                                        </p:tgtEl>
                                      </p:cBhvr>
                                    </p:animEffect>
                                    <p:animScale>
                                      <p:cBhvr>
                                        <p:cTn id="70" dur="250" autoRev="1" fill="hold"/>
                                        <p:tgtEl>
                                          <p:spTgt spid="5">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uiExpand="1" build="allAtOnce"/>
      <p:bldP spid="4" grpId="0" build="allAtOnce"/>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46324" y="1206500"/>
            <a:ext cx="6797675" cy="707886"/>
          </a:xfrm>
          <a:prstGeom prst="rect">
            <a:avLst/>
          </a:prstGeom>
          <a:solidFill>
            <a:schemeClr val="bg1">
              <a:lumMod val="95000"/>
              <a:lumOff val="5000"/>
            </a:schemeClr>
          </a:solidFill>
        </p:spPr>
        <p:txBody>
          <a:bodyPr wrap="square" rtlCol="0">
            <a:spAutoFit/>
          </a:bodyPr>
          <a:lstStyle/>
          <a:p>
            <a:r>
              <a:rPr lang="en-US" sz="4000" b="1" dirty="0" smtClean="0"/>
              <a:t>THANKU FOR WOCHING….</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325" y="1984375"/>
            <a:ext cx="6797675" cy="4322871"/>
          </a:xfrm>
          <a:prstGeom prst="rect">
            <a:avLst/>
          </a:prstGeom>
        </p:spPr>
      </p:pic>
    </p:spTree>
    <p:extLst>
      <p:ext uri="{BB962C8B-B14F-4D97-AF65-F5344CB8AC3E}">
        <p14:creationId xmlns:p14="http://schemas.microsoft.com/office/powerpoint/2010/main" val="153367514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4174671"/>
            <a:ext cx="3454400" cy="3454400"/>
          </a:xfrm>
          <a:prstGeom prst="rect">
            <a:avLst/>
          </a:prstGeom>
        </p:spPr>
      </p:pic>
    </p:spTree>
    <p:extLst>
      <p:ext uri="{BB962C8B-B14F-4D97-AF65-F5344CB8AC3E}">
        <p14:creationId xmlns:p14="http://schemas.microsoft.com/office/powerpoint/2010/main" val="32776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19" name="TextBox 18"/>
          <p:cNvSpPr txBox="1"/>
          <p:nvPr/>
        </p:nvSpPr>
        <p:spPr>
          <a:xfrm>
            <a:off x="784889" y="1778385"/>
            <a:ext cx="4423214" cy="646331"/>
          </a:xfrm>
          <a:prstGeom prst="rect">
            <a:avLst/>
          </a:prstGeom>
          <a:noFill/>
        </p:spPr>
        <p:txBody>
          <a:bodyPr wrap="square" rtlCol="0">
            <a:spAutoFit/>
          </a:bodyPr>
          <a:lstStyle/>
          <a:p>
            <a:r>
              <a:rPr lang="as-IN" dirty="0"/>
              <a:t>(ক) চার অথবা ছয় চাকাবিশিষ্ট ট্রেইলার </a:t>
            </a:r>
            <a:endParaRPr lang="en-US" dirty="0" smtClean="0"/>
          </a:p>
          <a:p>
            <a:r>
              <a:rPr lang="as-IN" dirty="0" smtClean="0"/>
              <a:t>(</a:t>
            </a:r>
            <a:r>
              <a:rPr lang="en-US" dirty="0"/>
              <a:t>Four or Six wheeled </a:t>
            </a:r>
            <a:r>
              <a:rPr lang="en-US" dirty="0" smtClean="0"/>
              <a:t>trailer/ full trailer)</a:t>
            </a:r>
            <a:endParaRPr lang="en-US" dirty="0"/>
          </a:p>
        </p:txBody>
      </p:sp>
      <p:sp>
        <p:nvSpPr>
          <p:cNvPr id="20" name="Rectangle 19"/>
          <p:cNvSpPr/>
          <p:nvPr/>
        </p:nvSpPr>
        <p:spPr>
          <a:xfrm>
            <a:off x="6400800" y="1787253"/>
            <a:ext cx="5102090" cy="646331"/>
          </a:xfrm>
          <a:prstGeom prst="rect">
            <a:avLst/>
          </a:prstGeom>
        </p:spPr>
        <p:txBody>
          <a:bodyPr wrap="square">
            <a:spAutoFit/>
          </a:bodyPr>
          <a:lstStyle/>
          <a:p>
            <a:pPr algn="r"/>
            <a:r>
              <a:rPr lang="as-IN" dirty="0"/>
              <a:t>(খ) সেমি ট্রেইলার, যা প্রান্তদেশে দুই অথবা চারটি চাকা ধারণ করে (</a:t>
            </a:r>
            <a:r>
              <a:rPr lang="en-US" dirty="0" smtClean="0"/>
              <a:t>Semi-trailer)</a:t>
            </a:r>
            <a:endParaRPr lang="en-US" dirty="0"/>
          </a:p>
        </p:txBody>
      </p:sp>
      <p:sp>
        <p:nvSpPr>
          <p:cNvPr id="14" name="TextBox 13"/>
          <p:cNvSpPr txBox="1"/>
          <p:nvPr/>
        </p:nvSpPr>
        <p:spPr>
          <a:xfrm>
            <a:off x="450574" y="1182815"/>
            <a:ext cx="8390382" cy="400110"/>
          </a:xfrm>
          <a:prstGeom prst="rect">
            <a:avLst/>
          </a:prstGeom>
          <a:noFill/>
        </p:spPr>
        <p:txBody>
          <a:bodyPr wrap="square" rtlCol="0">
            <a:spAutoFit/>
          </a:bodyPr>
          <a:lstStyle/>
          <a:p>
            <a:r>
              <a:rPr lang="as-IN" sz="2000" b="1" dirty="0"/>
              <a:t>ফুল ট্রেইলার ও সেমি ট্রেইলার এর পার্থক্য</a:t>
            </a:r>
            <a:r>
              <a:rPr lang="as-IN" sz="2000" b="1" dirty="0" smtClean="0"/>
              <a:t>:—</a:t>
            </a:r>
            <a:endParaRPr lang="en-US" sz="2000" b="1"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46" y="3641320"/>
            <a:ext cx="5603885" cy="373884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859" y="4449705"/>
            <a:ext cx="5738194" cy="2288902"/>
          </a:xfrm>
          <a:prstGeom prst="rect">
            <a:avLst/>
          </a:prstGeom>
        </p:spPr>
      </p:pic>
      <p:sp>
        <p:nvSpPr>
          <p:cNvPr id="5" name="TextBox 4"/>
          <p:cNvSpPr txBox="1"/>
          <p:nvPr/>
        </p:nvSpPr>
        <p:spPr>
          <a:xfrm>
            <a:off x="6820001" y="2637912"/>
            <a:ext cx="4890052" cy="646331"/>
          </a:xfrm>
          <a:prstGeom prst="rect">
            <a:avLst/>
          </a:prstGeom>
          <a:noFill/>
        </p:spPr>
        <p:txBody>
          <a:bodyPr wrap="square" rtlCol="0">
            <a:spAutoFit/>
          </a:bodyPr>
          <a:lstStyle/>
          <a:p>
            <a:r>
              <a:rPr lang="en-US" dirty="0"/>
              <a:t>&gt;</a:t>
            </a:r>
            <a:r>
              <a:rPr lang="as-IN" dirty="0" smtClean="0"/>
              <a:t>এ </a:t>
            </a:r>
            <a:r>
              <a:rPr lang="as-IN" dirty="0"/>
              <a:t>ধরনের ট্রেইলার আধা বা মাঝারি ক্ষমতা সম্পন্ন হয়</a:t>
            </a:r>
            <a:r>
              <a:rPr lang="as-IN" dirty="0" smtClean="0"/>
              <a:t>।</a:t>
            </a:r>
            <a:endParaRPr lang="as-IN" dirty="0"/>
          </a:p>
        </p:txBody>
      </p:sp>
      <p:sp>
        <p:nvSpPr>
          <p:cNvPr id="9" name="TextBox 8"/>
          <p:cNvSpPr txBox="1"/>
          <p:nvPr/>
        </p:nvSpPr>
        <p:spPr>
          <a:xfrm>
            <a:off x="6785114" y="3241969"/>
            <a:ext cx="4333461" cy="1477328"/>
          </a:xfrm>
          <a:prstGeom prst="rect">
            <a:avLst/>
          </a:prstGeom>
          <a:noFill/>
        </p:spPr>
        <p:txBody>
          <a:bodyPr wrap="square" rtlCol="0">
            <a:spAutoFit/>
          </a:bodyPr>
          <a:lstStyle/>
          <a:p>
            <a:r>
              <a:rPr lang="en-US" dirty="0" smtClean="0"/>
              <a:t>&gt;</a:t>
            </a:r>
            <a:r>
              <a:rPr lang="as-IN" dirty="0" smtClean="0"/>
              <a:t>সেমি </a:t>
            </a:r>
            <a:r>
              <a:rPr lang="as-IN" dirty="0"/>
              <a:t>ট্রেইলার অধিক খারাপ রাস্তায় চলতে পারে না । পিচ্ছিল রাস্তায় চলতে গেলে সামনের চাকা স্লিপ করতে পারে।</a:t>
            </a:r>
          </a:p>
          <a:p>
            <a:r>
              <a:rPr lang="as-IN" dirty="0"/>
              <a:t>এ ধরনের ট্রেইলার অধিক ক্ষমতা সম্পন্ন হয়।</a:t>
            </a:r>
          </a:p>
        </p:txBody>
      </p:sp>
      <p:sp>
        <p:nvSpPr>
          <p:cNvPr id="11" name="Rectangle 10"/>
          <p:cNvSpPr/>
          <p:nvPr/>
        </p:nvSpPr>
        <p:spPr>
          <a:xfrm>
            <a:off x="768627" y="2647266"/>
            <a:ext cx="6096000" cy="369332"/>
          </a:xfrm>
          <a:prstGeom prst="rect">
            <a:avLst/>
          </a:prstGeom>
        </p:spPr>
        <p:txBody>
          <a:bodyPr>
            <a:spAutoFit/>
          </a:bodyPr>
          <a:lstStyle/>
          <a:p>
            <a:r>
              <a:rPr lang="en-US" dirty="0" smtClean="0"/>
              <a:t>&gt;</a:t>
            </a:r>
            <a:r>
              <a:rPr lang="as-IN" dirty="0" smtClean="0"/>
              <a:t>এ </a:t>
            </a:r>
            <a:r>
              <a:rPr lang="as-IN" dirty="0"/>
              <a:t>ধরনের ট্রেইলার অধিক ক্ষমতা সম্পন্ন হয়</a:t>
            </a:r>
            <a:r>
              <a:rPr lang="as-IN" dirty="0" smtClean="0"/>
              <a:t>।</a:t>
            </a:r>
            <a:endParaRPr lang="as-IN" dirty="0"/>
          </a:p>
        </p:txBody>
      </p:sp>
      <p:sp>
        <p:nvSpPr>
          <p:cNvPr id="12" name="Rectangle 11"/>
          <p:cNvSpPr/>
          <p:nvPr/>
        </p:nvSpPr>
        <p:spPr>
          <a:xfrm>
            <a:off x="781881" y="3238355"/>
            <a:ext cx="6096000" cy="646331"/>
          </a:xfrm>
          <a:prstGeom prst="rect">
            <a:avLst/>
          </a:prstGeom>
        </p:spPr>
        <p:txBody>
          <a:bodyPr>
            <a:spAutoFit/>
          </a:bodyPr>
          <a:lstStyle/>
          <a:p>
            <a:r>
              <a:rPr lang="en-US" dirty="0" smtClean="0"/>
              <a:t>&gt;</a:t>
            </a:r>
            <a:r>
              <a:rPr lang="as-IN" dirty="0" smtClean="0"/>
              <a:t>ফুল </a:t>
            </a:r>
            <a:r>
              <a:rPr lang="as-IN" dirty="0"/>
              <a:t>ট্রেইলার যে-কোনো দুর্গম ও বন্ধুর পথে সাবলীলভাবে চলতে পারে এবং কখনও চাকা পিছলে যায় না।</a:t>
            </a:r>
          </a:p>
        </p:txBody>
      </p:sp>
    </p:spTree>
    <p:extLst>
      <p:ext uri="{BB962C8B-B14F-4D97-AF65-F5344CB8AC3E}">
        <p14:creationId xmlns:p14="http://schemas.microsoft.com/office/powerpoint/2010/main" val="2201071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91665" y="2270153"/>
            <a:ext cx="7536873" cy="1323439"/>
          </a:xfrm>
          <a:prstGeom prst="rect">
            <a:avLst/>
          </a:prstGeom>
          <a:noFill/>
        </p:spPr>
        <p:txBody>
          <a:bodyPr wrap="square" rtlCol="0">
            <a:spAutoFit/>
          </a:bodyPr>
          <a:lstStyle/>
          <a:p>
            <a:r>
              <a:rPr lang="en-US" sz="4000" dirty="0" smtClean="0"/>
              <a:t>3</a:t>
            </a:r>
            <a:r>
              <a:rPr lang="en-US" sz="4000" baseline="30000" dirty="0" smtClean="0"/>
              <a:t>rd</a:t>
            </a:r>
            <a:r>
              <a:rPr lang="en-US" sz="4000" dirty="0" smtClean="0"/>
              <a:t> chapter:</a:t>
            </a:r>
          </a:p>
          <a:p>
            <a:r>
              <a:rPr lang="en-US" sz="4000" dirty="0" smtClean="0"/>
              <a:t>The Features of Trailers</a:t>
            </a:r>
            <a:endParaRPr lang="en-US" sz="4000" dirty="0"/>
          </a:p>
        </p:txBody>
      </p:sp>
      <p:sp>
        <p:nvSpPr>
          <p:cNvPr id="4" name="TextBox 3"/>
          <p:cNvSpPr txBox="1"/>
          <p:nvPr/>
        </p:nvSpPr>
        <p:spPr>
          <a:xfrm>
            <a:off x="2591665" y="4503710"/>
            <a:ext cx="5863772" cy="1938992"/>
          </a:xfrm>
          <a:prstGeom prst="rect">
            <a:avLst/>
          </a:prstGeom>
          <a:noFill/>
        </p:spPr>
        <p:txBody>
          <a:bodyPr wrap="square" rtlCol="0">
            <a:spAutoFit/>
          </a:bodyPr>
          <a:lstStyle/>
          <a:p>
            <a:r>
              <a:rPr lang="en-US" sz="2400" dirty="0" err="1" smtClean="0"/>
              <a:t>ট্রে</a:t>
            </a:r>
            <a:r>
              <a:rPr lang="as-IN" sz="2400" dirty="0"/>
              <a:t>ই</a:t>
            </a:r>
            <a:r>
              <a:rPr lang="en-US" sz="2400" dirty="0" err="1" smtClean="0"/>
              <a:t>লার</a:t>
            </a:r>
            <a:r>
              <a:rPr lang="en-US" sz="2400" dirty="0" smtClean="0"/>
              <a:t> এর </a:t>
            </a:r>
            <a:r>
              <a:rPr lang="en-US" sz="2400" dirty="0" err="1" smtClean="0"/>
              <a:t>অর্থ</a:t>
            </a:r>
            <a:r>
              <a:rPr lang="en-US" sz="2400" dirty="0" smtClean="0"/>
              <a:t> </a:t>
            </a:r>
            <a:r>
              <a:rPr lang="en-US" sz="2400" dirty="0" err="1" smtClean="0"/>
              <a:t>হল</a:t>
            </a:r>
            <a:r>
              <a:rPr lang="en-US" sz="2400" dirty="0" smtClean="0"/>
              <a:t> </a:t>
            </a:r>
            <a:r>
              <a:rPr lang="en-US" sz="2400" dirty="0" err="1" smtClean="0"/>
              <a:t>ট্রাক</a:t>
            </a:r>
            <a:r>
              <a:rPr lang="en-US" sz="2400" dirty="0" smtClean="0"/>
              <a:t> </a:t>
            </a:r>
            <a:r>
              <a:rPr lang="en-US" sz="2400" dirty="0" err="1" smtClean="0"/>
              <a:t>অথবা</a:t>
            </a:r>
            <a:r>
              <a:rPr lang="en-US" sz="2400" dirty="0" smtClean="0"/>
              <a:t> </a:t>
            </a:r>
            <a:r>
              <a:rPr lang="en-US" sz="2400" dirty="0" err="1" smtClean="0"/>
              <a:t>ট্রাক্টরের</a:t>
            </a:r>
            <a:r>
              <a:rPr lang="en-US" sz="2400" dirty="0" smtClean="0"/>
              <a:t> </a:t>
            </a:r>
            <a:r>
              <a:rPr lang="en-US" sz="2400" dirty="0" err="1" smtClean="0"/>
              <a:t>টানা</a:t>
            </a:r>
            <a:r>
              <a:rPr lang="en-US" sz="2400" dirty="0" smtClean="0"/>
              <a:t> </a:t>
            </a:r>
            <a:r>
              <a:rPr lang="en-US" sz="2400" dirty="0" err="1" smtClean="0"/>
              <a:t>যান</a:t>
            </a:r>
            <a:r>
              <a:rPr lang="en-US" sz="2400" dirty="0" smtClean="0"/>
              <a:t>। </a:t>
            </a:r>
            <a:r>
              <a:rPr lang="en-US" sz="2400" dirty="0" err="1" smtClean="0"/>
              <a:t>ট্রাক্টর</a:t>
            </a:r>
            <a:r>
              <a:rPr lang="en-US" sz="2400" dirty="0" smtClean="0"/>
              <a:t> </a:t>
            </a:r>
            <a:r>
              <a:rPr lang="en-US" sz="2400" dirty="0" err="1" smtClean="0"/>
              <a:t>অথবা</a:t>
            </a:r>
            <a:r>
              <a:rPr lang="en-US" sz="2400" dirty="0" smtClean="0"/>
              <a:t> </a:t>
            </a:r>
            <a:r>
              <a:rPr lang="en-US" sz="2400" dirty="0" err="1" smtClean="0"/>
              <a:t>পাওয়ার</a:t>
            </a:r>
            <a:r>
              <a:rPr lang="en-US" sz="2400" dirty="0" smtClean="0"/>
              <a:t> </a:t>
            </a:r>
            <a:r>
              <a:rPr lang="en-US" sz="2400" dirty="0" err="1" smtClean="0"/>
              <a:t>টিলার</a:t>
            </a:r>
            <a:r>
              <a:rPr lang="en-US" sz="2400" dirty="0" smtClean="0"/>
              <a:t> এর </a:t>
            </a:r>
            <a:r>
              <a:rPr lang="en-US" sz="2400" dirty="0" err="1" smtClean="0"/>
              <a:t>দ্বারা</a:t>
            </a:r>
            <a:r>
              <a:rPr lang="en-US" sz="2400" dirty="0" smtClean="0"/>
              <a:t> </a:t>
            </a:r>
            <a:r>
              <a:rPr lang="en-US" sz="2400" dirty="0" err="1" smtClean="0"/>
              <a:t>বিভিন্ন</a:t>
            </a:r>
            <a:r>
              <a:rPr lang="en-US" sz="2400" dirty="0" smtClean="0"/>
              <a:t> </a:t>
            </a:r>
            <a:r>
              <a:rPr lang="en-US" sz="2400" dirty="0" err="1" smtClean="0"/>
              <a:t>ধরনের</a:t>
            </a:r>
            <a:r>
              <a:rPr lang="en-US" sz="2400" dirty="0" smtClean="0"/>
              <a:t> </a:t>
            </a:r>
            <a:r>
              <a:rPr lang="en-US" sz="2400" dirty="0" err="1" smtClean="0"/>
              <a:t>ট্রে</a:t>
            </a:r>
            <a:r>
              <a:rPr lang="as-IN" sz="2400" dirty="0"/>
              <a:t>ই</a:t>
            </a:r>
            <a:r>
              <a:rPr lang="en-US" sz="2400" dirty="0" err="1" smtClean="0"/>
              <a:t>লারকে</a:t>
            </a:r>
            <a:r>
              <a:rPr lang="en-US" sz="2400" dirty="0" smtClean="0"/>
              <a:t> </a:t>
            </a:r>
            <a:r>
              <a:rPr lang="en-US" sz="2400" dirty="0" err="1" smtClean="0"/>
              <a:t>টেনে</a:t>
            </a:r>
            <a:r>
              <a:rPr lang="en-US" sz="2400" dirty="0" smtClean="0"/>
              <a:t> </a:t>
            </a:r>
            <a:r>
              <a:rPr lang="en-US" sz="2400" dirty="0" err="1" smtClean="0"/>
              <a:t>অথবা</a:t>
            </a:r>
            <a:r>
              <a:rPr lang="en-US" sz="2400" dirty="0" smtClean="0"/>
              <a:t> </a:t>
            </a:r>
            <a:r>
              <a:rPr lang="en-US" sz="2400" dirty="0" err="1" smtClean="0"/>
              <a:t>ধাক্কা</a:t>
            </a:r>
            <a:r>
              <a:rPr lang="en-US" sz="2400" dirty="0" smtClean="0"/>
              <a:t> </a:t>
            </a:r>
            <a:r>
              <a:rPr lang="en-US" sz="2400" dirty="0" err="1" smtClean="0"/>
              <a:t>দিয়ে</a:t>
            </a:r>
            <a:r>
              <a:rPr lang="en-US" sz="2400" dirty="0"/>
              <a:t> </a:t>
            </a:r>
            <a:r>
              <a:rPr lang="en-US" sz="2400" dirty="0" err="1" smtClean="0"/>
              <a:t>কৃষিজ</a:t>
            </a:r>
            <a:r>
              <a:rPr lang="en-US" sz="2400" dirty="0" smtClean="0"/>
              <a:t> </a:t>
            </a:r>
            <a:r>
              <a:rPr lang="en-US" sz="2400" dirty="0" err="1" smtClean="0"/>
              <a:t>জমিতে</a:t>
            </a:r>
            <a:r>
              <a:rPr lang="en-US" sz="2400" dirty="0" smtClean="0"/>
              <a:t> </a:t>
            </a:r>
            <a:r>
              <a:rPr lang="en-US" sz="2400" dirty="0" err="1" smtClean="0"/>
              <a:t>দ্রব্যাদি</a:t>
            </a:r>
            <a:r>
              <a:rPr lang="en-US" sz="2400" dirty="0" smtClean="0"/>
              <a:t> </a:t>
            </a:r>
            <a:r>
              <a:rPr lang="en-US" sz="2400" dirty="0" err="1" smtClean="0"/>
              <a:t>স্থান্তর</a:t>
            </a:r>
            <a:r>
              <a:rPr lang="en-US" sz="2400" dirty="0" smtClean="0"/>
              <a:t> </a:t>
            </a:r>
            <a:r>
              <a:rPr lang="en-US" sz="2400" dirty="0" err="1" smtClean="0"/>
              <a:t>করা</a:t>
            </a:r>
            <a:r>
              <a:rPr lang="en-US" sz="2400" dirty="0" smtClean="0"/>
              <a:t>।</a:t>
            </a:r>
            <a:endParaRPr lang="en-US" sz="2400" dirty="0"/>
          </a:p>
        </p:txBody>
      </p:sp>
      <p:sp>
        <p:nvSpPr>
          <p:cNvPr id="6" name="TextBox 5"/>
          <p:cNvSpPr txBox="1"/>
          <p:nvPr/>
        </p:nvSpPr>
        <p:spPr>
          <a:xfrm>
            <a:off x="2591665" y="3734269"/>
            <a:ext cx="4037428" cy="769441"/>
          </a:xfrm>
          <a:prstGeom prst="rect">
            <a:avLst/>
          </a:prstGeom>
          <a:noFill/>
        </p:spPr>
        <p:txBody>
          <a:bodyPr wrap="square" rtlCol="0">
            <a:spAutoFit/>
          </a:bodyPr>
          <a:lstStyle/>
          <a:p>
            <a:r>
              <a:rPr lang="as-IN" sz="4400" dirty="0"/>
              <a:t>ট্রেইলার</a:t>
            </a:r>
            <a:r>
              <a:rPr lang="en-US" sz="4400" dirty="0"/>
              <a:t>:</a:t>
            </a:r>
          </a:p>
        </p:txBody>
      </p:sp>
    </p:spTree>
    <p:extLst>
      <p:ext uri="{BB962C8B-B14F-4D97-AF65-F5344CB8AC3E}">
        <p14:creationId xmlns:p14="http://schemas.microsoft.com/office/powerpoint/2010/main" val="3546428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91665" y="2270153"/>
            <a:ext cx="7536873" cy="1323439"/>
          </a:xfrm>
          <a:prstGeom prst="rect">
            <a:avLst/>
          </a:prstGeom>
          <a:noFill/>
        </p:spPr>
        <p:txBody>
          <a:bodyPr wrap="square" rtlCol="0">
            <a:spAutoFit/>
          </a:bodyPr>
          <a:lstStyle/>
          <a:p>
            <a:r>
              <a:rPr lang="en-US" sz="4000" dirty="0" smtClean="0"/>
              <a:t>3</a:t>
            </a:r>
            <a:r>
              <a:rPr lang="en-US" sz="4000" baseline="30000" dirty="0" smtClean="0"/>
              <a:t>rd</a:t>
            </a:r>
            <a:r>
              <a:rPr lang="en-US" sz="4000" dirty="0" smtClean="0"/>
              <a:t> chapter:</a:t>
            </a:r>
          </a:p>
          <a:p>
            <a:r>
              <a:rPr lang="en-US" sz="4000" dirty="0" smtClean="0"/>
              <a:t>The Features of Trailers</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1057" y="-517419"/>
            <a:ext cx="10058400" cy="3868615"/>
          </a:xfrm>
          <a:prstGeom prst="rect">
            <a:avLst/>
          </a:prstGeom>
        </p:spPr>
      </p:pic>
      <p:sp>
        <p:nvSpPr>
          <p:cNvPr id="4" name="TextBox 3"/>
          <p:cNvSpPr txBox="1"/>
          <p:nvPr/>
        </p:nvSpPr>
        <p:spPr>
          <a:xfrm>
            <a:off x="2394857" y="3593592"/>
            <a:ext cx="5863772" cy="586521"/>
          </a:xfrm>
          <a:prstGeom prst="rect">
            <a:avLst/>
          </a:prstGeom>
          <a:noFill/>
        </p:spPr>
        <p:txBody>
          <a:bodyPr wrap="square" rtlCol="0">
            <a:spAutoFit/>
          </a:bodyPr>
          <a:lstStyle/>
          <a:p>
            <a:endParaRPr lang="en-US" dirty="0"/>
          </a:p>
        </p:txBody>
      </p:sp>
      <p:sp>
        <p:nvSpPr>
          <p:cNvPr id="5" name="TextBox 4"/>
          <p:cNvSpPr txBox="1"/>
          <p:nvPr/>
        </p:nvSpPr>
        <p:spPr>
          <a:xfrm>
            <a:off x="2591665" y="3759200"/>
            <a:ext cx="6058849" cy="2862322"/>
          </a:xfrm>
          <a:prstGeom prst="rect">
            <a:avLst/>
          </a:prstGeom>
          <a:noFill/>
        </p:spPr>
        <p:txBody>
          <a:bodyPr wrap="square" rtlCol="0">
            <a:spAutoFit/>
          </a:bodyPr>
          <a:lstStyle/>
          <a:p>
            <a:r>
              <a:rPr lang="as-IN" dirty="0"/>
              <a:t>ট্রেইলার এর উদ্দেশ্যসমূহ নিম্নরূপ :</a:t>
            </a:r>
          </a:p>
          <a:p>
            <a:endParaRPr lang="as-IN" dirty="0"/>
          </a:p>
          <a:p>
            <a:r>
              <a:rPr lang="as-IN" dirty="0"/>
              <a:t>১। ট্রাক্টর, পাওয়ার টিলার, মোটরযান, রেলগাড়ির ইঞ্জিন প্রভৃতির সঙ্গে সংযোজিত বাহক (</a:t>
            </a:r>
            <a:r>
              <a:rPr lang="en-US" dirty="0"/>
              <a:t>carrier) </a:t>
            </a:r>
            <a:r>
              <a:rPr lang="as-IN" dirty="0"/>
              <a:t>হিসেবে ট্রেইলার </a:t>
            </a:r>
            <a:r>
              <a:rPr lang="as-IN" dirty="0" smtClean="0"/>
              <a:t>ব্যবহৃত</a:t>
            </a:r>
            <a:r>
              <a:rPr lang="en-US" dirty="0" smtClean="0"/>
              <a:t> </a:t>
            </a:r>
            <a:r>
              <a:rPr lang="as-IN" dirty="0" smtClean="0"/>
              <a:t>হয়</a:t>
            </a:r>
            <a:r>
              <a:rPr lang="as-IN" dirty="0"/>
              <a:t>, যার ব্যবহার অর্থনৈতিকভাবে লাভজনক।</a:t>
            </a:r>
          </a:p>
          <a:p>
            <a:endParaRPr lang="as-IN" dirty="0"/>
          </a:p>
          <a:p>
            <a:r>
              <a:rPr lang="as-IN" dirty="0"/>
              <a:t>২। এটা কৃষি যন্ত্রপাতি, যেমন- পানির পাম্প, হ্যারো, ডিস্কপ্লাউ মোল্ড বোর্ড, ক্রস শ্যাফট এবং অন্যান্য খোলা কৃষি যন্ত্রপাতি বহনের জন্য ট্রেইলার ব্যবহৃত হয়।</a:t>
            </a:r>
          </a:p>
          <a:p>
            <a:endParaRPr lang="as-IN" dirty="0"/>
          </a:p>
        </p:txBody>
      </p:sp>
    </p:spTree>
    <p:extLst>
      <p:ext uri="{BB962C8B-B14F-4D97-AF65-F5344CB8AC3E}">
        <p14:creationId xmlns:p14="http://schemas.microsoft.com/office/powerpoint/2010/main" val="2944019440"/>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58333E-6 -0.24838 L -4.58333E-6 0.00162 " pathEditMode="relative" rAng="0" ptsTypes="AA">
                                      <p:cBhvr>
                                        <p:cTn id="6" dur="750" spd="-100000" fill="hold"/>
                                        <p:tgtEl>
                                          <p:spTgt spid="2"/>
                                        </p:tgtEl>
                                        <p:attrNameLst>
                                          <p:attrName>ppt_x</p:attrName>
                                          <p:attrName>ppt_y</p:attrName>
                                        </p:attrNameLst>
                                      </p:cBhvr>
                                      <p:rCtr x="0" y="12500"/>
                                    </p:animMotion>
                                  </p:childTnLst>
                                </p:cTn>
                              </p:par>
                            </p:childTnLst>
                          </p:cTn>
                        </p:par>
                        <p:par>
                          <p:cTn id="7" fill="hold">
                            <p:stCondLst>
                              <p:cond delay="750"/>
                            </p:stCondLst>
                            <p:childTnLst>
                              <p:par>
                                <p:cTn id="8" presetID="37" presetClass="path" presetSubtype="0" accel="50000" decel="50000" fill="hold" nodeType="afterEffect">
                                  <p:stCondLst>
                                    <p:cond delay="0"/>
                                  </p:stCondLst>
                                  <p:childTnLst>
                                    <p:animMotion origin="layout" path="M 1.04167E-6 3.7037E-7 L 0.28437 -0.00509 C 0.34349 -0.00625 0.43177 -0.00671 0.52552 -0.00671 C 0.63151 -0.00671 0.71641 -0.00625 0.77565 -0.00509 L 1.06003 3.7037E-7 " pathEditMode="relative" rAng="0" ptsTypes="AAAAA">
                                      <p:cBhvr>
                                        <p:cTn id="9" dur="2000" fill="hold"/>
                                        <p:tgtEl>
                                          <p:spTgt spid="3"/>
                                        </p:tgtEl>
                                        <p:attrNameLst>
                                          <p:attrName>ppt_x</p:attrName>
                                          <p:attrName>ppt_y</p:attrName>
                                        </p:attrNameLst>
                                      </p:cBhvr>
                                      <p:rCtr x="52995" y="-347"/>
                                    </p:animMotion>
                                  </p:childTnLst>
                                </p:cTn>
                              </p:par>
                            </p:childTnLst>
                          </p:cTn>
                        </p:par>
                        <p:par>
                          <p:cTn id="10" fill="hold">
                            <p:stCondLst>
                              <p:cond delay="27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91665" y="607685"/>
            <a:ext cx="7536873" cy="1323439"/>
          </a:xfrm>
          <a:prstGeom prst="rect">
            <a:avLst/>
          </a:prstGeom>
          <a:noFill/>
        </p:spPr>
        <p:txBody>
          <a:bodyPr wrap="square" rtlCol="0">
            <a:spAutoFit/>
          </a:bodyPr>
          <a:lstStyle/>
          <a:p>
            <a:r>
              <a:rPr lang="en-US" sz="4000" dirty="0" smtClean="0"/>
              <a:t>3</a:t>
            </a:r>
            <a:r>
              <a:rPr lang="en-US" sz="4000" baseline="30000" dirty="0" smtClean="0"/>
              <a:t>rd</a:t>
            </a:r>
            <a:r>
              <a:rPr lang="en-US" sz="4000" dirty="0" smtClean="0"/>
              <a:t> chapter:</a:t>
            </a:r>
          </a:p>
          <a:p>
            <a:r>
              <a:rPr lang="en-US" sz="4000" dirty="0" smtClean="0"/>
              <a:t>The Features of Trailers</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01" y="-517419"/>
            <a:ext cx="10058400" cy="3868615"/>
          </a:xfrm>
          <a:prstGeom prst="rect">
            <a:avLst/>
          </a:prstGeom>
        </p:spPr>
      </p:pic>
      <p:sp>
        <p:nvSpPr>
          <p:cNvPr id="4" name="TextBox 3"/>
          <p:cNvSpPr txBox="1"/>
          <p:nvPr/>
        </p:nvSpPr>
        <p:spPr>
          <a:xfrm>
            <a:off x="2394857" y="3593592"/>
            <a:ext cx="5863772" cy="586521"/>
          </a:xfrm>
          <a:prstGeom prst="rect">
            <a:avLst/>
          </a:prstGeom>
          <a:noFill/>
        </p:spPr>
        <p:txBody>
          <a:bodyPr wrap="square" rtlCol="0">
            <a:spAutoFit/>
          </a:bodyPr>
          <a:lstStyle/>
          <a:p>
            <a:endParaRPr lang="en-US" dirty="0"/>
          </a:p>
        </p:txBody>
      </p:sp>
      <p:sp>
        <p:nvSpPr>
          <p:cNvPr id="5" name="TextBox 4"/>
          <p:cNvSpPr txBox="1"/>
          <p:nvPr/>
        </p:nvSpPr>
        <p:spPr>
          <a:xfrm>
            <a:off x="2591665" y="3759200"/>
            <a:ext cx="6058849" cy="2308324"/>
          </a:xfrm>
          <a:prstGeom prst="rect">
            <a:avLst/>
          </a:prstGeom>
          <a:noFill/>
        </p:spPr>
        <p:txBody>
          <a:bodyPr wrap="square" rtlCol="0">
            <a:spAutoFit/>
          </a:bodyPr>
          <a:lstStyle/>
          <a:p>
            <a:r>
              <a:rPr lang="as-IN" dirty="0"/>
              <a:t>৩। ফসল বোনার পূর্বে জমি তৈরি করার সময় সার, বীজ, পানি প্রভৃতি ট্রেইলারে বহন করা হয়।</a:t>
            </a:r>
          </a:p>
          <a:p>
            <a:endParaRPr lang="as-IN" dirty="0"/>
          </a:p>
          <a:p>
            <a:r>
              <a:rPr lang="as-IN" dirty="0"/>
              <a:t>৪। ফসল বপন বা রোপণের পর শস্য ক্ষেত পরিচর্যা করার কৃষি যন্ত্রপাতি এটার দ্বারা বহন করা হয়। শস্য ক্ষেতে পানি স্প্রে করা, আগাছা দমন, কীটনাশক ছিটানো প্রভৃতি কাজে ট্রেইলারে মালামাল বহনের কাজে ব্যবহৃত হয়।</a:t>
            </a:r>
          </a:p>
          <a:p>
            <a:endParaRPr lang="as-IN" dirty="0"/>
          </a:p>
        </p:txBody>
      </p:sp>
    </p:spTree>
    <p:extLst>
      <p:ext uri="{BB962C8B-B14F-4D97-AF65-F5344CB8AC3E}">
        <p14:creationId xmlns:p14="http://schemas.microsoft.com/office/powerpoint/2010/main" val="4302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91665" y="607685"/>
            <a:ext cx="7536873" cy="1323439"/>
          </a:xfrm>
          <a:prstGeom prst="rect">
            <a:avLst/>
          </a:prstGeom>
          <a:noFill/>
        </p:spPr>
        <p:txBody>
          <a:bodyPr wrap="square" rtlCol="0">
            <a:spAutoFit/>
          </a:bodyPr>
          <a:lstStyle/>
          <a:p>
            <a:r>
              <a:rPr lang="en-US" sz="4000" dirty="0" smtClean="0"/>
              <a:t>3</a:t>
            </a:r>
            <a:r>
              <a:rPr lang="en-US" sz="4000" baseline="30000" dirty="0" smtClean="0"/>
              <a:t>rd</a:t>
            </a:r>
            <a:r>
              <a:rPr lang="en-US" sz="4000" dirty="0" smtClean="0"/>
              <a:t> chapter:</a:t>
            </a:r>
          </a:p>
          <a:p>
            <a:r>
              <a:rPr lang="en-US" sz="4000" dirty="0" smtClean="0"/>
              <a:t>The Features of Trailers</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01" y="-517419"/>
            <a:ext cx="10058400" cy="3868615"/>
          </a:xfrm>
          <a:prstGeom prst="rect">
            <a:avLst/>
          </a:prstGeom>
        </p:spPr>
      </p:pic>
      <p:sp>
        <p:nvSpPr>
          <p:cNvPr id="4" name="TextBox 3"/>
          <p:cNvSpPr txBox="1"/>
          <p:nvPr/>
        </p:nvSpPr>
        <p:spPr>
          <a:xfrm>
            <a:off x="2394857" y="3593592"/>
            <a:ext cx="5863772" cy="586521"/>
          </a:xfrm>
          <a:prstGeom prst="rect">
            <a:avLst/>
          </a:prstGeom>
          <a:noFill/>
        </p:spPr>
        <p:txBody>
          <a:bodyPr wrap="square" rtlCol="0">
            <a:spAutoFit/>
          </a:bodyPr>
          <a:lstStyle/>
          <a:p>
            <a:endParaRPr lang="en-US" dirty="0"/>
          </a:p>
        </p:txBody>
      </p:sp>
      <p:sp>
        <p:nvSpPr>
          <p:cNvPr id="5" name="TextBox 4"/>
          <p:cNvSpPr txBox="1"/>
          <p:nvPr/>
        </p:nvSpPr>
        <p:spPr>
          <a:xfrm>
            <a:off x="2591665" y="3759200"/>
            <a:ext cx="6058849" cy="2862322"/>
          </a:xfrm>
          <a:prstGeom prst="rect">
            <a:avLst/>
          </a:prstGeom>
          <a:noFill/>
        </p:spPr>
        <p:txBody>
          <a:bodyPr wrap="square" rtlCol="0">
            <a:spAutoFit/>
          </a:bodyPr>
          <a:lstStyle/>
          <a:p>
            <a:r>
              <a:rPr lang="en-US" dirty="0" smtClean="0"/>
              <a:t>৫</a:t>
            </a:r>
            <a:r>
              <a:rPr lang="as-IN" dirty="0" smtClean="0"/>
              <a:t>। </a:t>
            </a:r>
            <a:r>
              <a:rPr lang="as-IN" dirty="0"/>
              <a:t>ফসল মাড়াই (</a:t>
            </a:r>
            <a:r>
              <a:rPr lang="en-US" dirty="0"/>
              <a:t>Harvesting) </a:t>
            </a:r>
            <a:r>
              <a:rPr lang="as-IN" dirty="0"/>
              <a:t>এর সময় শস্য এবং খড়, ডাটা এটার দ্বারা স্থানান্তর করা হয়।</a:t>
            </a:r>
          </a:p>
          <a:p>
            <a:endParaRPr lang="as-IN" dirty="0"/>
          </a:p>
          <a:p>
            <a:r>
              <a:rPr lang="en-US" dirty="0" smtClean="0"/>
              <a:t>৬</a:t>
            </a:r>
            <a:r>
              <a:rPr lang="as-IN" dirty="0" smtClean="0"/>
              <a:t>। </a:t>
            </a:r>
            <a:r>
              <a:rPr lang="as-IN" dirty="0"/>
              <a:t>ফসল সংরক্ষণ, বাজারজাতকরণ প্রভৃতির পরিবহন কাজে ট্রেইলার ব্যবহার করা হয়।</a:t>
            </a:r>
          </a:p>
          <a:p>
            <a:endParaRPr lang="as-IN" dirty="0"/>
          </a:p>
          <a:p>
            <a:r>
              <a:rPr lang="en-US" dirty="0" smtClean="0"/>
              <a:t>৭</a:t>
            </a:r>
            <a:r>
              <a:rPr lang="as-IN" dirty="0" smtClean="0"/>
              <a:t>। </a:t>
            </a:r>
            <a:r>
              <a:rPr lang="as-IN" dirty="0"/>
              <a:t>দুই চাকা, চার চাকা, আর্ট ঢাকা এবং ততোধিক চাকাবিশিষ্ট ট্রেইলারকে কৃষিক্ষেত্রে কাজের গুরুত্ব অনুযায়ী ব্যবহার করা হয়। তবে, এটা ট্রাক্টর, পাওয়ার টিলার অথবা মোটরযানের প্রকৃতি ও ক্ষমতার উপরও নির্ভর করে।</a:t>
            </a:r>
          </a:p>
        </p:txBody>
      </p:sp>
    </p:spTree>
    <p:extLst>
      <p:ext uri="{BB962C8B-B14F-4D97-AF65-F5344CB8AC3E}">
        <p14:creationId xmlns:p14="http://schemas.microsoft.com/office/powerpoint/2010/main" val="12982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3" name="TextBox 2"/>
          <p:cNvSpPr txBox="1"/>
          <p:nvPr/>
        </p:nvSpPr>
        <p:spPr>
          <a:xfrm>
            <a:off x="450574" y="1152939"/>
            <a:ext cx="7673009" cy="400110"/>
          </a:xfrm>
          <a:prstGeom prst="rect">
            <a:avLst/>
          </a:prstGeom>
          <a:noFill/>
        </p:spPr>
        <p:txBody>
          <a:bodyPr wrap="square" rtlCol="0">
            <a:spAutoFit/>
          </a:bodyPr>
          <a:lstStyle/>
          <a:p>
            <a:r>
              <a:rPr lang="en-US" sz="2000" dirty="0" err="1" smtClean="0"/>
              <a:t>ব্যবহারের</a:t>
            </a:r>
            <a:r>
              <a:rPr lang="en-US" sz="2000" dirty="0" smtClean="0"/>
              <a:t> </a:t>
            </a:r>
            <a:r>
              <a:rPr lang="en-US" sz="2000" dirty="0" err="1" smtClean="0"/>
              <a:t>প্রকৃতিভেদে</a:t>
            </a:r>
            <a:r>
              <a:rPr lang="en-US" sz="2000" dirty="0" smtClean="0"/>
              <a:t> ট্রে</a:t>
            </a:r>
            <a:r>
              <a:rPr lang="as-IN" sz="2000" dirty="0" smtClean="0"/>
              <a:t>ই</a:t>
            </a:r>
            <a:r>
              <a:rPr lang="en-US" sz="2000" dirty="0" err="1" smtClean="0"/>
              <a:t>লারকে</a:t>
            </a:r>
            <a:r>
              <a:rPr lang="en-US" sz="2000" dirty="0" smtClean="0"/>
              <a:t> </a:t>
            </a:r>
            <a:r>
              <a:rPr lang="en-US" sz="2000" dirty="0" err="1" smtClean="0"/>
              <a:t>চারভাগে</a:t>
            </a:r>
            <a:r>
              <a:rPr lang="en-US" sz="2000" dirty="0" smtClean="0"/>
              <a:t> </a:t>
            </a:r>
            <a:r>
              <a:rPr lang="en-US" sz="2000" dirty="0" err="1" smtClean="0"/>
              <a:t>শ্রেনিবিভাগ</a:t>
            </a:r>
            <a:r>
              <a:rPr lang="en-US" sz="2000" dirty="0" smtClean="0"/>
              <a:t> </a:t>
            </a:r>
            <a:r>
              <a:rPr lang="en-US" sz="2000" dirty="0" err="1" smtClean="0"/>
              <a:t>করা</a:t>
            </a:r>
            <a:r>
              <a:rPr lang="en-US" sz="2000" dirty="0" smtClean="0"/>
              <a:t> </a:t>
            </a:r>
            <a:r>
              <a:rPr lang="en-US" sz="2000" dirty="0" err="1" smtClean="0"/>
              <a:t>হয়</a:t>
            </a:r>
            <a:r>
              <a:rPr lang="en-US" sz="2000" dirty="0" smtClean="0"/>
              <a:t>। </a:t>
            </a:r>
            <a:r>
              <a:rPr lang="en-US" sz="2000" dirty="0" err="1"/>
              <a:t>য</a:t>
            </a:r>
            <a:r>
              <a:rPr lang="en-US" sz="2000" dirty="0" err="1" smtClean="0"/>
              <a:t>থা</a:t>
            </a:r>
            <a:r>
              <a:rPr lang="en-US" sz="2000" dirty="0" smtClean="0"/>
              <a:t>:</a:t>
            </a:r>
            <a:endParaRPr lang="en-US" sz="2000" dirty="0"/>
          </a:p>
        </p:txBody>
      </p:sp>
      <p:sp>
        <p:nvSpPr>
          <p:cNvPr id="4" name="TextBox 3"/>
          <p:cNvSpPr txBox="1"/>
          <p:nvPr/>
        </p:nvSpPr>
        <p:spPr>
          <a:xfrm>
            <a:off x="784890" y="2332383"/>
            <a:ext cx="1915542" cy="369332"/>
          </a:xfrm>
          <a:prstGeom prst="rect">
            <a:avLst/>
          </a:prstGeom>
          <a:noFill/>
        </p:spPr>
        <p:txBody>
          <a:bodyPr wrap="square" rtlCol="0">
            <a:spAutoFit/>
          </a:bodyPr>
          <a:lstStyle/>
          <a:p>
            <a:pPr algn="ctr"/>
            <a:r>
              <a:rPr lang="en-US" dirty="0" smtClean="0"/>
              <a:t>১. ফুল </a:t>
            </a:r>
            <a:r>
              <a:rPr lang="as-IN" dirty="0" smtClean="0"/>
              <a:t>ট্রেইলার </a:t>
            </a:r>
            <a:r>
              <a:rPr lang="en-US" dirty="0" smtClean="0"/>
              <a:t>  </a:t>
            </a:r>
            <a:endParaRPr lang="en-US" dirty="0"/>
          </a:p>
        </p:txBody>
      </p:sp>
      <p:sp>
        <p:nvSpPr>
          <p:cNvPr id="6" name="TextBox 5"/>
          <p:cNvSpPr txBox="1"/>
          <p:nvPr/>
        </p:nvSpPr>
        <p:spPr>
          <a:xfrm>
            <a:off x="3273287" y="2332383"/>
            <a:ext cx="2107096" cy="369332"/>
          </a:xfrm>
          <a:prstGeom prst="rect">
            <a:avLst/>
          </a:prstGeom>
          <a:noFill/>
        </p:spPr>
        <p:txBody>
          <a:bodyPr wrap="square" rtlCol="0">
            <a:spAutoFit/>
          </a:bodyPr>
          <a:lstStyle/>
          <a:p>
            <a:r>
              <a:rPr lang="en-US" dirty="0" smtClean="0"/>
              <a:t>২. ব্যালেঞ্চ </a:t>
            </a:r>
            <a:r>
              <a:rPr lang="as-IN" dirty="0" smtClean="0"/>
              <a:t>ট্রেইলার</a:t>
            </a:r>
            <a:r>
              <a:rPr lang="en-US" dirty="0" smtClean="0"/>
              <a:t>  </a:t>
            </a:r>
            <a:endParaRPr lang="en-US" dirty="0"/>
          </a:p>
        </p:txBody>
      </p:sp>
      <p:sp>
        <p:nvSpPr>
          <p:cNvPr id="7" name="TextBox 6"/>
          <p:cNvSpPr txBox="1"/>
          <p:nvPr/>
        </p:nvSpPr>
        <p:spPr>
          <a:xfrm>
            <a:off x="5963479" y="2332383"/>
            <a:ext cx="1934818" cy="369332"/>
          </a:xfrm>
          <a:prstGeom prst="rect">
            <a:avLst/>
          </a:prstGeom>
          <a:noFill/>
        </p:spPr>
        <p:txBody>
          <a:bodyPr wrap="square" rtlCol="0">
            <a:spAutoFit/>
          </a:bodyPr>
          <a:lstStyle/>
          <a:p>
            <a:r>
              <a:rPr lang="en-US" dirty="0" smtClean="0"/>
              <a:t>৩. কনভার্টর </a:t>
            </a:r>
            <a:r>
              <a:rPr lang="en-US" dirty="0" err="1" smtClean="0"/>
              <a:t>ডলি</a:t>
            </a:r>
            <a:endParaRPr lang="en-US" dirty="0"/>
          </a:p>
        </p:txBody>
      </p:sp>
      <p:sp>
        <p:nvSpPr>
          <p:cNvPr id="8" name="TextBox 7"/>
          <p:cNvSpPr txBox="1"/>
          <p:nvPr/>
        </p:nvSpPr>
        <p:spPr>
          <a:xfrm>
            <a:off x="8481393" y="2332383"/>
            <a:ext cx="1828800" cy="369332"/>
          </a:xfrm>
          <a:prstGeom prst="rect">
            <a:avLst/>
          </a:prstGeom>
          <a:noFill/>
        </p:spPr>
        <p:txBody>
          <a:bodyPr wrap="square" rtlCol="0">
            <a:spAutoFit/>
          </a:bodyPr>
          <a:lstStyle/>
          <a:p>
            <a:r>
              <a:rPr lang="en-US" dirty="0" smtClean="0"/>
              <a:t>৪. পোল </a:t>
            </a:r>
            <a:r>
              <a:rPr lang="as-IN" dirty="0" smtClean="0"/>
              <a:t>ট্রেইলার</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4" y="2898603"/>
            <a:ext cx="2621005" cy="116489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45" y="4553253"/>
            <a:ext cx="2559843" cy="1711589"/>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0986" y="4674901"/>
            <a:ext cx="2271698" cy="14682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836" y="2935260"/>
            <a:ext cx="2160104" cy="1617993"/>
          </a:xfrm>
          <a:prstGeom prst="rect">
            <a:avLst/>
          </a:prstGeom>
          <a:ln>
            <a:noFill/>
          </a:ln>
          <a:effectLst>
            <a:softEdge rad="11250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7342" y="4786798"/>
            <a:ext cx="2665267" cy="1394823"/>
          </a:xfrm>
          <a:prstGeom prst="rect">
            <a:avLst/>
          </a:prstGeom>
          <a:ln>
            <a:noFill/>
          </a:ln>
          <a:effectLst>
            <a:softEdge rad="112500"/>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8759" y="2824134"/>
            <a:ext cx="2776151" cy="1850767"/>
          </a:xfrm>
          <a:prstGeom prst="rect">
            <a:avLst/>
          </a:prstGeom>
        </p:spPr>
      </p:pic>
    </p:spTree>
    <p:extLst>
      <p:ext uri="{BB962C8B-B14F-4D97-AF65-F5344CB8AC3E}">
        <p14:creationId xmlns:p14="http://schemas.microsoft.com/office/powerpoint/2010/main" val="2144116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3" name="TextBox 2"/>
          <p:cNvSpPr txBox="1"/>
          <p:nvPr/>
        </p:nvSpPr>
        <p:spPr>
          <a:xfrm>
            <a:off x="450574" y="1152939"/>
            <a:ext cx="7673009" cy="400110"/>
          </a:xfrm>
          <a:prstGeom prst="rect">
            <a:avLst/>
          </a:prstGeom>
          <a:noFill/>
        </p:spPr>
        <p:txBody>
          <a:bodyPr wrap="square" rtlCol="0">
            <a:spAutoFit/>
          </a:bodyPr>
          <a:lstStyle/>
          <a:p>
            <a:r>
              <a:rPr lang="en-US" sz="2000" dirty="0" err="1" smtClean="0"/>
              <a:t>ব্যবহারের</a:t>
            </a:r>
            <a:r>
              <a:rPr lang="en-US" sz="2000" dirty="0" smtClean="0"/>
              <a:t> </a:t>
            </a:r>
            <a:r>
              <a:rPr lang="en-US" sz="2000" dirty="0" err="1" smtClean="0"/>
              <a:t>প্রকৃতিভেদে</a:t>
            </a:r>
            <a:r>
              <a:rPr lang="en-US" sz="2000" dirty="0" smtClean="0"/>
              <a:t> ট্রে</a:t>
            </a:r>
            <a:r>
              <a:rPr lang="as-IN" sz="2000" dirty="0" smtClean="0"/>
              <a:t>ই</a:t>
            </a:r>
            <a:r>
              <a:rPr lang="en-US" sz="2000" dirty="0" err="1" smtClean="0"/>
              <a:t>লারকে</a:t>
            </a:r>
            <a:r>
              <a:rPr lang="en-US" sz="2000" dirty="0" smtClean="0"/>
              <a:t> </a:t>
            </a:r>
            <a:r>
              <a:rPr lang="en-US" sz="2000" dirty="0" err="1" smtClean="0"/>
              <a:t>চারভাগে</a:t>
            </a:r>
            <a:r>
              <a:rPr lang="en-US" sz="2000" dirty="0" smtClean="0"/>
              <a:t> </a:t>
            </a:r>
            <a:r>
              <a:rPr lang="en-US" sz="2000" dirty="0" err="1" smtClean="0"/>
              <a:t>শ্রেনিবিভাগ</a:t>
            </a:r>
            <a:r>
              <a:rPr lang="en-US" sz="2000" dirty="0" smtClean="0"/>
              <a:t> </a:t>
            </a:r>
            <a:r>
              <a:rPr lang="en-US" sz="2000" dirty="0" err="1" smtClean="0"/>
              <a:t>করা</a:t>
            </a:r>
            <a:r>
              <a:rPr lang="en-US" sz="2000" dirty="0" smtClean="0"/>
              <a:t> </a:t>
            </a:r>
            <a:r>
              <a:rPr lang="en-US" sz="2000" dirty="0" err="1" smtClean="0"/>
              <a:t>হয়</a:t>
            </a:r>
            <a:r>
              <a:rPr lang="en-US" sz="2000" dirty="0" smtClean="0"/>
              <a:t>। </a:t>
            </a:r>
            <a:r>
              <a:rPr lang="en-US" sz="2000" dirty="0" err="1"/>
              <a:t>য</a:t>
            </a:r>
            <a:r>
              <a:rPr lang="en-US" sz="2000" dirty="0" err="1" smtClean="0"/>
              <a:t>থা</a:t>
            </a:r>
            <a:r>
              <a:rPr lang="en-US" sz="2000" dirty="0" smtClean="0"/>
              <a:t>:</a:t>
            </a:r>
            <a:endParaRPr lang="en-US" sz="2000" dirty="0"/>
          </a:p>
        </p:txBody>
      </p:sp>
      <p:sp>
        <p:nvSpPr>
          <p:cNvPr id="4" name="TextBox 3"/>
          <p:cNvSpPr txBox="1"/>
          <p:nvPr/>
        </p:nvSpPr>
        <p:spPr>
          <a:xfrm>
            <a:off x="784890" y="2332383"/>
            <a:ext cx="1915542" cy="369332"/>
          </a:xfrm>
          <a:prstGeom prst="rect">
            <a:avLst/>
          </a:prstGeom>
          <a:noFill/>
        </p:spPr>
        <p:txBody>
          <a:bodyPr wrap="square" rtlCol="0">
            <a:spAutoFit/>
          </a:bodyPr>
          <a:lstStyle/>
          <a:p>
            <a:pPr algn="ctr"/>
            <a:r>
              <a:rPr lang="en-US" dirty="0" smtClean="0"/>
              <a:t>১. ফুল </a:t>
            </a:r>
            <a:r>
              <a:rPr lang="as-IN" dirty="0" smtClean="0"/>
              <a:t>ট্রেইলার </a:t>
            </a:r>
            <a:r>
              <a:rPr lang="en-US" dirty="0" smtClean="0"/>
              <a:t>  </a:t>
            </a:r>
            <a:endParaRPr lang="en-US" dirty="0"/>
          </a:p>
        </p:txBody>
      </p:sp>
      <p:sp>
        <p:nvSpPr>
          <p:cNvPr id="6" name="TextBox 5"/>
          <p:cNvSpPr txBox="1"/>
          <p:nvPr/>
        </p:nvSpPr>
        <p:spPr>
          <a:xfrm>
            <a:off x="3273287" y="2332383"/>
            <a:ext cx="2107096" cy="369332"/>
          </a:xfrm>
          <a:prstGeom prst="rect">
            <a:avLst/>
          </a:prstGeom>
          <a:noFill/>
        </p:spPr>
        <p:txBody>
          <a:bodyPr wrap="square" rtlCol="0">
            <a:spAutoFit/>
          </a:bodyPr>
          <a:lstStyle/>
          <a:p>
            <a:r>
              <a:rPr lang="en-US" dirty="0" smtClean="0"/>
              <a:t>২. ব্যালেঞ্চ </a:t>
            </a:r>
            <a:r>
              <a:rPr lang="as-IN" dirty="0" smtClean="0"/>
              <a:t>ট্রেইলার</a:t>
            </a:r>
            <a:r>
              <a:rPr lang="en-US" dirty="0" smtClean="0"/>
              <a:t>  </a:t>
            </a:r>
            <a:endParaRPr lang="en-US" dirty="0"/>
          </a:p>
        </p:txBody>
      </p:sp>
      <p:sp>
        <p:nvSpPr>
          <p:cNvPr id="7" name="TextBox 6"/>
          <p:cNvSpPr txBox="1"/>
          <p:nvPr/>
        </p:nvSpPr>
        <p:spPr>
          <a:xfrm>
            <a:off x="5963479" y="2332383"/>
            <a:ext cx="1934818" cy="369332"/>
          </a:xfrm>
          <a:prstGeom prst="rect">
            <a:avLst/>
          </a:prstGeom>
          <a:noFill/>
        </p:spPr>
        <p:txBody>
          <a:bodyPr wrap="square" rtlCol="0">
            <a:spAutoFit/>
          </a:bodyPr>
          <a:lstStyle/>
          <a:p>
            <a:r>
              <a:rPr lang="en-US" dirty="0" smtClean="0"/>
              <a:t>৩. কনভার্টর </a:t>
            </a:r>
            <a:r>
              <a:rPr lang="en-US" dirty="0" err="1" smtClean="0"/>
              <a:t>ডলি</a:t>
            </a:r>
            <a:endParaRPr lang="en-US" dirty="0"/>
          </a:p>
        </p:txBody>
      </p:sp>
      <p:sp>
        <p:nvSpPr>
          <p:cNvPr id="8" name="TextBox 7"/>
          <p:cNvSpPr txBox="1"/>
          <p:nvPr/>
        </p:nvSpPr>
        <p:spPr>
          <a:xfrm>
            <a:off x="8481393" y="2332383"/>
            <a:ext cx="1828800" cy="369332"/>
          </a:xfrm>
          <a:prstGeom prst="rect">
            <a:avLst/>
          </a:prstGeom>
          <a:noFill/>
        </p:spPr>
        <p:txBody>
          <a:bodyPr wrap="square" rtlCol="0">
            <a:spAutoFit/>
          </a:bodyPr>
          <a:lstStyle/>
          <a:p>
            <a:r>
              <a:rPr lang="en-US" dirty="0" smtClean="0"/>
              <a:t>৪. পোল </a:t>
            </a:r>
            <a:r>
              <a:rPr lang="as-IN" dirty="0" smtClean="0"/>
              <a:t>ট্রেইলার</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4" y="2896071"/>
            <a:ext cx="2621005" cy="116489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45" y="4553253"/>
            <a:ext cx="2559843" cy="1711589"/>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0986" y="4674901"/>
            <a:ext cx="2271698" cy="14682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836" y="2935260"/>
            <a:ext cx="2160104" cy="1617993"/>
          </a:xfrm>
          <a:prstGeom prst="rect">
            <a:avLst/>
          </a:prstGeom>
          <a:ln>
            <a:noFill/>
          </a:ln>
          <a:effectLst>
            <a:softEdge rad="11250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7342" y="4786798"/>
            <a:ext cx="2665267" cy="1394823"/>
          </a:xfrm>
          <a:prstGeom prst="rect">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8297" y="3202899"/>
            <a:ext cx="4015379" cy="100160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0507" y="4351565"/>
            <a:ext cx="2343150" cy="1952625"/>
          </a:xfrm>
          <a:prstGeom prst="rect">
            <a:avLst/>
          </a:prstGeom>
          <a:ln>
            <a:noFill/>
          </a:ln>
          <a:effectLst>
            <a:softEdge rad="112500"/>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8759" y="2824134"/>
            <a:ext cx="2776151" cy="1850767"/>
          </a:xfrm>
          <a:prstGeom prst="rect">
            <a:avLst/>
          </a:prstGeom>
        </p:spPr>
      </p:pic>
    </p:spTree>
    <p:extLst>
      <p:ext uri="{BB962C8B-B14F-4D97-AF65-F5344CB8AC3E}">
        <p14:creationId xmlns:p14="http://schemas.microsoft.com/office/powerpoint/2010/main" val="3413788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 L 0.05833 0.00186 " pathEditMode="relative" ptsTypes="AAA">
                                      <p:cBhvr>
                                        <p:cTn id="6" dur="750" fill="hold"/>
                                        <p:tgtEl>
                                          <p:spTgt spid="8"/>
                                        </p:tgtEl>
                                        <p:attrNameLst>
                                          <p:attrName>ppt_x</p:attrName>
                                          <p:attrName>ppt_y</p:attrName>
                                        </p:attrNameLst>
                                      </p:cBhvr>
                                    </p:animMotion>
                                  </p:childTnLst>
                                </p:cTn>
                              </p:par>
                            </p:childTnLst>
                          </p:cTn>
                        </p:par>
                        <p:par>
                          <p:cTn id="7" fill="hold">
                            <p:stCondLst>
                              <p:cond delay="750"/>
                            </p:stCondLst>
                            <p:childTnLst>
                              <p:par>
                                <p:cTn id="8" presetID="42"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3" name="TextBox 2"/>
          <p:cNvSpPr txBox="1"/>
          <p:nvPr/>
        </p:nvSpPr>
        <p:spPr>
          <a:xfrm>
            <a:off x="450574" y="1152939"/>
            <a:ext cx="7673009" cy="400110"/>
          </a:xfrm>
          <a:prstGeom prst="rect">
            <a:avLst/>
          </a:prstGeom>
          <a:noFill/>
        </p:spPr>
        <p:txBody>
          <a:bodyPr wrap="square" rtlCol="0">
            <a:spAutoFit/>
          </a:bodyPr>
          <a:lstStyle/>
          <a:p>
            <a:r>
              <a:rPr lang="en-US" sz="2000" dirty="0" err="1" smtClean="0"/>
              <a:t>ব্যবহারের</a:t>
            </a:r>
            <a:r>
              <a:rPr lang="en-US" sz="2000" dirty="0" smtClean="0"/>
              <a:t> </a:t>
            </a:r>
            <a:r>
              <a:rPr lang="en-US" sz="2000" dirty="0" err="1" smtClean="0"/>
              <a:t>প্রকৃতিভেদে</a:t>
            </a:r>
            <a:r>
              <a:rPr lang="en-US" sz="2000" dirty="0" smtClean="0"/>
              <a:t> ট্রে</a:t>
            </a:r>
            <a:r>
              <a:rPr lang="as-IN" sz="2000" dirty="0" smtClean="0"/>
              <a:t>ই</a:t>
            </a:r>
            <a:r>
              <a:rPr lang="en-US" sz="2000" dirty="0" err="1" smtClean="0"/>
              <a:t>লারকে</a:t>
            </a:r>
            <a:r>
              <a:rPr lang="en-US" sz="2000" dirty="0" smtClean="0"/>
              <a:t> </a:t>
            </a:r>
            <a:r>
              <a:rPr lang="en-US" sz="2000" dirty="0" err="1" smtClean="0"/>
              <a:t>চারভাগে</a:t>
            </a:r>
            <a:r>
              <a:rPr lang="en-US" sz="2000" dirty="0" smtClean="0"/>
              <a:t> </a:t>
            </a:r>
            <a:r>
              <a:rPr lang="en-US" sz="2000" dirty="0" err="1" smtClean="0"/>
              <a:t>শ্রেনিবিভাগ</a:t>
            </a:r>
            <a:r>
              <a:rPr lang="en-US" sz="2000" dirty="0" smtClean="0"/>
              <a:t> </a:t>
            </a:r>
            <a:r>
              <a:rPr lang="en-US" sz="2000" dirty="0" err="1" smtClean="0"/>
              <a:t>করা</a:t>
            </a:r>
            <a:r>
              <a:rPr lang="en-US" sz="2000" dirty="0" smtClean="0"/>
              <a:t> </a:t>
            </a:r>
            <a:r>
              <a:rPr lang="en-US" sz="2000" dirty="0" err="1" smtClean="0"/>
              <a:t>হয়</a:t>
            </a:r>
            <a:r>
              <a:rPr lang="en-US" sz="2000" dirty="0" smtClean="0"/>
              <a:t>। </a:t>
            </a:r>
            <a:r>
              <a:rPr lang="en-US" sz="2000" dirty="0" err="1"/>
              <a:t>য</a:t>
            </a:r>
            <a:r>
              <a:rPr lang="en-US" sz="2000" dirty="0" err="1" smtClean="0"/>
              <a:t>থা</a:t>
            </a:r>
            <a:r>
              <a:rPr lang="en-US" sz="2000" dirty="0" smtClean="0"/>
              <a:t>:</a:t>
            </a:r>
            <a:endParaRPr lang="en-US" sz="2000" dirty="0"/>
          </a:p>
        </p:txBody>
      </p:sp>
      <p:sp>
        <p:nvSpPr>
          <p:cNvPr id="4" name="TextBox 3"/>
          <p:cNvSpPr txBox="1"/>
          <p:nvPr/>
        </p:nvSpPr>
        <p:spPr>
          <a:xfrm>
            <a:off x="784890" y="2332383"/>
            <a:ext cx="1915542" cy="369332"/>
          </a:xfrm>
          <a:prstGeom prst="rect">
            <a:avLst/>
          </a:prstGeom>
          <a:noFill/>
        </p:spPr>
        <p:txBody>
          <a:bodyPr wrap="square" rtlCol="0">
            <a:spAutoFit/>
          </a:bodyPr>
          <a:lstStyle/>
          <a:p>
            <a:pPr algn="ctr"/>
            <a:r>
              <a:rPr lang="en-US" dirty="0" smtClean="0"/>
              <a:t>১. ফুল </a:t>
            </a:r>
            <a:r>
              <a:rPr lang="as-IN" dirty="0" smtClean="0"/>
              <a:t>ট্রেইলার </a:t>
            </a:r>
            <a:r>
              <a:rPr lang="en-US" dirty="0" smtClean="0"/>
              <a:t>  </a:t>
            </a:r>
            <a:endParaRPr lang="en-US" dirty="0"/>
          </a:p>
        </p:txBody>
      </p:sp>
      <p:sp>
        <p:nvSpPr>
          <p:cNvPr id="6" name="TextBox 5"/>
          <p:cNvSpPr txBox="1"/>
          <p:nvPr/>
        </p:nvSpPr>
        <p:spPr>
          <a:xfrm>
            <a:off x="3273287" y="2332383"/>
            <a:ext cx="2107096" cy="369332"/>
          </a:xfrm>
          <a:prstGeom prst="rect">
            <a:avLst/>
          </a:prstGeom>
          <a:noFill/>
        </p:spPr>
        <p:txBody>
          <a:bodyPr wrap="square" rtlCol="0">
            <a:spAutoFit/>
          </a:bodyPr>
          <a:lstStyle/>
          <a:p>
            <a:r>
              <a:rPr lang="en-US" dirty="0" smtClean="0"/>
              <a:t>২. ব্যালেঞ্চ </a:t>
            </a:r>
            <a:r>
              <a:rPr lang="as-IN" dirty="0" smtClean="0"/>
              <a:t>ট্রেইলার</a:t>
            </a:r>
            <a:r>
              <a:rPr lang="en-US" dirty="0" smtClean="0"/>
              <a:t>  </a:t>
            </a:r>
            <a:endParaRPr lang="en-US" dirty="0"/>
          </a:p>
        </p:txBody>
      </p:sp>
      <p:sp>
        <p:nvSpPr>
          <p:cNvPr id="7" name="TextBox 6"/>
          <p:cNvSpPr txBox="1"/>
          <p:nvPr/>
        </p:nvSpPr>
        <p:spPr>
          <a:xfrm>
            <a:off x="5963479" y="2332383"/>
            <a:ext cx="1934818" cy="369332"/>
          </a:xfrm>
          <a:prstGeom prst="rect">
            <a:avLst/>
          </a:prstGeom>
          <a:noFill/>
        </p:spPr>
        <p:txBody>
          <a:bodyPr wrap="square" rtlCol="0">
            <a:spAutoFit/>
          </a:bodyPr>
          <a:lstStyle/>
          <a:p>
            <a:r>
              <a:rPr lang="en-US" dirty="0" smtClean="0"/>
              <a:t>৩. কনভার্টর </a:t>
            </a:r>
            <a:r>
              <a:rPr lang="en-US" dirty="0" err="1" smtClean="0"/>
              <a:t>ডলি</a:t>
            </a:r>
            <a:endParaRPr lang="en-US" dirty="0"/>
          </a:p>
        </p:txBody>
      </p:sp>
      <p:sp>
        <p:nvSpPr>
          <p:cNvPr id="8" name="TextBox 7"/>
          <p:cNvSpPr txBox="1"/>
          <p:nvPr/>
        </p:nvSpPr>
        <p:spPr>
          <a:xfrm>
            <a:off x="8481393" y="2332383"/>
            <a:ext cx="1828800" cy="369332"/>
          </a:xfrm>
          <a:prstGeom prst="rect">
            <a:avLst/>
          </a:prstGeom>
          <a:noFill/>
        </p:spPr>
        <p:txBody>
          <a:bodyPr wrap="square" rtlCol="0">
            <a:spAutoFit/>
          </a:bodyPr>
          <a:lstStyle/>
          <a:p>
            <a:r>
              <a:rPr lang="en-US" dirty="0" smtClean="0"/>
              <a:t>৪. পোল </a:t>
            </a:r>
            <a:r>
              <a:rPr lang="as-IN" dirty="0" smtClean="0"/>
              <a:t>ট্রেইলার</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4" y="2896071"/>
            <a:ext cx="2621005" cy="116489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45" y="4553253"/>
            <a:ext cx="2559843" cy="1711589"/>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0986" y="4674901"/>
            <a:ext cx="2271698" cy="14682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836" y="2935260"/>
            <a:ext cx="2160104" cy="1617993"/>
          </a:xfrm>
          <a:prstGeom prst="rect">
            <a:avLst/>
          </a:prstGeom>
          <a:ln>
            <a:noFill/>
          </a:ln>
          <a:effectLst>
            <a:softEdge rad="11250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7342" y="4786798"/>
            <a:ext cx="2665267" cy="1394823"/>
          </a:xfrm>
          <a:prstGeom prst="rect">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8297" y="3202899"/>
            <a:ext cx="4015379" cy="100160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0507" y="4351565"/>
            <a:ext cx="2343150" cy="1952625"/>
          </a:xfrm>
          <a:prstGeom prst="rect">
            <a:avLst/>
          </a:prstGeom>
          <a:ln>
            <a:noFill/>
          </a:ln>
          <a:effectLst>
            <a:softEdge rad="112500"/>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8759" y="2824134"/>
            <a:ext cx="2776151" cy="1850767"/>
          </a:xfrm>
          <a:prstGeom prst="rect">
            <a:avLst/>
          </a:prstGeom>
        </p:spPr>
      </p:pic>
      <p:sp>
        <p:nvSpPr>
          <p:cNvPr id="10" name="TextBox 9"/>
          <p:cNvSpPr txBox="1"/>
          <p:nvPr/>
        </p:nvSpPr>
        <p:spPr>
          <a:xfrm>
            <a:off x="450574" y="1185915"/>
            <a:ext cx="9236764" cy="400110"/>
          </a:xfrm>
          <a:prstGeom prst="rect">
            <a:avLst/>
          </a:prstGeom>
          <a:noFill/>
        </p:spPr>
        <p:txBody>
          <a:bodyPr wrap="square" rtlCol="0">
            <a:spAutoFit/>
          </a:bodyPr>
          <a:lstStyle/>
          <a:p>
            <a:r>
              <a:rPr lang="as-IN" sz="2000" dirty="0" smtClean="0"/>
              <a:t>ফুল ট্রেইলার</a:t>
            </a:r>
            <a:r>
              <a:rPr lang="en-US" sz="2000" dirty="0" smtClean="0"/>
              <a:t>,</a:t>
            </a:r>
            <a:r>
              <a:rPr lang="as-IN" sz="2000" dirty="0" smtClean="0"/>
              <a:t> </a:t>
            </a:r>
            <a:r>
              <a:rPr lang="as-IN" sz="2000" dirty="0"/>
              <a:t>ব্যালেঞ্চ </a:t>
            </a:r>
            <a:r>
              <a:rPr lang="as-IN" sz="2000" dirty="0" smtClean="0"/>
              <a:t>ট্রেইলার</a:t>
            </a:r>
            <a:r>
              <a:rPr lang="en-US" sz="2000" dirty="0"/>
              <a:t>,</a:t>
            </a:r>
            <a:r>
              <a:rPr lang="en-US" sz="2000" dirty="0" smtClean="0"/>
              <a:t> </a:t>
            </a:r>
            <a:r>
              <a:rPr lang="as-IN" sz="2000" dirty="0"/>
              <a:t>কনভার্টর </a:t>
            </a:r>
            <a:r>
              <a:rPr lang="as-IN" sz="2000" dirty="0" smtClean="0"/>
              <a:t>ডলি</a:t>
            </a:r>
            <a:r>
              <a:rPr lang="en-US" sz="2000" dirty="0" smtClean="0"/>
              <a:t>, </a:t>
            </a:r>
            <a:r>
              <a:rPr lang="as-IN" sz="2000" dirty="0" smtClean="0"/>
              <a:t>পোল </a:t>
            </a:r>
            <a:r>
              <a:rPr lang="as-IN" sz="2000" dirty="0"/>
              <a:t>ট্রেইলার </a:t>
            </a:r>
            <a:r>
              <a:rPr lang="en-US" sz="2000" dirty="0" smtClean="0"/>
              <a:t>এর </a:t>
            </a:r>
            <a:r>
              <a:rPr lang="en-US" sz="2000" dirty="0" err="1" smtClean="0"/>
              <a:t>বৈশিষ্ট্য</a:t>
            </a:r>
            <a:r>
              <a:rPr lang="en-US" sz="2000" dirty="0" smtClean="0"/>
              <a:t> ও </a:t>
            </a:r>
            <a:r>
              <a:rPr lang="en-US" sz="2000" dirty="0" err="1" smtClean="0"/>
              <a:t>পার্থক্য</a:t>
            </a:r>
            <a:r>
              <a:rPr lang="en-US" sz="2000" dirty="0" smtClean="0"/>
              <a:t>:</a:t>
            </a:r>
            <a:endParaRPr lang="en-US" sz="2000" dirty="0"/>
          </a:p>
        </p:txBody>
      </p:sp>
    </p:spTree>
    <p:extLst>
      <p:ext uri="{BB962C8B-B14F-4D97-AF65-F5344CB8AC3E}">
        <p14:creationId xmlns:p14="http://schemas.microsoft.com/office/powerpoint/2010/main" val="385711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 L 0.05833 0.00186 " pathEditMode="relative" ptsTypes="AAA">
                                      <p:cBhvr>
                                        <p:cTn id="6" dur="500" spd="-100000" fill="hold"/>
                                        <p:tgtEl>
                                          <p:spTgt spid="8"/>
                                        </p:tgtEl>
                                        <p:attrNameLst>
                                          <p:attrName>ppt_x</p:attrName>
                                          <p:attrName>ppt_y</p:attrName>
                                        </p:attrNameLst>
                                      </p:cBhvr>
                                    </p:animMotion>
                                  </p:childTnLst>
                                </p:cTn>
                              </p:par>
                              <p:par>
                                <p:cTn id="7" presetID="42" presetClass="exit" presetSubtype="0" fill="hold" nodeType="withEffect">
                                  <p:stCondLst>
                                    <p:cond delay="0"/>
                                  </p:stCondLst>
                                  <p:childTnLst>
                                    <p:animEffect transition="out" filter="fade">
                                      <p:cBhvr>
                                        <p:cTn id="8" dur="500"/>
                                        <p:tgtEl>
                                          <p:spTgt spid="14"/>
                                        </p:tgtEl>
                                      </p:cBhvr>
                                    </p:animEffect>
                                    <p:anim calcmode="lin" valueType="num">
                                      <p:cBhvr>
                                        <p:cTn id="9" dur="500"/>
                                        <p:tgtEl>
                                          <p:spTgt spid="14"/>
                                        </p:tgtEl>
                                        <p:attrNameLst>
                                          <p:attrName>ppt_x</p:attrName>
                                        </p:attrNameLst>
                                      </p:cBhvr>
                                      <p:tavLst>
                                        <p:tav tm="0">
                                          <p:val>
                                            <p:strVal val="ppt_x"/>
                                          </p:val>
                                        </p:tav>
                                        <p:tav tm="100000">
                                          <p:val>
                                            <p:strVal val="ppt_x"/>
                                          </p:val>
                                        </p:tav>
                                      </p:tavLst>
                                    </p:anim>
                                    <p:anim calcmode="lin" valueType="num">
                                      <p:cBhvr>
                                        <p:cTn id="10" dur="500"/>
                                        <p:tgtEl>
                                          <p:spTgt spid="14"/>
                                        </p:tgtEl>
                                        <p:attrNameLst>
                                          <p:attrName>ppt_y</p:attrName>
                                        </p:attrNameLst>
                                      </p:cBhvr>
                                      <p:tavLst>
                                        <p:tav tm="0">
                                          <p:val>
                                            <p:strVal val="ppt_y"/>
                                          </p:val>
                                        </p:tav>
                                        <p:tav tm="100000">
                                          <p:val>
                                            <p:strVal val="ppt_y+.1"/>
                                          </p:val>
                                        </p:tav>
                                      </p:tavLst>
                                    </p:anim>
                                    <p:set>
                                      <p:cBhvr>
                                        <p:cTn id="11" dur="1" fill="hold">
                                          <p:stCondLst>
                                            <p:cond delay="499"/>
                                          </p:stCondLst>
                                        </p:cTn>
                                        <p:tgtEl>
                                          <p:spTgt spid="14"/>
                                        </p:tgtEl>
                                        <p:attrNameLst>
                                          <p:attrName>style.visibility</p:attrName>
                                        </p:attrNameLst>
                                      </p:cBhvr>
                                      <p:to>
                                        <p:strVal val="hidden"/>
                                      </p:to>
                                    </p:set>
                                  </p:childTnLst>
                                </p:cTn>
                              </p:par>
                              <p:par>
                                <p:cTn id="12" presetID="47" presetClass="exit" presetSubtype="0" fill="hold" nodeType="withEffect">
                                  <p:stCondLst>
                                    <p:cond delay="0"/>
                                  </p:stCondLst>
                                  <p:childTnLst>
                                    <p:animEffect transition="out" filter="fade">
                                      <p:cBhvr>
                                        <p:cTn id="13" dur="500"/>
                                        <p:tgtEl>
                                          <p:spTgt spid="16"/>
                                        </p:tgtEl>
                                      </p:cBhvr>
                                    </p:animEffect>
                                    <p:anim calcmode="lin" valueType="num">
                                      <p:cBhvr>
                                        <p:cTn id="14" dur="500"/>
                                        <p:tgtEl>
                                          <p:spTgt spid="16"/>
                                        </p:tgtEl>
                                        <p:attrNameLst>
                                          <p:attrName>ppt_x</p:attrName>
                                        </p:attrNameLst>
                                      </p:cBhvr>
                                      <p:tavLst>
                                        <p:tav tm="0">
                                          <p:val>
                                            <p:strVal val="ppt_x"/>
                                          </p:val>
                                        </p:tav>
                                        <p:tav tm="100000">
                                          <p:val>
                                            <p:strVal val="ppt_x"/>
                                          </p:val>
                                        </p:tav>
                                      </p:tavLst>
                                    </p:anim>
                                    <p:anim calcmode="lin" valueType="num">
                                      <p:cBhvr>
                                        <p:cTn id="15" dur="500"/>
                                        <p:tgtEl>
                                          <p:spTgt spid="16"/>
                                        </p:tgtEl>
                                        <p:attrNameLst>
                                          <p:attrName>ppt_y</p:attrName>
                                        </p:attrNameLst>
                                      </p:cBhvr>
                                      <p:tavLst>
                                        <p:tav tm="0">
                                          <p:val>
                                            <p:strVal val="ppt_y"/>
                                          </p:val>
                                        </p:tav>
                                        <p:tav tm="100000">
                                          <p:val>
                                            <p:strVal val="ppt_y-.1"/>
                                          </p:val>
                                        </p:tav>
                                      </p:tavLst>
                                    </p:anim>
                                    <p:set>
                                      <p:cBhvr>
                                        <p:cTn id="16" dur="1" fill="hold">
                                          <p:stCondLst>
                                            <p:cond delay="499"/>
                                          </p:stCondLst>
                                        </p:cTn>
                                        <p:tgtEl>
                                          <p:spTgt spid="16"/>
                                        </p:tgtEl>
                                        <p:attrNameLst>
                                          <p:attrName>style.visibility</p:attrName>
                                        </p:attrNameLst>
                                      </p:cBhvr>
                                      <p:to>
                                        <p:strVal val="hidden"/>
                                      </p:to>
                                    </p:set>
                                  </p:childTnLst>
                                </p:cTn>
                              </p:par>
                              <p:par>
                                <p:cTn id="17" presetID="47" presetClass="exit" presetSubtype="0" fill="hold" nodeType="withEffect">
                                  <p:stCondLst>
                                    <p:cond delay="0"/>
                                  </p:stCondLst>
                                  <p:childTnLst>
                                    <p:animEffect transition="out" filter="fade">
                                      <p:cBhvr>
                                        <p:cTn id="18" dur="1000"/>
                                        <p:tgtEl>
                                          <p:spTgt spid="9"/>
                                        </p:tgtEl>
                                      </p:cBhvr>
                                    </p:animEffect>
                                    <p:anim calcmode="lin" valueType="num">
                                      <p:cBhvr>
                                        <p:cTn id="19" dur="1000"/>
                                        <p:tgtEl>
                                          <p:spTgt spid="9"/>
                                        </p:tgtEl>
                                        <p:attrNameLst>
                                          <p:attrName>ppt_x</p:attrName>
                                        </p:attrNameLst>
                                      </p:cBhvr>
                                      <p:tavLst>
                                        <p:tav tm="0">
                                          <p:val>
                                            <p:strVal val="ppt_x"/>
                                          </p:val>
                                        </p:tav>
                                        <p:tav tm="100000">
                                          <p:val>
                                            <p:strVal val="ppt_x"/>
                                          </p:val>
                                        </p:tav>
                                      </p:tavLst>
                                    </p:anim>
                                    <p:anim calcmode="lin" valueType="num">
                                      <p:cBhvr>
                                        <p:cTn id="20" dur="1000"/>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47" presetClass="exit" presetSubtype="0" fill="hold" nodeType="withEffect">
                                  <p:stCondLst>
                                    <p:cond delay="0"/>
                                  </p:stCondLst>
                                  <p:childTnLst>
                                    <p:animEffect transition="out" filter="fade">
                                      <p:cBhvr>
                                        <p:cTn id="23" dur="1000"/>
                                        <p:tgtEl>
                                          <p:spTgt spid="11"/>
                                        </p:tgtEl>
                                      </p:cBhvr>
                                    </p:animEffect>
                                    <p:anim calcmode="lin" valueType="num">
                                      <p:cBhvr>
                                        <p:cTn id="24" dur="1000"/>
                                        <p:tgtEl>
                                          <p:spTgt spid="11"/>
                                        </p:tgtEl>
                                        <p:attrNameLst>
                                          <p:attrName>ppt_x</p:attrName>
                                        </p:attrNameLst>
                                      </p:cBhvr>
                                      <p:tavLst>
                                        <p:tav tm="0">
                                          <p:val>
                                            <p:strVal val="ppt_x"/>
                                          </p:val>
                                        </p:tav>
                                        <p:tav tm="100000">
                                          <p:val>
                                            <p:strVal val="ppt_x"/>
                                          </p:val>
                                        </p:tav>
                                      </p:tavLst>
                                    </p:anim>
                                    <p:anim calcmode="lin" valueType="num">
                                      <p:cBhvr>
                                        <p:cTn id="25" dur="1000"/>
                                        <p:tgtEl>
                                          <p:spTgt spid="11"/>
                                        </p:tgtEl>
                                        <p:attrNameLst>
                                          <p:attrName>ppt_y</p:attrName>
                                        </p:attrNameLst>
                                      </p:cBhvr>
                                      <p:tavLst>
                                        <p:tav tm="0">
                                          <p:val>
                                            <p:strVal val="ppt_y"/>
                                          </p:val>
                                        </p:tav>
                                        <p:tav tm="100000">
                                          <p:val>
                                            <p:strVal val="ppt_y-.1"/>
                                          </p:val>
                                        </p:tav>
                                      </p:tavLst>
                                    </p:anim>
                                    <p:set>
                                      <p:cBhvr>
                                        <p:cTn id="26" dur="1" fill="hold">
                                          <p:stCondLst>
                                            <p:cond delay="999"/>
                                          </p:stCondLst>
                                        </p:cTn>
                                        <p:tgtEl>
                                          <p:spTgt spid="11"/>
                                        </p:tgtEl>
                                        <p:attrNameLst>
                                          <p:attrName>style.visibility</p:attrName>
                                        </p:attrNameLst>
                                      </p:cBhvr>
                                      <p:to>
                                        <p:strVal val="hidden"/>
                                      </p:to>
                                    </p:set>
                                  </p:childTnLst>
                                </p:cTn>
                              </p:par>
                              <p:par>
                                <p:cTn id="27" presetID="47" presetClass="exit" presetSubtype="0" fill="hold" nodeType="withEffect">
                                  <p:stCondLst>
                                    <p:cond delay="0"/>
                                  </p:stCondLst>
                                  <p:childTnLst>
                                    <p:animEffect transition="out" filter="fade">
                                      <p:cBhvr>
                                        <p:cTn id="28" dur="1000"/>
                                        <p:tgtEl>
                                          <p:spTgt spid="13"/>
                                        </p:tgtEl>
                                      </p:cBhvr>
                                    </p:animEffect>
                                    <p:anim calcmode="lin" valueType="num">
                                      <p:cBhvr>
                                        <p:cTn id="29" dur="1000"/>
                                        <p:tgtEl>
                                          <p:spTgt spid="13"/>
                                        </p:tgtEl>
                                        <p:attrNameLst>
                                          <p:attrName>ppt_x</p:attrName>
                                        </p:attrNameLst>
                                      </p:cBhvr>
                                      <p:tavLst>
                                        <p:tav tm="0">
                                          <p:val>
                                            <p:strVal val="ppt_x"/>
                                          </p:val>
                                        </p:tav>
                                        <p:tav tm="100000">
                                          <p:val>
                                            <p:strVal val="ppt_x"/>
                                          </p:val>
                                        </p:tav>
                                      </p:tavLst>
                                    </p:anim>
                                    <p:anim calcmode="lin" valueType="num">
                                      <p:cBhvr>
                                        <p:cTn id="30" dur="1000"/>
                                        <p:tgtEl>
                                          <p:spTgt spid="13"/>
                                        </p:tgtEl>
                                        <p:attrNameLst>
                                          <p:attrName>ppt_y</p:attrName>
                                        </p:attrNameLst>
                                      </p:cBhvr>
                                      <p:tavLst>
                                        <p:tav tm="0">
                                          <p:val>
                                            <p:strVal val="ppt_y"/>
                                          </p:val>
                                        </p:tav>
                                        <p:tav tm="100000">
                                          <p:val>
                                            <p:strVal val="ppt_y-.1"/>
                                          </p:val>
                                        </p:tav>
                                      </p:tavLst>
                                    </p:anim>
                                    <p:set>
                                      <p:cBhvr>
                                        <p:cTn id="31" dur="1" fill="hold">
                                          <p:stCondLst>
                                            <p:cond delay="999"/>
                                          </p:stCondLst>
                                        </p:cTn>
                                        <p:tgtEl>
                                          <p:spTgt spid="13"/>
                                        </p:tgtEl>
                                        <p:attrNameLst>
                                          <p:attrName>style.visibility</p:attrName>
                                        </p:attrNameLst>
                                      </p:cBhvr>
                                      <p:to>
                                        <p:strVal val="hidden"/>
                                      </p:to>
                                    </p:set>
                                  </p:childTnLst>
                                </p:cTn>
                              </p:par>
                              <p:par>
                                <p:cTn id="32" presetID="42" presetClass="exit" presetSubtype="0" fill="hold" grpId="0" nodeType="withEffect">
                                  <p:stCondLst>
                                    <p:cond delay="0"/>
                                  </p:stCondLst>
                                  <p:childTnLst>
                                    <p:animEffect transition="out" filter="fade">
                                      <p:cBhvr>
                                        <p:cTn id="33" dur="1000"/>
                                        <p:tgtEl>
                                          <p:spTgt spid="3"/>
                                        </p:tgtEl>
                                      </p:cBhvr>
                                    </p:animEffect>
                                    <p:anim calcmode="lin" valueType="num">
                                      <p:cBhvr>
                                        <p:cTn id="34" dur="1000"/>
                                        <p:tgtEl>
                                          <p:spTgt spid="3"/>
                                        </p:tgtEl>
                                        <p:attrNameLst>
                                          <p:attrName>ppt_x</p:attrName>
                                        </p:attrNameLst>
                                      </p:cBhvr>
                                      <p:tavLst>
                                        <p:tav tm="0">
                                          <p:val>
                                            <p:strVal val="ppt_x"/>
                                          </p:val>
                                        </p:tav>
                                        <p:tav tm="100000">
                                          <p:val>
                                            <p:strVal val="ppt_x"/>
                                          </p:val>
                                        </p:tav>
                                      </p:tavLst>
                                    </p:anim>
                                    <p:anim calcmode="lin" valueType="num">
                                      <p:cBhvr>
                                        <p:cTn id="35" dur="1000"/>
                                        <p:tgtEl>
                                          <p:spTgt spid="3"/>
                                        </p:tgtEl>
                                        <p:attrNameLst>
                                          <p:attrName>ppt_y</p:attrName>
                                        </p:attrNameLst>
                                      </p:cBhvr>
                                      <p:tavLst>
                                        <p:tav tm="0">
                                          <p:val>
                                            <p:strVal val="ppt_y"/>
                                          </p:val>
                                        </p:tav>
                                        <p:tav tm="100000">
                                          <p:val>
                                            <p:strVal val="ppt_y+.1"/>
                                          </p:val>
                                        </p:tav>
                                      </p:tavLst>
                                    </p:anim>
                                    <p:set>
                                      <p:cBhvr>
                                        <p:cTn id="36" dur="1" fill="hold">
                                          <p:stCondLst>
                                            <p:cond delay="999"/>
                                          </p:stCondLst>
                                        </p:cTn>
                                        <p:tgtEl>
                                          <p:spTgt spid="3"/>
                                        </p:tgtEl>
                                        <p:attrNameLst>
                                          <p:attrName>style.visibility</p:attrName>
                                        </p:attrNameLst>
                                      </p:cBhvr>
                                      <p:to>
                                        <p:strVal val="hidden"/>
                                      </p:to>
                                    </p:set>
                                  </p:childTnLst>
                                </p:cTn>
                              </p:par>
                              <p:par>
                                <p:cTn id="37" presetID="4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path" presetSubtype="0" accel="50000" decel="50000" fill="hold" nodeType="afterEffect">
                                  <p:stCondLst>
                                    <p:cond delay="0"/>
                                  </p:stCondLst>
                                  <p:childTnLst>
                                    <p:animMotion origin="layout" path="M 0 0 L 0 0.25 E" pathEditMode="relative" ptsTypes="">
                                      <p:cBhvr>
                                        <p:cTn id="44" dur="500" fill="hold"/>
                                        <p:tgtEl>
                                          <p:spTgt spid="5"/>
                                        </p:tgtEl>
                                        <p:attrNameLst>
                                          <p:attrName>ppt_x</p:attrName>
                                          <p:attrName>ppt_y</p:attrName>
                                        </p:attrNameLst>
                                      </p:cBhvr>
                                    </p:animMotion>
                                  </p:childTnLst>
                                </p:cTn>
                              </p:par>
                              <p:par>
                                <p:cTn id="45" presetID="42" presetClass="path" presetSubtype="0" accel="50000" decel="50000" fill="hold" nodeType="withEffect">
                                  <p:stCondLst>
                                    <p:cond delay="0"/>
                                  </p:stCondLst>
                                  <p:childTnLst>
                                    <p:animMotion origin="layout" path="M 0 0 L 0 0.25 E" pathEditMode="relative" ptsTypes="">
                                      <p:cBhvr>
                                        <p:cTn id="46" dur="500" fill="hold"/>
                                        <p:tgtEl>
                                          <p:spTgt spid="17"/>
                                        </p:tgtEl>
                                        <p:attrNameLst>
                                          <p:attrName>ppt_x</p:attrName>
                                          <p:attrName>ppt_y</p:attrName>
                                        </p:attrNameLst>
                                      </p:cBhvr>
                                    </p:animMotion>
                                  </p:childTnLst>
                                </p:cTn>
                              </p:par>
                              <p:par>
                                <p:cTn id="47" presetID="42" presetClass="path" presetSubtype="0" accel="50000" decel="50000" fill="hold" nodeType="withEffect">
                                  <p:stCondLst>
                                    <p:cond delay="0"/>
                                  </p:stCondLst>
                                  <p:childTnLst>
                                    <p:animMotion origin="layout" path="M 0 0 L 0 0.25 E" pathEditMode="relative" ptsTypes="">
                                      <p:cBhvr>
                                        <p:cTn id="48" dur="5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574" y="291548"/>
            <a:ext cx="6705600" cy="584775"/>
          </a:xfrm>
          <a:prstGeom prst="rect">
            <a:avLst/>
          </a:prstGeom>
          <a:noFill/>
        </p:spPr>
        <p:txBody>
          <a:bodyPr wrap="square" rtlCol="0">
            <a:spAutoFit/>
          </a:bodyPr>
          <a:lstStyle/>
          <a:p>
            <a:r>
              <a:rPr lang="en-US" sz="3200" b="1" dirty="0" smtClean="0"/>
              <a:t>Different type of trailers:</a:t>
            </a:r>
            <a:endParaRPr lang="en-US" sz="3200" b="1" dirty="0"/>
          </a:p>
        </p:txBody>
      </p:sp>
      <p:sp>
        <p:nvSpPr>
          <p:cNvPr id="4" name="TextBox 3"/>
          <p:cNvSpPr txBox="1"/>
          <p:nvPr/>
        </p:nvSpPr>
        <p:spPr>
          <a:xfrm>
            <a:off x="784890" y="2332383"/>
            <a:ext cx="1915542" cy="369332"/>
          </a:xfrm>
          <a:prstGeom prst="rect">
            <a:avLst/>
          </a:prstGeom>
          <a:noFill/>
        </p:spPr>
        <p:txBody>
          <a:bodyPr wrap="square" rtlCol="0">
            <a:spAutoFit/>
          </a:bodyPr>
          <a:lstStyle/>
          <a:p>
            <a:pPr algn="ctr"/>
            <a:r>
              <a:rPr lang="en-US" dirty="0" smtClean="0"/>
              <a:t>১. ফুল </a:t>
            </a:r>
            <a:r>
              <a:rPr lang="as-IN" dirty="0" smtClean="0"/>
              <a:t>ট্রেইলার </a:t>
            </a:r>
            <a:r>
              <a:rPr lang="en-US" dirty="0" smtClean="0"/>
              <a:t>  </a:t>
            </a:r>
            <a:endParaRPr lang="en-US" dirty="0"/>
          </a:p>
        </p:txBody>
      </p:sp>
      <p:sp>
        <p:nvSpPr>
          <p:cNvPr id="6" name="TextBox 5"/>
          <p:cNvSpPr txBox="1"/>
          <p:nvPr/>
        </p:nvSpPr>
        <p:spPr>
          <a:xfrm>
            <a:off x="3273287" y="2332383"/>
            <a:ext cx="2107096" cy="369332"/>
          </a:xfrm>
          <a:prstGeom prst="rect">
            <a:avLst/>
          </a:prstGeom>
          <a:noFill/>
        </p:spPr>
        <p:txBody>
          <a:bodyPr wrap="square" rtlCol="0">
            <a:spAutoFit/>
          </a:bodyPr>
          <a:lstStyle/>
          <a:p>
            <a:r>
              <a:rPr lang="en-US" dirty="0" smtClean="0"/>
              <a:t>২. ব্যালেঞ্চ </a:t>
            </a:r>
            <a:r>
              <a:rPr lang="as-IN" dirty="0" smtClean="0"/>
              <a:t>ট্রেইলার</a:t>
            </a:r>
            <a:r>
              <a:rPr lang="en-US" dirty="0" smtClean="0"/>
              <a:t>  </a:t>
            </a:r>
            <a:endParaRPr lang="en-US" dirty="0"/>
          </a:p>
        </p:txBody>
      </p:sp>
      <p:sp>
        <p:nvSpPr>
          <p:cNvPr id="7" name="TextBox 6"/>
          <p:cNvSpPr txBox="1"/>
          <p:nvPr/>
        </p:nvSpPr>
        <p:spPr>
          <a:xfrm>
            <a:off x="5963479" y="2332383"/>
            <a:ext cx="1934818" cy="369332"/>
          </a:xfrm>
          <a:prstGeom prst="rect">
            <a:avLst/>
          </a:prstGeom>
          <a:noFill/>
        </p:spPr>
        <p:txBody>
          <a:bodyPr wrap="square" rtlCol="0">
            <a:spAutoFit/>
          </a:bodyPr>
          <a:lstStyle/>
          <a:p>
            <a:r>
              <a:rPr lang="en-US" dirty="0" smtClean="0"/>
              <a:t>৩. কনভার্টর </a:t>
            </a:r>
            <a:r>
              <a:rPr lang="en-US" dirty="0" err="1" smtClean="0"/>
              <a:t>ডলি</a:t>
            </a:r>
            <a:endParaRPr lang="en-US" dirty="0"/>
          </a:p>
        </p:txBody>
      </p:sp>
      <p:sp>
        <p:nvSpPr>
          <p:cNvPr id="8" name="TextBox 7"/>
          <p:cNvSpPr txBox="1"/>
          <p:nvPr/>
        </p:nvSpPr>
        <p:spPr>
          <a:xfrm>
            <a:off x="8481393" y="2332383"/>
            <a:ext cx="1828800" cy="369332"/>
          </a:xfrm>
          <a:prstGeom prst="rect">
            <a:avLst/>
          </a:prstGeom>
          <a:noFill/>
        </p:spPr>
        <p:txBody>
          <a:bodyPr wrap="square" rtlCol="0">
            <a:spAutoFit/>
          </a:bodyPr>
          <a:lstStyle/>
          <a:p>
            <a:r>
              <a:rPr lang="en-US" dirty="0" smtClean="0"/>
              <a:t>৪. পোল </a:t>
            </a:r>
            <a:r>
              <a:rPr lang="as-IN" dirty="0" smtClean="0"/>
              <a:t>ট্রেইলার</a:t>
            </a:r>
            <a:r>
              <a:rPr lang="en-US" dirty="0" smtClean="0"/>
              <a:t> </a:t>
            </a:r>
            <a:endParaRPr lang="en-US" dirty="0"/>
          </a:p>
        </p:txBody>
      </p:sp>
      <p:sp>
        <p:nvSpPr>
          <p:cNvPr id="10" name="TextBox 9"/>
          <p:cNvSpPr txBox="1"/>
          <p:nvPr/>
        </p:nvSpPr>
        <p:spPr>
          <a:xfrm>
            <a:off x="450574" y="1185915"/>
            <a:ext cx="9236764" cy="400110"/>
          </a:xfrm>
          <a:prstGeom prst="rect">
            <a:avLst/>
          </a:prstGeom>
          <a:noFill/>
        </p:spPr>
        <p:txBody>
          <a:bodyPr wrap="square" rtlCol="0">
            <a:spAutoFit/>
          </a:bodyPr>
          <a:lstStyle/>
          <a:p>
            <a:r>
              <a:rPr lang="as-IN" sz="2000" dirty="0" smtClean="0"/>
              <a:t>ফুল ট্রেইলার</a:t>
            </a:r>
            <a:r>
              <a:rPr lang="en-US" sz="2000" dirty="0" smtClean="0"/>
              <a:t>,</a:t>
            </a:r>
            <a:r>
              <a:rPr lang="as-IN" sz="2000" dirty="0" smtClean="0"/>
              <a:t> </a:t>
            </a:r>
            <a:r>
              <a:rPr lang="as-IN" sz="2000" dirty="0"/>
              <a:t>ব্যালেঞ্চ </a:t>
            </a:r>
            <a:r>
              <a:rPr lang="as-IN" sz="2000" dirty="0" smtClean="0"/>
              <a:t>ট্রেইলার</a:t>
            </a:r>
            <a:r>
              <a:rPr lang="en-US" sz="2000" dirty="0"/>
              <a:t>,</a:t>
            </a:r>
            <a:r>
              <a:rPr lang="en-US" sz="2000" dirty="0" smtClean="0"/>
              <a:t> </a:t>
            </a:r>
            <a:r>
              <a:rPr lang="as-IN" sz="2000" dirty="0"/>
              <a:t>কনভার্টর </a:t>
            </a:r>
            <a:r>
              <a:rPr lang="as-IN" sz="2000" dirty="0" smtClean="0"/>
              <a:t>ডলি</a:t>
            </a:r>
            <a:r>
              <a:rPr lang="en-US" sz="2000" dirty="0" smtClean="0"/>
              <a:t>, </a:t>
            </a:r>
            <a:r>
              <a:rPr lang="as-IN" sz="2000" dirty="0" smtClean="0"/>
              <a:t>পোল </a:t>
            </a:r>
            <a:r>
              <a:rPr lang="as-IN" sz="2000" dirty="0"/>
              <a:t>ট্রেইলার </a:t>
            </a:r>
            <a:r>
              <a:rPr lang="en-US" sz="2000" dirty="0" smtClean="0"/>
              <a:t>এর </a:t>
            </a:r>
            <a:r>
              <a:rPr lang="en-US" sz="2000" dirty="0" err="1" smtClean="0"/>
              <a:t>বৈশিষ্ট্য</a:t>
            </a:r>
            <a:r>
              <a:rPr lang="en-US" sz="2000" dirty="0" smtClean="0"/>
              <a:t> ও </a:t>
            </a:r>
            <a:r>
              <a:rPr lang="en-US" sz="2000" dirty="0" err="1" smtClean="0"/>
              <a:t>পার্থক্য</a:t>
            </a:r>
            <a:r>
              <a:rPr lang="en-US" sz="2000" dirty="0" smtClean="0"/>
              <a:t>:</a:t>
            </a:r>
            <a:endParaRPr lang="en-US" sz="2000" dirty="0"/>
          </a:p>
        </p:txBody>
      </p:sp>
      <p:sp>
        <p:nvSpPr>
          <p:cNvPr id="3" name="TextBox 2"/>
          <p:cNvSpPr txBox="1"/>
          <p:nvPr/>
        </p:nvSpPr>
        <p:spPr>
          <a:xfrm>
            <a:off x="784890" y="2965271"/>
            <a:ext cx="2246811" cy="1754326"/>
          </a:xfrm>
          <a:prstGeom prst="rect">
            <a:avLst/>
          </a:prstGeom>
          <a:noFill/>
        </p:spPr>
        <p:txBody>
          <a:bodyPr wrap="square" rtlCol="0">
            <a:spAutoFit/>
          </a:bodyPr>
          <a:lstStyle/>
          <a:p>
            <a:r>
              <a:rPr lang="en-US" dirty="0" smtClean="0"/>
              <a:t>এ </a:t>
            </a:r>
            <a:r>
              <a:rPr lang="as-IN" dirty="0" smtClean="0"/>
              <a:t>ট্রেইলার </a:t>
            </a:r>
            <a:r>
              <a:rPr lang="en-US" dirty="0" err="1" smtClean="0"/>
              <a:t>কে</a:t>
            </a:r>
            <a:r>
              <a:rPr lang="en-US" dirty="0" smtClean="0"/>
              <a:t> </a:t>
            </a:r>
            <a:r>
              <a:rPr lang="en-US" dirty="0" err="1" smtClean="0"/>
              <a:t>crawller</a:t>
            </a:r>
            <a:r>
              <a:rPr lang="en-US" dirty="0" smtClean="0"/>
              <a:t> trailer </a:t>
            </a:r>
            <a:r>
              <a:rPr lang="en-US" dirty="0" err="1" smtClean="0"/>
              <a:t>বলে</a:t>
            </a:r>
            <a:r>
              <a:rPr lang="en-US" dirty="0" smtClean="0"/>
              <a:t>। </a:t>
            </a:r>
            <a:r>
              <a:rPr lang="en-US" dirty="0" err="1" smtClean="0"/>
              <a:t>কারণ</a:t>
            </a:r>
            <a:r>
              <a:rPr lang="en-US" dirty="0" smtClean="0"/>
              <a:t> </a:t>
            </a:r>
            <a:r>
              <a:rPr lang="en-US" dirty="0" err="1" smtClean="0"/>
              <a:t>এটি</a:t>
            </a:r>
            <a:r>
              <a:rPr lang="en-US" dirty="0" smtClean="0"/>
              <a:t> </a:t>
            </a:r>
            <a:r>
              <a:rPr lang="en-US" dirty="0" err="1" smtClean="0"/>
              <a:t>ট্রাক্টরের</a:t>
            </a:r>
            <a:r>
              <a:rPr lang="en-US" dirty="0" smtClean="0"/>
              <a:t> </a:t>
            </a:r>
            <a:r>
              <a:rPr lang="en-US" dirty="0" err="1" smtClean="0"/>
              <a:t>পেছনে</a:t>
            </a:r>
            <a:r>
              <a:rPr lang="en-US" dirty="0" smtClean="0"/>
              <a:t> </a:t>
            </a:r>
            <a:r>
              <a:rPr lang="en-US" dirty="0" err="1" smtClean="0"/>
              <a:t>ক্রলারের</a:t>
            </a:r>
            <a:r>
              <a:rPr lang="en-US" dirty="0" smtClean="0"/>
              <a:t> </a:t>
            </a:r>
            <a:r>
              <a:rPr lang="en-US" dirty="0" err="1" smtClean="0"/>
              <a:t>দ্বারা</a:t>
            </a:r>
            <a:r>
              <a:rPr lang="en-US" dirty="0" smtClean="0"/>
              <a:t> </a:t>
            </a:r>
            <a:r>
              <a:rPr lang="en-US" dirty="0" err="1" smtClean="0"/>
              <a:t>চালিত</a:t>
            </a:r>
            <a:r>
              <a:rPr lang="en-US" dirty="0" smtClean="0"/>
              <a:t> </a:t>
            </a:r>
            <a:r>
              <a:rPr lang="en-US" dirty="0" err="1" smtClean="0"/>
              <a:t>হয়</a:t>
            </a:r>
            <a:r>
              <a:rPr lang="en-US" dirty="0" smtClean="0"/>
              <a:t>। </a:t>
            </a:r>
            <a:endParaRPr lang="en-US" dirty="0"/>
          </a:p>
        </p:txBody>
      </p:sp>
      <p:sp>
        <p:nvSpPr>
          <p:cNvPr id="5" name="TextBox 4"/>
          <p:cNvSpPr txBox="1"/>
          <p:nvPr/>
        </p:nvSpPr>
        <p:spPr>
          <a:xfrm>
            <a:off x="3281807" y="2959846"/>
            <a:ext cx="2168434" cy="1200329"/>
          </a:xfrm>
          <a:prstGeom prst="rect">
            <a:avLst/>
          </a:prstGeom>
          <a:noFill/>
        </p:spPr>
        <p:txBody>
          <a:bodyPr wrap="square" rtlCol="0">
            <a:spAutoFit/>
          </a:bodyPr>
          <a:lstStyle/>
          <a:p>
            <a:r>
              <a:rPr lang="en-US" dirty="0" err="1" smtClean="0"/>
              <a:t>চার</a:t>
            </a:r>
            <a:r>
              <a:rPr lang="en-US" dirty="0" smtClean="0"/>
              <a:t>, </a:t>
            </a:r>
            <a:r>
              <a:rPr lang="en-US" dirty="0" err="1" smtClean="0"/>
              <a:t>ছয়</a:t>
            </a:r>
            <a:r>
              <a:rPr lang="en-US" dirty="0" smtClean="0"/>
              <a:t> </a:t>
            </a:r>
            <a:r>
              <a:rPr lang="en-US" dirty="0" err="1" smtClean="0"/>
              <a:t>আট</a:t>
            </a:r>
            <a:r>
              <a:rPr lang="en-US" dirty="0" smtClean="0"/>
              <a:t> </a:t>
            </a:r>
            <a:r>
              <a:rPr lang="en-US" dirty="0" err="1" smtClean="0"/>
              <a:t>প্রভৃতি</a:t>
            </a:r>
            <a:r>
              <a:rPr lang="en-US" dirty="0" smtClean="0"/>
              <a:t> </a:t>
            </a:r>
            <a:r>
              <a:rPr lang="en-US" dirty="0" err="1" smtClean="0"/>
              <a:t>সংখ্যার</a:t>
            </a:r>
            <a:r>
              <a:rPr lang="en-US" dirty="0" smtClean="0"/>
              <a:t> </a:t>
            </a:r>
            <a:r>
              <a:rPr lang="en-US" dirty="0" err="1" smtClean="0"/>
              <a:t>চাকা</a:t>
            </a:r>
            <a:r>
              <a:rPr lang="en-US" dirty="0" smtClean="0"/>
              <a:t> বিশিষ্ট </a:t>
            </a:r>
            <a:r>
              <a:rPr lang="as-IN" dirty="0" smtClean="0"/>
              <a:t>ট্রেইলার</a:t>
            </a:r>
            <a:r>
              <a:rPr lang="en-US" dirty="0" err="1" smtClean="0"/>
              <a:t>কে</a:t>
            </a:r>
            <a:r>
              <a:rPr lang="en-US" dirty="0" smtClean="0"/>
              <a:t> ব্যালেঞ্চ </a:t>
            </a:r>
            <a:r>
              <a:rPr lang="as-IN" dirty="0"/>
              <a:t>ট্রেইলার </a:t>
            </a:r>
            <a:r>
              <a:rPr lang="en-US" dirty="0" err="1" smtClean="0"/>
              <a:t>বলে</a:t>
            </a:r>
            <a:r>
              <a:rPr lang="en-US" dirty="0" smtClean="0"/>
              <a:t>। </a:t>
            </a:r>
            <a:endParaRPr lang="en-US" dirty="0"/>
          </a:p>
        </p:txBody>
      </p:sp>
      <p:pic>
        <p:nvPicPr>
          <p:cNvPr id="9" name="Picture 8"/>
          <p:cNvPicPr>
            <a:picLocks noChangeAspect="1"/>
          </p:cNvPicPr>
          <p:nvPr/>
        </p:nvPicPr>
        <p:blipFill>
          <a:blip r:embed="rId2"/>
          <a:stretch>
            <a:fillRect/>
          </a:stretch>
        </p:blipFill>
        <p:spPr>
          <a:xfrm>
            <a:off x="251997" y="4417042"/>
            <a:ext cx="3212870" cy="1755800"/>
          </a:xfrm>
          <a:prstGeom prst="rect">
            <a:avLst/>
          </a:prstGeom>
        </p:spPr>
      </p:pic>
      <p:pic>
        <p:nvPicPr>
          <p:cNvPr id="11" name="Picture 10"/>
          <p:cNvPicPr>
            <a:picLocks noChangeAspect="1"/>
          </p:cNvPicPr>
          <p:nvPr/>
        </p:nvPicPr>
        <p:blipFill>
          <a:blip r:embed="rId3"/>
          <a:stretch>
            <a:fillRect/>
          </a:stretch>
        </p:blipFill>
        <p:spPr>
          <a:xfrm>
            <a:off x="2939875" y="4540748"/>
            <a:ext cx="2773920" cy="1853345"/>
          </a:xfrm>
          <a:prstGeom prst="rect">
            <a:avLst/>
          </a:prstGeom>
        </p:spPr>
      </p:pic>
      <p:sp>
        <p:nvSpPr>
          <p:cNvPr id="12" name="TextBox 11"/>
          <p:cNvSpPr txBox="1"/>
          <p:nvPr/>
        </p:nvSpPr>
        <p:spPr>
          <a:xfrm>
            <a:off x="5963479" y="2919573"/>
            <a:ext cx="2077890" cy="1754326"/>
          </a:xfrm>
          <a:prstGeom prst="rect">
            <a:avLst/>
          </a:prstGeom>
          <a:noFill/>
        </p:spPr>
        <p:txBody>
          <a:bodyPr wrap="square" rtlCol="0">
            <a:spAutoFit/>
          </a:bodyPr>
          <a:lstStyle/>
          <a:p>
            <a:r>
              <a:rPr lang="en-US" dirty="0" err="1" smtClean="0"/>
              <a:t>এটি</a:t>
            </a:r>
            <a:r>
              <a:rPr lang="en-US" dirty="0" smtClean="0"/>
              <a:t> </a:t>
            </a:r>
            <a:r>
              <a:rPr lang="en-US" dirty="0" err="1" smtClean="0"/>
              <a:t>বিভিন্ন</a:t>
            </a:r>
            <a:r>
              <a:rPr lang="en-US" dirty="0" smtClean="0"/>
              <a:t> </a:t>
            </a:r>
            <a:r>
              <a:rPr lang="en-US" dirty="0" err="1" smtClean="0"/>
              <a:t>যানে</a:t>
            </a:r>
            <a:r>
              <a:rPr lang="en-US" dirty="0"/>
              <a:t> </a:t>
            </a:r>
            <a:r>
              <a:rPr lang="en-US" dirty="0" err="1" smtClean="0"/>
              <a:t>ভ্যান</a:t>
            </a:r>
            <a:r>
              <a:rPr lang="en-US" dirty="0" smtClean="0"/>
              <a:t> </a:t>
            </a:r>
            <a:r>
              <a:rPr lang="en-US" dirty="0" err="1" smtClean="0"/>
              <a:t>হিসেবে</a:t>
            </a:r>
            <a:r>
              <a:rPr lang="en-US" dirty="0" smtClean="0"/>
              <a:t> </a:t>
            </a:r>
            <a:r>
              <a:rPr lang="en-US" dirty="0" err="1" smtClean="0"/>
              <a:t>ব্যবহৃত</a:t>
            </a:r>
            <a:r>
              <a:rPr lang="en-US" dirty="0" smtClean="0"/>
              <a:t> </a:t>
            </a:r>
            <a:r>
              <a:rPr lang="en-US" dirty="0" err="1" smtClean="0"/>
              <a:t>হয়</a:t>
            </a:r>
            <a:r>
              <a:rPr lang="en-US" dirty="0" smtClean="0"/>
              <a:t>।</a:t>
            </a:r>
            <a:r>
              <a:rPr lang="en-US" dirty="0"/>
              <a:t> </a:t>
            </a:r>
            <a:r>
              <a:rPr lang="en-US" dirty="0" err="1" smtClean="0"/>
              <a:t>একে</a:t>
            </a:r>
            <a:r>
              <a:rPr lang="en-US" dirty="0" smtClean="0"/>
              <a:t> </a:t>
            </a:r>
            <a:r>
              <a:rPr lang="en-US" dirty="0" err="1" smtClean="0"/>
              <a:t>প্রয়োজনমাফিক</a:t>
            </a:r>
            <a:r>
              <a:rPr lang="en-US" dirty="0" smtClean="0"/>
              <a:t> </a:t>
            </a:r>
            <a:r>
              <a:rPr lang="en-US" dirty="0" err="1" smtClean="0"/>
              <a:t>যেকোনো</a:t>
            </a:r>
            <a:r>
              <a:rPr lang="en-US" dirty="0" smtClean="0"/>
              <a:t> </a:t>
            </a:r>
            <a:r>
              <a:rPr lang="en-US" dirty="0" err="1" smtClean="0"/>
              <a:t>আকৃতি</a:t>
            </a:r>
            <a:r>
              <a:rPr lang="en-US" dirty="0" smtClean="0"/>
              <a:t> </a:t>
            </a:r>
            <a:r>
              <a:rPr lang="en-US" dirty="0" err="1" smtClean="0"/>
              <a:t>দেযা</a:t>
            </a:r>
            <a:r>
              <a:rPr lang="en-US" dirty="0" smtClean="0"/>
              <a:t> </a:t>
            </a:r>
            <a:r>
              <a:rPr lang="en-US" dirty="0" err="1" smtClean="0"/>
              <a:t>যায়</a:t>
            </a:r>
            <a:r>
              <a:rPr lang="en-US" dirty="0" smtClean="0"/>
              <a:t> </a:t>
            </a:r>
            <a:endParaRPr lang="en-US" dirty="0"/>
          </a:p>
        </p:txBody>
      </p:sp>
      <p:sp>
        <p:nvSpPr>
          <p:cNvPr id="14" name="TextBox 13"/>
          <p:cNvSpPr txBox="1"/>
          <p:nvPr/>
        </p:nvSpPr>
        <p:spPr>
          <a:xfrm>
            <a:off x="8479803" y="2867321"/>
            <a:ext cx="2050868" cy="2308324"/>
          </a:xfrm>
          <a:prstGeom prst="rect">
            <a:avLst/>
          </a:prstGeom>
          <a:noFill/>
        </p:spPr>
        <p:txBody>
          <a:bodyPr wrap="square" rtlCol="0">
            <a:spAutoFit/>
          </a:bodyPr>
          <a:lstStyle/>
          <a:p>
            <a:r>
              <a:rPr lang="en-US" dirty="0" smtClean="0"/>
              <a:t>এর </a:t>
            </a:r>
            <a:r>
              <a:rPr lang="en-US" dirty="0" err="1" smtClean="0"/>
              <a:t>দ্বারা</a:t>
            </a:r>
            <a:r>
              <a:rPr lang="en-US" dirty="0" smtClean="0"/>
              <a:t> </a:t>
            </a:r>
            <a:r>
              <a:rPr lang="en-US" dirty="0" err="1" smtClean="0"/>
              <a:t>স্থায়ী</a:t>
            </a:r>
            <a:r>
              <a:rPr lang="en-US" dirty="0" smtClean="0"/>
              <a:t> </a:t>
            </a:r>
            <a:r>
              <a:rPr lang="en-US" dirty="0" err="1" smtClean="0"/>
              <a:t>অথবা</a:t>
            </a:r>
            <a:r>
              <a:rPr lang="en-US" dirty="0" smtClean="0"/>
              <a:t> </a:t>
            </a:r>
            <a:r>
              <a:rPr lang="en-US" dirty="0" err="1" smtClean="0"/>
              <a:t>অস্থায়ী</a:t>
            </a:r>
            <a:r>
              <a:rPr lang="en-US" dirty="0" smtClean="0"/>
              <a:t> </a:t>
            </a:r>
            <a:r>
              <a:rPr lang="en-US" dirty="0" err="1" smtClean="0"/>
              <a:t>ভাবে</a:t>
            </a:r>
            <a:r>
              <a:rPr lang="en-US" dirty="0" smtClean="0"/>
              <a:t> </a:t>
            </a:r>
            <a:r>
              <a:rPr lang="en-US" dirty="0" err="1" smtClean="0"/>
              <a:t>ব্যবহারের</a:t>
            </a:r>
            <a:r>
              <a:rPr lang="en-US" dirty="0" smtClean="0"/>
              <a:t> </a:t>
            </a:r>
            <a:r>
              <a:rPr lang="en-US" dirty="0" err="1" smtClean="0"/>
              <a:t>জন্য</a:t>
            </a:r>
            <a:r>
              <a:rPr lang="en-US" dirty="0" smtClean="0"/>
              <a:t> </a:t>
            </a:r>
            <a:r>
              <a:rPr lang="en-US" dirty="0" err="1" smtClean="0"/>
              <a:t>বৈদ্যুতিক</a:t>
            </a:r>
            <a:r>
              <a:rPr lang="en-US" dirty="0" smtClean="0"/>
              <a:t> </a:t>
            </a:r>
            <a:r>
              <a:rPr lang="en-US" dirty="0" err="1" smtClean="0"/>
              <a:t>খুঁটি</a:t>
            </a:r>
            <a:r>
              <a:rPr lang="en-US" dirty="0" smtClean="0"/>
              <a:t>, </a:t>
            </a:r>
            <a:r>
              <a:rPr lang="en-US" dirty="0" err="1" smtClean="0"/>
              <a:t>তার</a:t>
            </a:r>
            <a:r>
              <a:rPr lang="en-US" dirty="0" smtClean="0"/>
              <a:t>, ম</a:t>
            </a:r>
            <a:r>
              <a:rPr lang="as-IN" dirty="0" smtClean="0"/>
              <a:t>ই</a:t>
            </a:r>
            <a:r>
              <a:rPr lang="en-US" dirty="0" smtClean="0"/>
              <a:t>, </a:t>
            </a:r>
            <a:r>
              <a:rPr lang="en-US" dirty="0" err="1" smtClean="0"/>
              <a:t>ট্রান্সফরমার</a:t>
            </a:r>
            <a:r>
              <a:rPr lang="en-US" dirty="0" smtClean="0"/>
              <a:t> </a:t>
            </a:r>
            <a:r>
              <a:rPr lang="en-US" dirty="0" err="1" smtClean="0"/>
              <a:t>প্রভৃতি</a:t>
            </a:r>
            <a:r>
              <a:rPr lang="en-US" dirty="0" smtClean="0"/>
              <a:t> </a:t>
            </a:r>
            <a:r>
              <a:rPr lang="en-US" dirty="0" err="1" smtClean="0"/>
              <a:t>পরিবহনে</a:t>
            </a:r>
            <a:r>
              <a:rPr lang="en-US" dirty="0" smtClean="0"/>
              <a:t> </a:t>
            </a:r>
            <a:r>
              <a:rPr lang="en-US" dirty="0" err="1" smtClean="0"/>
              <a:t>ব্যবহার</a:t>
            </a:r>
            <a:r>
              <a:rPr lang="en-US" dirty="0" smtClean="0"/>
              <a:t> </a:t>
            </a:r>
            <a:r>
              <a:rPr lang="en-US" dirty="0" err="1" smtClean="0"/>
              <a:t>করা</a:t>
            </a:r>
            <a:r>
              <a:rPr lang="en-US" dirty="0" smtClean="0"/>
              <a:t> </a:t>
            </a:r>
            <a:r>
              <a:rPr lang="en-US" dirty="0" err="1" smtClean="0"/>
              <a:t>হয়</a:t>
            </a:r>
            <a:r>
              <a:rPr lang="en-US" dirty="0" smtClean="0"/>
              <a:t>।</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588" y="5018891"/>
            <a:ext cx="2857500" cy="1600200"/>
          </a:xfrm>
          <a:prstGeom prst="rect">
            <a:avLst/>
          </a:prstGeom>
          <a:ln>
            <a:noFill/>
          </a:ln>
          <a:effectLst>
            <a:outerShdw blurRad="190500" algn="tl" rotWithShape="0">
              <a:srgbClr val="000000">
                <a:alpha val="70000"/>
              </a:srgbClr>
            </a:outerShdw>
            <a:softEdge rad="127000"/>
          </a:effectLst>
        </p:spPr>
      </p:pic>
      <p:pic>
        <p:nvPicPr>
          <p:cNvPr id="17" name="Picture 16"/>
          <p:cNvPicPr>
            <a:picLocks noChangeAspect="1"/>
          </p:cNvPicPr>
          <p:nvPr/>
        </p:nvPicPr>
        <p:blipFill>
          <a:blip r:embed="rId5"/>
          <a:stretch>
            <a:fillRect/>
          </a:stretch>
        </p:blipFill>
        <p:spPr>
          <a:xfrm>
            <a:off x="5851802" y="4653337"/>
            <a:ext cx="2158171" cy="1615580"/>
          </a:xfrm>
          <a:prstGeom prst="rect">
            <a:avLst/>
          </a:prstGeom>
        </p:spPr>
      </p:pic>
    </p:spTree>
    <p:extLst>
      <p:ext uri="{BB962C8B-B14F-4D97-AF65-F5344CB8AC3E}">
        <p14:creationId xmlns:p14="http://schemas.microsoft.com/office/powerpoint/2010/main" val="3635792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852</TotalTime>
  <Words>1228</Words>
  <Application>Microsoft Office PowerPoint</Application>
  <PresentationFormat>Widescreen</PresentationFormat>
  <Paragraphs>142</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Vrinda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 Team</dc:creator>
  <cp:lastModifiedBy>Microsoft account</cp:lastModifiedBy>
  <cp:revision>76</cp:revision>
  <dcterms:created xsi:type="dcterms:W3CDTF">2023-08-22T19:37:26Z</dcterms:created>
  <dcterms:modified xsi:type="dcterms:W3CDTF">2023-09-17T23:48:39Z</dcterms:modified>
</cp:coreProperties>
</file>