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2" r:id="rId6"/>
    <p:sldId id="260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E84C9EF-8947-4E3E-A588-FFEDC35EDABD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4464BF-900D-4862-A558-ADDF519D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752601"/>
            <a:ext cx="5715000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1" y="209938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i="0" dirty="0">
                <a:solidFill>
                  <a:srgbClr val="858796"/>
                </a:solidFill>
                <a:effectLst/>
                <a:latin typeface="Nunito" pitchFamily="2" charset="0"/>
              </a:rPr>
              <a:t>Estimating and Costing-I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5" name="Rectangle 276"/>
          <p:cNvSpPr>
            <a:spLocks noChangeArrowheads="1"/>
          </p:cNvSpPr>
          <p:nvPr/>
        </p:nvSpPr>
        <p:spPr bwMode="auto">
          <a:xfrm>
            <a:off x="1066800" y="6019800"/>
            <a:ext cx="7128792" cy="5715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altLang="ko-KR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WELCOME TO ALL </a:t>
            </a:r>
            <a:endParaRPr lang="ko-KR" alt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9938"/>
            <a:ext cx="718768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Lucida Sans Typewriter" pitchFamily="49" charset="0"/>
              </a:rPr>
              <a:t>Chapter Four</a:t>
            </a: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Lucida Sans Typewriter" pitchFamily="49" charset="0"/>
              </a:rPr>
              <a:t>Earth Work for Canal Digging</a:t>
            </a:r>
          </a:p>
          <a:p>
            <a:pPr algn="ctr">
              <a:lnSpc>
                <a:spcPct val="100000"/>
              </a:lnSpc>
            </a:pPr>
            <a:endParaRPr lang="en-US" sz="2800" b="1" dirty="0">
              <a:solidFill>
                <a:schemeClr val="accent1">
                  <a:lumMod val="50000"/>
                </a:schemeClr>
              </a:solidFill>
              <a:latin typeface="Lucida Sans Typewriter" pitchFamily="49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Lucida Sans Typewriter" pitchFamily="49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Present by:</a:t>
            </a:r>
          </a:p>
          <a:p>
            <a:pPr lvl="4"/>
            <a:r>
              <a:rPr lang="en-US" sz="2800" b="1" dirty="0">
                <a:solidFill>
                  <a:srgbClr val="002060"/>
                </a:solidFill>
              </a:rPr>
              <a:t>Engr. Mohammad Musharraf </a:t>
            </a:r>
            <a:r>
              <a:rPr lang="en-US" sz="2800" b="1" dirty="0" err="1">
                <a:solidFill>
                  <a:srgbClr val="002060"/>
                </a:solidFill>
              </a:rPr>
              <a:t>Hossain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pPr lvl="4"/>
            <a:r>
              <a:rPr lang="en-US" sz="2800" b="1" dirty="0">
                <a:solidFill>
                  <a:srgbClr val="002060"/>
                </a:solidFill>
              </a:rPr>
              <a:t>Chief Instructor (Tech) Construction</a:t>
            </a:r>
          </a:p>
          <a:p>
            <a:pPr lvl="4"/>
            <a:r>
              <a:rPr lang="en-US" sz="2800" b="1" dirty="0">
                <a:solidFill>
                  <a:srgbClr val="002060"/>
                </a:solidFill>
              </a:rPr>
              <a:t>Life Fellow Member ,IEB,F-12502.</a:t>
            </a:r>
          </a:p>
          <a:p>
            <a:pPr lvl="4"/>
            <a:r>
              <a:rPr lang="en-US" sz="2800" b="1" dirty="0">
                <a:solidFill>
                  <a:srgbClr val="002060"/>
                </a:solidFill>
              </a:rPr>
              <a:t>Bangladesh Sweden Polytechnic Institute </a:t>
            </a:r>
          </a:p>
        </p:txBody>
      </p:sp>
    </p:spTree>
    <p:extLst>
      <p:ext uri="{BB962C8B-B14F-4D97-AF65-F5344CB8AC3E}">
        <p14:creationId xmlns:p14="http://schemas.microsoft.com/office/powerpoint/2010/main" val="152796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5146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Lvj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Lb‡b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KvR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utonnyMJ" pitchFamily="2" charset="0"/>
                <a:cs typeface="SutonnyMJ" pitchFamily="2" charset="0"/>
              </a:rPr>
              <a:t>Lvj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Lbb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c×wZ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  <a:p>
            <a:endParaRPr lang="en-US" sz="40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1.m¤ú~Y©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Lbb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(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Fully in excavation )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2.AvswkK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Lbb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AvswkK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fivU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(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Partly in excavation and Partly in embankment)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3.m¤ú~Y©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fivU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(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Fully in embankment 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762000"/>
            <a:ext cx="70866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33400"/>
            <a:ext cx="6379589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SutonnyMJ" pitchFamily="2" charset="0"/>
                <a:cs typeface="SutonnyMJ" pitchFamily="2" charset="0"/>
              </a:rPr>
              <a:t>AvswkK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Lbb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AvswkK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fivU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c×wZ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219201"/>
          <a:ext cx="7391402" cy="4895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505201"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PBb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we›`y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Lb‡bi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MfxiZv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Mo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MfxiZv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ga¨eZx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As‡ki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r>
                        <a:rPr lang="en-US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Bd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¦©‡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=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=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Bd+sd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‰`N¨©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=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cwigvY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,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= (Bd+sd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)*L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fiv‡Ui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D”PZv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=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f‚wgZj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†_‡K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fiv‡Ui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D”PZv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=(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H-d)= h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ga¨eZx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As‡ki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(b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+b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)*h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¦©‡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=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2s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baseline="0" dirty="0" err="1">
                          <a:latin typeface="SutonnyMJ" pitchFamily="2" charset="0"/>
                          <a:cs typeface="SutonnyMJ" pitchFamily="2" charset="0"/>
                        </a:rPr>
                        <a:t>ÿÎdj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= (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+b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)*h+2s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‰`N¨©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=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cwigvY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 ,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= {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+b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)*h+2s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}*L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Balance quantity for bank, Q=Q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+Q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gšÍe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baseline="0" dirty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99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sz="1600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ewg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utonnyMJ" pitchFamily="2" charset="0"/>
                          <a:cs typeface="SutonnyMJ" pitchFamily="2" charset="0"/>
                        </a:rPr>
                        <a:t>ewg</a:t>
                      </a:r>
                      <a:r>
                        <a:rPr lang="en-US" sz="1400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utonnyMJ" pitchFamily="2" charset="0"/>
                          <a:cs typeface="SutonnyMJ" pitchFamily="2" charset="0"/>
                        </a:rPr>
                        <a:t>ewg</a:t>
                      </a:r>
                      <a:r>
                        <a:rPr lang="en-US" sz="1400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utonnyMJ" pitchFamily="2" charset="0"/>
                          <a:cs typeface="SutonnyMJ" pitchFamily="2" charset="0"/>
                        </a:rPr>
                        <a:t>ewg</a:t>
                      </a:r>
                      <a:r>
                        <a:rPr lang="en-US" sz="1400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utonnyMJ" pitchFamily="2" charset="0"/>
                          <a:cs typeface="SutonnyMJ" pitchFamily="2" charset="0"/>
                        </a:rPr>
                        <a:t>ewg</a:t>
                      </a:r>
                      <a:r>
                        <a:rPr lang="en-US" sz="1400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utonnyMJ" pitchFamily="2" charset="0"/>
                          <a:cs typeface="SutonnyMJ" pitchFamily="2" charset="0"/>
                        </a:rPr>
                        <a:t>ewg</a:t>
                      </a:r>
                      <a:r>
                        <a:rPr lang="en-US" sz="1400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utonnyMJ" pitchFamily="2" charset="0"/>
                          <a:cs typeface="SutonnyMJ" pitchFamily="2" charset="0"/>
                        </a:rPr>
                        <a:t>ewg</a:t>
                      </a:r>
                      <a:r>
                        <a:rPr lang="en-US" sz="1400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utonnyMJ" pitchFamily="2" charset="0"/>
                          <a:cs typeface="SutonnyMJ" pitchFamily="2" charset="0"/>
                        </a:rPr>
                        <a:t>wg</a:t>
                      </a:r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utonnyMJ" pitchFamily="2" charset="0"/>
                          <a:cs typeface="SutonnyMJ" pitchFamily="2" charset="0"/>
                        </a:rPr>
                        <a:t>ewg</a:t>
                      </a:r>
                      <a:r>
                        <a:rPr lang="en-US" sz="1400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SutonnyMJ" pitchFamily="2" charset="0"/>
                          <a:cs typeface="SutonnyMJ" pitchFamily="2" charset="0"/>
                        </a:rPr>
                        <a:t>ewg</a:t>
                      </a:r>
                      <a:r>
                        <a:rPr lang="en-US" sz="1400" dirty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utonnyMJ" pitchFamily="2" charset="0"/>
                          <a:cs typeface="SutonnyMJ" pitchFamily="2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SutonnyMJ" pitchFamily="2" charset="0"/>
                <a:cs typeface="SutonnyMJ" pitchFamily="2" charset="0"/>
              </a:rPr>
              <a:t>g~j¨vqb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678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Lv‡ji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bwZKfv‡e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jvfRbK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MfxiZv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e‡ivwcU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cvk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¦©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Xvj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4</a:t>
            </a:r>
            <a:r>
              <a:rPr lang="bn-IN" sz="2400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Pvjbv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D‡Ëvjb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`~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¡</a:t>
            </a:r>
            <a:r>
              <a:rPr lang="bn-IN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bn-IN" sz="2400" dirty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bn-IN" sz="2400" dirty="0">
                <a:latin typeface="SutonnyOMJ" pitchFamily="2" charset="0"/>
                <a:cs typeface="SutonnyOMJ" pitchFamily="2" charset="0"/>
              </a:rPr>
              <a:t>৫।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cvk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¦©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Xvj</a:t>
            </a:r>
            <a:r>
              <a:rPr lang="bn-IN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bn-IN" sz="2400" dirty="0">
                <a:latin typeface="SutonnyMJ" pitchFamily="2" charset="0"/>
                <a:cs typeface="SutonnyMJ" pitchFamily="2" charset="0"/>
              </a:rPr>
              <a:t> 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endParaRPr lang="en-US" sz="2400" dirty="0">
              <a:latin typeface="SutonnyOMJ" pitchFamily="2" charset="0"/>
              <a:cs typeface="SutonnyOMJ" pitchFamily="2" charset="0"/>
            </a:endParaRPr>
          </a:p>
          <a:p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7654636" cy="5943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196</TotalTime>
  <Words>367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Lucida Sans Typewriter</vt:lpstr>
      <vt:lpstr>Nunito</vt:lpstr>
      <vt:lpstr>SutonnyMJ</vt:lpstr>
      <vt:lpstr>SutonnyOMJ</vt:lpstr>
      <vt:lpstr>Times New Roman</vt:lpstr>
      <vt:lpstr>Trebuchet MS</vt:lpstr>
      <vt:lpstr>Wingdings</vt:lpstr>
      <vt:lpstr>Wingdings 2</vt:lpstr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TPI</dc:creator>
  <cp:lastModifiedBy>dell tast</cp:lastModifiedBy>
  <cp:revision>34</cp:revision>
  <dcterms:created xsi:type="dcterms:W3CDTF">2015-03-27T14:00:43Z</dcterms:created>
  <dcterms:modified xsi:type="dcterms:W3CDTF">2023-11-07T16:29:28Z</dcterms:modified>
</cp:coreProperties>
</file>