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3BFC-0B59-4358-BE05-503B02027975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8499-1585-4FE6-A284-F937EA148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77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3BFC-0B59-4358-BE05-503B02027975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8499-1585-4FE6-A284-F937EA148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47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3BFC-0B59-4358-BE05-503B02027975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8499-1585-4FE6-A284-F937EA148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669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3BFC-0B59-4358-BE05-503B02027975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8499-1585-4FE6-A284-F937EA14894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4212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3BFC-0B59-4358-BE05-503B02027975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8499-1585-4FE6-A284-F937EA148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38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3BFC-0B59-4358-BE05-503B02027975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8499-1585-4FE6-A284-F937EA148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206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3BFC-0B59-4358-BE05-503B02027975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8499-1585-4FE6-A284-F937EA148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52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3BFC-0B59-4358-BE05-503B02027975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8499-1585-4FE6-A284-F937EA148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886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3BFC-0B59-4358-BE05-503B02027975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8499-1585-4FE6-A284-F937EA148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12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3BFC-0B59-4358-BE05-503B02027975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8499-1585-4FE6-A284-F937EA148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56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3BFC-0B59-4358-BE05-503B02027975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8499-1585-4FE6-A284-F937EA148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68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3BFC-0B59-4358-BE05-503B02027975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8499-1585-4FE6-A284-F937EA148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56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3BFC-0B59-4358-BE05-503B02027975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8499-1585-4FE6-A284-F937EA148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65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3BFC-0B59-4358-BE05-503B02027975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8499-1585-4FE6-A284-F937EA148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016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3BFC-0B59-4358-BE05-503B02027975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8499-1585-4FE6-A284-F937EA148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67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3BFC-0B59-4358-BE05-503B02027975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8499-1585-4FE6-A284-F937EA148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623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3BFC-0B59-4358-BE05-503B02027975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8499-1585-4FE6-A284-F937EA148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91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AD13BFC-0B59-4358-BE05-503B02027975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68499-1585-4FE6-A284-F937EA148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84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759E36E-8AF4-43B2-B030-CEF044CB69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4337" y="2048033"/>
            <a:ext cx="8825658" cy="1997494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১ম </a:t>
            </a:r>
            <a:r>
              <a:rPr lang="en-US" sz="3600" dirty="0" err="1"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আধ্যায়</a:t>
            </a:r>
            <a:endParaRPr lang="en-US" sz="3600" dirty="0">
              <a:latin typeface="Nirmala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ইলেকট্রনিক</a:t>
            </a:r>
            <a:r>
              <a:rPr lang="en-US" sz="36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জ্বালানি</a:t>
            </a:r>
            <a:r>
              <a:rPr lang="en-US" sz="36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ইনজেকশন</a:t>
            </a:r>
            <a:r>
              <a:rPr lang="en-US" sz="36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পদ্ধতির</a:t>
            </a:r>
            <a:r>
              <a:rPr lang="en-US" sz="36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ধারণা</a:t>
            </a:r>
            <a:r>
              <a:rPr lang="en-US" sz="36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51991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CF788-C37E-4052-BBE2-06964F0F9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527" y="277091"/>
            <a:ext cx="11623963" cy="6289963"/>
          </a:xfrm>
        </p:spPr>
        <p:txBody>
          <a:bodyPr/>
          <a:lstStyle/>
          <a:p>
            <a:endParaRPr lang="en-US" sz="1800" b="1" dirty="0">
              <a:effectLst/>
              <a:latin typeface="Nirmala UI" panose="020B0502040204020203" pitchFamily="34" charset="0"/>
              <a:ea typeface="Times New Roman" panose="02020603050405020304" pitchFamily="18" charset="0"/>
            </a:endParaRPr>
          </a:p>
          <a:p>
            <a:r>
              <a:rPr lang="en-US" sz="1800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(আ) </a:t>
            </a:r>
            <a:r>
              <a:rPr lang="en-US" sz="18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ফুয়েল</a:t>
            </a:r>
            <a:r>
              <a:rPr lang="en-US" sz="1800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পাম্প</a:t>
            </a:r>
            <a:r>
              <a:rPr lang="en-US" sz="1800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কন্ট্রোল</a:t>
            </a:r>
            <a:r>
              <a:rPr lang="en-US" sz="1800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সার্কিট</a:t>
            </a:r>
            <a:r>
              <a:rPr lang="en-US" sz="1800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ডায়াগ্রাম</a:t>
            </a:r>
            <a:r>
              <a:rPr lang="en-US" sz="1800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ই </a:t>
            </a:r>
            <a:r>
              <a:rPr lang="en-US" sz="18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এফআই</a:t>
            </a:r>
            <a:r>
              <a:rPr lang="en-US" sz="1800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L (</a:t>
            </a:r>
            <a:r>
              <a:rPr lang="en-US" sz="18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Diagrama</a:t>
            </a:r>
            <a:r>
              <a:rPr lang="en-US" sz="1800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del </a:t>
            </a:r>
            <a:r>
              <a:rPr lang="en-US" sz="18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circuito</a:t>
            </a:r>
            <a:r>
              <a:rPr lang="en-US" sz="1800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de control de la </a:t>
            </a:r>
            <a:r>
              <a:rPr lang="en-US" sz="18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bomba</a:t>
            </a:r>
            <a:r>
              <a:rPr lang="en-US" sz="1800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de combustible de EFI - L): </a:t>
            </a:r>
          </a:p>
          <a:p>
            <a:endParaRPr lang="en-US" sz="1800" b="1" dirty="0">
              <a:effectLst/>
              <a:latin typeface="Nirmala UI" panose="020B0502040204020203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1.11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চিত্রানুযায়ী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L-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টাইপ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ফুয়েল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পাম্প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কন্ট্রোল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সার্কিটের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গঠন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দেখানো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হয়েছে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। এ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অবস্থায়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ফুয়েল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চিত্র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ঃ ১.১১ L-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টাইপ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ফুয়েল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পাম্প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কন্ট্রোল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সার্ক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িটের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গঠন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ডায়াগ্রাম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পাম্পকে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এয়ার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ফ্লো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মিটার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কন্ট্রোল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করে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।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ইগনিশন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সুইচ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→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St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পজিশন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→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কারেন্ট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সার্কিট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ওপেনিং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রি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লে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এর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L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আর্থ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(Tierra)।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রিলে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সুইচ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অন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হলে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PP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পয়েন্ট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ও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ফুয়েল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পাম্প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হয়ে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ক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ারেন্ট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আর্থ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-এ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যাবে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এবং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পাম্প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চালু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হবে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। L2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কয়েল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কাজ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করে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থাকে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।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ইঞ্জিন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স্টার্ট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হয়ে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গেলে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ইনটেক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এয়ার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আসার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কার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ণে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এয়ার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ফ্লো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মিটার-এর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ভিতরের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পাম্প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সুইচ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অন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হয়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ে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সার্কিট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ওপেনিং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রিলে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এর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L,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কয়েল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-এ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ম্যাগনেট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হয়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ে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চালু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থাকবে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।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5714EF-ABD1-4EBF-BED1-44F9384059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860" y="3537418"/>
            <a:ext cx="6024976" cy="3029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572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8DD39-4A19-44DE-B699-E7416A1B8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091" y="318656"/>
            <a:ext cx="11582399" cy="6345380"/>
          </a:xfrm>
        </p:spPr>
        <p:txBody>
          <a:bodyPr/>
          <a:lstStyle/>
          <a:p>
            <a:endParaRPr lang="en-US" b="1" dirty="0">
              <a:effectLst/>
              <a:latin typeface="Nirmala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২। </a:t>
            </a:r>
            <a:r>
              <a:rPr lang="en-US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প্রেসার</a:t>
            </a:r>
            <a:r>
              <a:rPr lang="en-US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রেগুলেটর</a:t>
            </a:r>
            <a:r>
              <a:rPr lang="en-US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Regulador</a:t>
            </a:r>
            <a:r>
              <a:rPr lang="en-US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presión</a:t>
            </a:r>
            <a:r>
              <a:rPr lang="en-US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ঃ</a:t>
            </a:r>
          </a:p>
          <a:p>
            <a:pPr marL="0" indent="0">
              <a:buNone/>
            </a:pPr>
            <a:r>
              <a:rPr lang="en-US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১.১২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চিত্রে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প্রেসার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রেগু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লেটরের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গঠন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দেখানো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হয়েছে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কোনো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নির্দিষ্ট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ছিদ্রপথে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বেশি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প্রেসারে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যে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পরি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মাণ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তরল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পদার্থ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নির্গত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হয়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কম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প্রেসারে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তার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চেয়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ে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কম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নির্গত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হয়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ইঞ্জিন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চালানোর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জন্য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ফুয়েল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লাইনে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এ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প্রেসারকে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নিয়ন্ত্রণ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একই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রাখা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প্রয়োজন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 এ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কাজটি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প্রেসার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রেগুলেটর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।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ইএফআই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ইঞ্জিনের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জন্য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ফুয়েল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লাইনে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প্রেসার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সাধ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ারণত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২.৭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কেজি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বর্গ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সেন্টিমিটার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(2,7 kg/cm2)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থেকে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৩.১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কেজি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বর্গ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সেন্টিমিটার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(3,1 kg/cm2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হয়ে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থাকে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।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চিত্র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১.১২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প্রেসার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রেগুলেটরের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গঠন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FCEE5A-E24D-475E-AA61-9CA5A2170E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375" y="3144982"/>
            <a:ext cx="6191250" cy="3394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90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92766-8FBC-4216-BEB1-195DFE7CF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236" y="290946"/>
            <a:ext cx="11665528" cy="6373090"/>
          </a:xfrm>
        </p:spPr>
        <p:txBody>
          <a:bodyPr/>
          <a:lstStyle/>
          <a:p>
            <a:r>
              <a:rPr lang="en-US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৩। </a:t>
            </a:r>
            <a:r>
              <a:rPr lang="en-US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পালসেশন</a:t>
            </a:r>
            <a:r>
              <a:rPr lang="en-US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ড্যাম্পার</a:t>
            </a:r>
            <a:r>
              <a:rPr lang="en-US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(</a:t>
            </a:r>
            <a:r>
              <a:rPr lang="en-US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amortiguador</a:t>
            </a:r>
            <a:r>
              <a:rPr lang="en-US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de </a:t>
            </a:r>
            <a:r>
              <a:rPr lang="en-US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pulsaciones</a:t>
            </a:r>
            <a:r>
              <a:rPr lang="en-US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) : </a:t>
            </a:r>
          </a:p>
          <a:p>
            <a:pPr marL="0" indent="0">
              <a:buNone/>
            </a:pP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ফুয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়েল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লাইবন্ধ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হয়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তখন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ফুয়েল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লাইনে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ফুয়েল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পালসেশন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হয়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।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ড্যাম্পারের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স্প্রিং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ও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ডায়াফ্রাম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এই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পালসেশন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কে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শোষণ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করে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নেয়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।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নে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গ্যালারিতে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) এ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পালসেশন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ড্যাম্পার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বসান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ো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থাকে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।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ইনজেক্টর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দিয়ে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যখন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ফুয়েল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স্প্রে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শুরু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ও</a:t>
            </a:r>
          </a:p>
          <a:p>
            <a:r>
              <a:rPr lang="en-US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১.৮ </a:t>
            </a:r>
            <a:r>
              <a:rPr lang="en-US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কার্বুরেটর</a:t>
            </a:r>
            <a:r>
              <a:rPr lang="en-US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পদ্ধতির</a:t>
            </a:r>
            <a:r>
              <a:rPr lang="en-US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সঙ্গে</a:t>
            </a:r>
            <a:r>
              <a:rPr lang="en-US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ইএফআই</a:t>
            </a:r>
            <a:r>
              <a:rPr lang="en-US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পদ্ধতির</a:t>
            </a:r>
            <a:r>
              <a:rPr lang="en-US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সু</a:t>
            </a:r>
            <a:r>
              <a:rPr lang="en-US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বিধা</a:t>
            </a:r>
            <a:r>
              <a:rPr lang="en-US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ও </a:t>
            </a:r>
            <a:r>
              <a:rPr lang="en-US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অসুবিধা</a:t>
            </a:r>
            <a:r>
              <a:rPr lang="en-US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 :</a:t>
            </a:r>
          </a:p>
          <a:p>
            <a:pPr marL="0" indent="0">
              <a:buNone/>
            </a:pP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কার্বুরেটর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পদ্ধতির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সঙ্গে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ইএফআই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পদ্ধতির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সুবি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ধা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ও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অসুবিধাসমূহ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নিম্নরূপ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-</a:t>
            </a:r>
          </a:p>
          <a:p>
            <a:pPr marL="0" indent="0">
              <a:buNone/>
            </a:pP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(ক)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সুবিধাদি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endParaRPr lang="en-US" sz="1800" b="1" dirty="0">
              <a:latin typeface="Nirmala UI" panose="020B0502040204020203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11C9734-86B4-4FA8-90FF-8A3F1B0FCE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149564"/>
              </p:ext>
            </p:extLst>
          </p:nvPr>
        </p:nvGraphicFramePr>
        <p:xfrm>
          <a:off x="263235" y="2618508"/>
          <a:ext cx="11180620" cy="4239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0310">
                  <a:extLst>
                    <a:ext uri="{9D8B030D-6E8A-4147-A177-3AD203B41FA5}">
                      <a16:colId xmlns:a16="http://schemas.microsoft.com/office/drawing/2014/main" val="4079723240"/>
                    </a:ext>
                  </a:extLst>
                </a:gridCol>
                <a:gridCol w="5590310">
                  <a:extLst>
                    <a:ext uri="{9D8B030D-6E8A-4147-A177-3AD203B41FA5}">
                      <a16:colId xmlns:a16="http://schemas.microsoft.com/office/drawing/2014/main" val="1981284340"/>
                    </a:ext>
                  </a:extLst>
                </a:gridCol>
              </a:tblGrid>
              <a:tr h="512953">
                <a:tc>
                  <a:txBody>
                    <a:bodyPr/>
                    <a:lstStyle/>
                    <a:p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ইএফআই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(EFI) </a:t>
                      </a:r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পদ্ধতি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কাবুরেটর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Carburador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7771082"/>
                  </a:ext>
                </a:extLst>
              </a:tr>
              <a:tr h="931634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১। এ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পদ্ধতিতে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ইলেকট্রিক্যাল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ইনজেক্টর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দ্বারা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ফু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য়েল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ইনজেক্ট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করা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হয়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বলে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এটা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নিখুঁতভাবে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সংঘটিত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হয়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।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১।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ইঞ্জিনের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ভ্যাকুয়ামের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উপর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নির্ভর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করে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কার্বু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রেটর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বাতাস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ও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জ্বালানির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মিশ্রণ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তৈরি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করে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ইঞ্জিন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স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রবরাহ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করে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।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7192838"/>
                  </a:ext>
                </a:extLst>
              </a:tr>
              <a:tr h="931634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২।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ইএফআই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পদ্ধতি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আধুনিক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এবং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এটাতে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প্রটল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ভাল্ভ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চেম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্বার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বাতাসকে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নিয়ন্ত্রণ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করে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।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২।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কার্বুরেটর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পদ্ধতি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সেকেলে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এবং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এটাতে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কার্বুরে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টরের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ফ্লোট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চেম্বার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মিশ্রণের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প্রকৃতি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নিয়ন্ত্র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ণ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করে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।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0781043"/>
                  </a:ext>
                </a:extLst>
              </a:tr>
              <a:tr h="931634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৩। EFI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পদ্ধতিতে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ECU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ফুয়েল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সিস্টেমকে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নিয়ন্ত্রণ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করে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।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এক্ষেত্রে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বিভিন্ন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Sensor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কাজ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করে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।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৩।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চিরাচরিত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কার্বুরেটর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ও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ইঞ্জিনের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গতিবেগ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ফুয়ে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ল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সিস্টেমকে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নিয়ন্ত্রণ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করে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।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6123094"/>
                  </a:ext>
                </a:extLst>
              </a:tr>
              <a:tr h="931634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। ৪।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আধুনিক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ইএফআই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ইঞ্জিনে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ই.এফ.আই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পদ্ধতি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৪।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প্রচলিত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পেট্রোল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ইঞ্জিনে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কার্বুরেটর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পদ্ধতি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ব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্যবহৃত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হয়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।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ব্যবহৃত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হয়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।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8522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675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D0DA7-93B3-4C34-8039-B069F66AA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109" y="221674"/>
            <a:ext cx="11734799" cy="6428508"/>
          </a:xfrm>
        </p:spPr>
        <p:txBody>
          <a:bodyPr>
            <a:normAutofit/>
          </a:bodyPr>
          <a:lstStyle/>
          <a:p>
            <a:endParaRPr lang="en-US" b="1" dirty="0">
              <a:effectLst/>
              <a:latin typeface="Nirmala UI" panose="020B0502040204020203" pitchFamily="34" charset="0"/>
              <a:ea typeface="Times New Roman" panose="02020603050405020304" pitchFamily="18" charset="0"/>
            </a:endParaRPr>
          </a:p>
          <a:p>
            <a:r>
              <a:rPr lang="en-US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(খ) </a:t>
            </a:r>
            <a:r>
              <a:rPr lang="en-US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অসুবিধাদি</a:t>
            </a:r>
            <a:r>
              <a:rPr lang="en-US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 (</a:t>
            </a:r>
            <a:r>
              <a:rPr lang="en-US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Desventajas</a:t>
            </a:r>
            <a:r>
              <a:rPr lang="en-US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) </a:t>
            </a:r>
          </a:p>
          <a:p>
            <a:pPr marL="0" indent="0">
              <a:buNone/>
            </a:pPr>
            <a:endParaRPr lang="en-US" b="1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E3FF67D-A791-4A24-9C51-461390DD94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923194"/>
              </p:ext>
            </p:extLst>
          </p:nvPr>
        </p:nvGraphicFramePr>
        <p:xfrm>
          <a:off x="401780" y="2035848"/>
          <a:ext cx="11083638" cy="2536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1819">
                  <a:extLst>
                    <a:ext uri="{9D8B030D-6E8A-4147-A177-3AD203B41FA5}">
                      <a16:colId xmlns:a16="http://schemas.microsoft.com/office/drawing/2014/main" val="2406305672"/>
                    </a:ext>
                  </a:extLst>
                </a:gridCol>
                <a:gridCol w="5541819">
                  <a:extLst>
                    <a:ext uri="{9D8B030D-6E8A-4147-A177-3AD203B41FA5}">
                      <a16:colId xmlns:a16="http://schemas.microsoft.com/office/drawing/2014/main" val="451732014"/>
                    </a:ext>
                  </a:extLst>
                </a:gridCol>
              </a:tblGrid>
              <a:tr h="1268076"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১। EFI </a:t>
                      </a:r>
                      <a:r>
                        <a:rPr lang="en-US" sz="18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পদ্ধতিতে</a:t>
                      </a:r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সেন্সর</a:t>
                      </a:r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সিগন্যাল</a:t>
                      </a:r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ECU </a:t>
                      </a:r>
                      <a:r>
                        <a:rPr lang="en-US" sz="18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প্রভৃতির</a:t>
                      </a:r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যে</a:t>
                      </a:r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8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কোনো</a:t>
                      </a:r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একটি</a:t>
                      </a:r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অকেজো</a:t>
                      </a:r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হলে</a:t>
                      </a:r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ফুয়েল</a:t>
                      </a:r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সিস্টেম</a:t>
                      </a:r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অকেজো</a:t>
                      </a:r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হয়ে</a:t>
                      </a:r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যায়</a:t>
                      </a:r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।</a:t>
                      </a:r>
                      <a:endParaRPr lang="en-US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১। </a:t>
                      </a:r>
                      <a:r>
                        <a:rPr lang="en-US" sz="18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কার্বুরেটর</a:t>
                      </a:r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পদ্ধতিতে</a:t>
                      </a:r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এয়ার</a:t>
                      </a:r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ক্লিনার</a:t>
                      </a:r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ফ্লোট</a:t>
                      </a:r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চেম</a:t>
                      </a:r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্বার</a:t>
                      </a:r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ফুয়েল</a:t>
                      </a:r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ফিল্টার</a:t>
                      </a:r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প্রভৃতির</a:t>
                      </a:r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যে-কোনোটি</a:t>
                      </a:r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কাজ</a:t>
                      </a:r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না</a:t>
                      </a:r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করলে</a:t>
                      </a:r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ফুয়েল</a:t>
                      </a:r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সিস্টেম</a:t>
                      </a:r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অকেজো</a:t>
                      </a:r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হয়ে</a:t>
                      </a:r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যায়</a:t>
                      </a:r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। </a:t>
                      </a:r>
                      <a:endParaRPr lang="en-US" b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7307229"/>
                  </a:ext>
                </a:extLst>
              </a:tr>
              <a:tr h="1268076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২। EFI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পদ্ধতির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TBI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এর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ফুয়েল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ইনজেক্টর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এয়ার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ফুয়েল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মিশ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্রণে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সঠিকতা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বজায়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রাখতে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পারে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না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।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২।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কার্বুরেটরবিশিষ্ট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ফুয়েল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সিস্টেমের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ইনটেক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ম্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যানিফোল্ডে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ফুয়েল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জমে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থাকার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Pudling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প্রবণতা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দেখা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যা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য়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।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এক্ষেত্রেও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সঠিক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এয়ার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ফুয়েল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মিশ্রণ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বজায়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থা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কে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না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৷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685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450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52737-FB01-4A9B-8228-E10C41AFB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673" y="263236"/>
            <a:ext cx="11679381" cy="6414655"/>
          </a:xfrm>
        </p:spPr>
        <p:txBody>
          <a:bodyPr>
            <a:normAutofit/>
          </a:bodyPr>
          <a:lstStyle/>
          <a:p>
            <a:endParaRPr lang="en-US" dirty="0">
              <a:effectLst/>
              <a:latin typeface="Nirmala UI" panose="020B0502040204020203" pitchFamily="34" charset="0"/>
              <a:ea typeface="Times New Roman" panose="02020603050405020304" pitchFamily="18" charset="0"/>
            </a:endParaRPr>
          </a:p>
          <a:p>
            <a:r>
              <a:rPr lang="en-US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১</a:t>
            </a:r>
            <a:r>
              <a:rPr lang="en-US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১</a:t>
            </a:r>
            <a:r>
              <a:rPr lang="en-US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ইএফআই</a:t>
            </a:r>
            <a:r>
              <a:rPr lang="en-US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পদ্ধতি</a:t>
            </a:r>
            <a:r>
              <a:rPr lang="en-US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(EFI system) : </a:t>
            </a:r>
          </a:p>
          <a:p>
            <a:pPr marL="0" indent="0">
              <a:buNone/>
            </a:pP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ইএফআই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এর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পূর্ণ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অর্থ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হলো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Electronic fuel injection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এবং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সংক্ষেপে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EFI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বলা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হয়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ইএফআই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পদ্ধতিবিশিষ্ট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ইঞ্জিনে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ইলেকট্রনিক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জ্বালানি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ইনজেকশন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পদ্ধতি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কাজ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করে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সাধারণত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পেট্রোল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বা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গ্যাসোলিন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ইঞ্জিনে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ইএফআই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পদ্ধতিতে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জ্বালানি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ইনজেকশন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ঘটানো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হয়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মোটামুটিভাবে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১৯৮০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সাল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হতে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এ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ইঞ্জিনে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ইলেকট্রনিক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ইঞ্জিন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কন্ট্রোল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(EEC)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পদ্ধতি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ব্যবহৃত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হয়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এটা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ইগনিশন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(Ignition)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এবং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জ্বালানি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ইনজেকশন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পদ্ধতি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(Fuel injection system)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নিয়ন্ত্রণ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করে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থাকে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sz="1800" dirty="0">
              <a:latin typeface="inherit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latin typeface="inherit"/>
              <a:cs typeface="Times New Roman" panose="02020603050405020304" pitchFamily="18" charset="0"/>
            </a:endParaRPr>
          </a:p>
          <a:p>
            <a:r>
              <a:rPr lang="en-US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১</a:t>
            </a:r>
            <a:r>
              <a:rPr lang="en-US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২</a:t>
            </a:r>
            <a:r>
              <a:rPr lang="en-US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ইএফআই</a:t>
            </a:r>
            <a:r>
              <a:rPr lang="en-US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পদ্ধতির</a:t>
            </a:r>
            <a:r>
              <a:rPr lang="en-US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গুরুত্ব</a:t>
            </a:r>
            <a:r>
              <a:rPr lang="en-US" b="1" dirty="0">
                <a:latin typeface="Nirmala UI" panose="020B0502040204020203" pitchFamily="34" charset="0"/>
                <a:ea typeface="Times New Roman" panose="02020603050405020304" pitchFamily="18" charset="0"/>
              </a:rPr>
              <a:t> :</a:t>
            </a:r>
          </a:p>
          <a:p>
            <a:pPr marL="0" indent="0">
              <a:buNone/>
            </a:pP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ইলেকট্রনিক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জ্বালানি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ইনজেকশন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পদ্ধতি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ইঞ্জিনের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চার্জ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দহন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Encendido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এবং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জ্বালানি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ইনজেকশন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পদ্ধতি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নিয়ন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্ত্রণ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থাকে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জ্বালানি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ইনজেকশন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পদ্ধতি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ইঞ্জিনে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দহনোপযোগী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াতাস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ও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জ্বালানির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মিশ্রণ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সরবরাহ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ইঞ্জিন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অথবা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মোটরযানের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বিভিন্ন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করী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অবস্থায়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পদ্ধতি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বাতাস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ও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জ্বালানি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মিশ্রণের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উর্বরতা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Riqueza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এব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ং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জ্বালানি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ইনজেকশন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পদ্ধতি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নিয়ন্ত্রণ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থাকে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জ্বালানি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ইনজেকশন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পদ্ধতি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ইঞ্জিনে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দহনোপযোগী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াতাস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ও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জ্বালানির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মিশ্রণ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সরবরাহ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ইঞ্জিন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অথবা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মোটরযানের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বিভিন্ন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করী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অবস্থায়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ম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বেশি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ঠান্ডা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ইঞ্জিন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চালু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করার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মুহূর্তে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প্রানি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পদ্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ধতি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ইঞ্জিনে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উর্বরা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মিশ্রণ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Mezcla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rica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সরবরাহ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পদ্ধতির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জ্বালানি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উচ্চ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অনুপাত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alta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proporci</a:t>
            </a:r>
            <a:r>
              <a:rPr lang="en-US" sz="18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ó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ধারণ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ইঞ্জিন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কার্যকরী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তাপমাত্রায়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উন্নীত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হলে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এফ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আ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পদ্ধতি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মিশ্রণকে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অনুর্বরা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(Se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asoma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এতে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মোটরযানও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উচ্চ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বেগে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চলে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এবং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অনর্থক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অধিক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জ্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বালানির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অপচয়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বন্ধ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হয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28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28944-3DED-45F7-882F-6C496E28E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304800"/>
            <a:ext cx="11651672" cy="6345382"/>
          </a:xfrm>
        </p:spPr>
        <p:txBody>
          <a:bodyPr>
            <a:normAutofit/>
          </a:bodyPr>
          <a:lstStyle/>
          <a:p>
            <a:endParaRPr lang="en-US" dirty="0">
              <a:effectLst/>
              <a:latin typeface="Nirmala UI" panose="020B0502040204020203" pitchFamily="34" charset="0"/>
              <a:ea typeface="Times New Roman" panose="02020603050405020304" pitchFamily="18" charset="0"/>
            </a:endParaRPr>
          </a:p>
          <a:p>
            <a:r>
              <a:rPr lang="en-US" sz="2200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১</a:t>
            </a:r>
            <a:r>
              <a:rPr lang="en-US" sz="2200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200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৩</a:t>
            </a:r>
            <a:r>
              <a:rPr lang="en-US" sz="2200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বিভিন্ন</a:t>
            </a:r>
            <a:r>
              <a:rPr lang="en-US" sz="2200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প্রকারের</a:t>
            </a:r>
            <a:r>
              <a:rPr lang="en-US" sz="2200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ইএফআই</a:t>
            </a:r>
            <a:r>
              <a:rPr lang="en-US" sz="2200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পদ্ধতি</a:t>
            </a:r>
            <a:r>
              <a:rPr lang="en-US" sz="2200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 :</a:t>
            </a:r>
          </a:p>
          <a:p>
            <a:pPr marL="0" indent="0">
              <a:buNone/>
            </a:pP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ইএফআই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পদ্ধতিবিশিষ্ট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গ্যাসোলিন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ইঞ্জিনে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ইলেকট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্রনিক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পদ্ধতির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সমন্বয়ে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ইলেকট্রিক্যাল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ইনজেক্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টর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দ্বারা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গ্রহণ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ম্যানিফোল্ডে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গ্যাসোলি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জ্বালানি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সরবরাহ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করা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হয়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বিভিন্ন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শর্তাবলি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বিবেচনা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করে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EFI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পদ্ধতিকে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প্রধা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নত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তিন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ভাগে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শ্রেণিভেদ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করা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হয়</a:t>
            </a:r>
            <a:r>
              <a:rPr lang="en-US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যেমন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জ্বালানি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ইনজেকশনে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ব্যবহার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পদ্ধতি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ও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পরিমাণ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é</a:t>
            </a:r>
            <a:r>
              <a:rPr lang="en-US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todo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cantidad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utilizada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inyecci</a:t>
            </a:r>
            <a:r>
              <a:rPr lang="en-US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ó</a:t>
            </a:r>
            <a:r>
              <a:rPr lang="en-US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de combustible)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উপর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ভিত্তি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করে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EFI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পদ্ধতি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দুই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প্রকার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যথা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- (</a:t>
            </a:r>
            <a:r>
              <a:rPr lang="en-US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অ্যানালগ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সার্কিট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প্রকৃতির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(Tipo de </a:t>
            </a:r>
            <a:r>
              <a:rPr lang="en-US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circuito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anal</a:t>
            </a:r>
            <a:r>
              <a:rPr lang="en-US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ó</a:t>
            </a:r>
            <a:r>
              <a:rPr lang="en-US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gico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এবং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খ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মাইক্রো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কম্পিউটার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কন্ট্রোল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প্রকৃতির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(Tipo de control por </a:t>
            </a:r>
            <a:r>
              <a:rPr lang="en-US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microcomputadora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ইএফ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আই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পদ্ধতি</a:t>
            </a:r>
            <a:r>
              <a:rPr lang="en-US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বাতাস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সংগ্রহণ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Inducci</a:t>
            </a:r>
            <a:r>
              <a:rPr lang="en-US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ó</a:t>
            </a:r>
            <a:r>
              <a:rPr lang="en-US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aire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উপর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ভিত্তি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করে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EFI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পদ্ধতি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দুই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প্রকার</a:t>
            </a:r>
            <a:r>
              <a:rPr lang="en-US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যথা</a:t>
            </a:r>
            <a:r>
              <a:rPr lang="en-US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—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 D-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জেট্রনিক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পদ্ধতি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sistemas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D-Jetronic),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সংক্ষেপে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D-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প্রকৃতির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এবং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খ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 L-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জেট্রনিক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পদ্ধতি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sistemas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L-Jetronic),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সংক্ষেপে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L-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প্রকৃতির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বাতাস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সংগ্রহণবিশিষ্ট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EFI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পদ্ধতি</a:t>
            </a:r>
            <a:r>
              <a:rPr lang="en-US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এটা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ছাড়াও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বিভিন্ন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ধরনের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EFI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পদ্ধতি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ব্যবহার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(b) KE-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জেট্রনিক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পদ্ধতি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sistemas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KE-Jetronic),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সংক্ষেপে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K-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প্রকৃতির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tipo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K)</a:t>
            </a:r>
            <a:r>
              <a:rPr lang="en-US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KE-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প্রকৃতির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tipo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KE)</a:t>
            </a:r>
            <a:r>
              <a:rPr lang="en-US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(c) LE-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জেট্রনিক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পদ্ধতি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sistemas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LE-Jetronic),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সংক্ষেপে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LE-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প্রকৃতির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tipo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LE)</a:t>
            </a:r>
            <a:r>
              <a:rPr lang="en-US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(d)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অস্টিন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রোভার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পদ্ধতি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sistemas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rover de Austin),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উত্তপ্ত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তার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প্রকৃতির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(Tipo de alambre caliente)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গঠন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Construcci</a:t>
            </a:r>
            <a:r>
              <a:rPr lang="en-US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ó</a:t>
            </a:r>
            <a:r>
              <a:rPr lang="en-US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উপর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ভিত্তি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করে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EFI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পদ্ধতিকে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তিনভাগে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ভাগ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করা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হয়</a:t>
            </a:r>
            <a:r>
              <a:rPr lang="en-US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যেমন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- (</a:t>
            </a:r>
            <a:r>
              <a:rPr lang="en-US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বাতাস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সংগ্রহণ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পদ্ধতি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Sistemas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inducci</a:t>
            </a:r>
            <a:r>
              <a:rPr lang="en-US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ó</a:t>
            </a:r>
            <a:r>
              <a:rPr lang="en-US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aire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), (</a:t>
            </a:r>
            <a:r>
              <a:rPr lang="en-US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খ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জ্বালানি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পদ্ধতি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Sistemas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de combustible)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এবং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গ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ইলেকট্রনিক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নিয়ন্ত্রণ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পদ্ধতি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Sistemas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centrales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electr</a:t>
            </a:r>
            <a:r>
              <a:rPr lang="en-US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ó</a:t>
            </a:r>
            <a:r>
              <a:rPr lang="en-US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nicos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হয়</a:t>
            </a:r>
            <a:r>
              <a:rPr lang="en-US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যেমন</a:t>
            </a:r>
            <a:r>
              <a:rPr lang="en-US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725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6FA92-1493-43E7-969F-721987146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6" y="277091"/>
            <a:ext cx="11637818" cy="6359235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১</a:t>
            </a:r>
            <a:r>
              <a:rPr lang="en-US" sz="1800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800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৪</a:t>
            </a:r>
            <a:r>
              <a:rPr lang="en-US" sz="1800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ইএফআই</a:t>
            </a:r>
            <a:r>
              <a:rPr lang="en-US" sz="1800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পদ্ধতির</a:t>
            </a:r>
            <a:r>
              <a:rPr lang="en-US" sz="1800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বিভিন্ন</a:t>
            </a:r>
            <a:r>
              <a:rPr lang="en-US" sz="1800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প্রকারের</a:t>
            </a:r>
            <a:r>
              <a:rPr lang="en-US" sz="1800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কার্যাবলি</a:t>
            </a:r>
            <a:r>
              <a:rPr lang="en-US" sz="1800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 :</a:t>
            </a:r>
          </a:p>
          <a:p>
            <a:pPr marL="0" indent="0">
              <a:buNone/>
            </a:pP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বিভিন্ন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প্রকার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ইএফআই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পদ্ধতির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কার্যাবলির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বর্ণনা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নিম্নরূপ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ইলেকট্রনিক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ফুয়েল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ইনজেকশনের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(EFI)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সকল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পদ্ধতিরই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াজ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হলো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ইঞ্জিনে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সঠিক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সময়ে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ও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সঠিক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পরিমাণে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জ্বাল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ানি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ইনজেকশন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ঘটিয়ে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বাতাস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ও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জ্বালানির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মিশ্রণ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দহ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ঘটানো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ইঞ্জিনে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ফুয়েল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বা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জ্বালানি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স্প্রে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হবে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তা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ির্ধারণ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ইলেকট্রনিক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কন্ট্রোল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ইউনিট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(ECU),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আর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ECU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নিম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্নের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বিষয়গুলো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হিসাব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থাকে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যেমন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</a:p>
          <a:p>
            <a:pPr marL="0" indent="0">
              <a:buNone/>
            </a:pP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ভ্যাকুয়াম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বা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বাতাসের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প্রবাহ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Vac</a:t>
            </a:r>
            <a:r>
              <a:rPr lang="en-US" sz="18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í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Flujo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aire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marL="0" indent="0">
              <a:buNone/>
            </a:pP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গ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ক্র্যাঙ্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কের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কোণ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á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ngulo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cig</a:t>
            </a:r>
            <a:r>
              <a:rPr lang="en-US" sz="18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ü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eñal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0" indent="0">
              <a:buNone/>
            </a:pP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গ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পানির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তাপমাত্রা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Temperatura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agua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marL="0" indent="0">
              <a:buNone/>
            </a:pP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ঘ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থ্রটলের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অবস্থান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Posici</a:t>
            </a:r>
            <a:r>
              <a:rPr lang="en-US" sz="18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ó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acelerador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0" indent="0">
              <a:buNone/>
            </a:pP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ঙ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বাতাসের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তাপমাত্রা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temperatura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marL="0" indent="0">
              <a:buNone/>
            </a:pP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চ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নির্গমন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গ্যাসে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O2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পরিমাণ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(O2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los gases de escape),</a:t>
            </a:r>
          </a:p>
          <a:p>
            <a:pPr marL="0" indent="0">
              <a:buNone/>
            </a:pP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ছ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চালুকরণ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সুইচে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অবস্থান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Posici</a:t>
            </a:r>
            <a:r>
              <a:rPr lang="en-US" sz="18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ó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interruptor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arranque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marL="0" indent="0">
              <a:buNone/>
            </a:pP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জ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স্বয়ংক্রিয়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নিয়ন্ত্রণ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সুইচ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interruptor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aire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acondicionado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 ), (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ঝ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মোটরযানের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দ্রুতি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Velocidad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veh</a:t>
            </a:r>
            <a:r>
              <a:rPr lang="en-US" sz="18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í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culo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 ,</a:t>
            </a:r>
          </a:p>
          <a:p>
            <a:pPr marL="0" indent="0">
              <a:buNone/>
            </a:pP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ঞ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বাতাসের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তাপমাত্রার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জন্য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নিরপেক্ষ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চালুকরণ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সুইচ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Temperatura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aire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interruptor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arranque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punto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muerto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marL="0" indent="0">
              <a:buNone/>
            </a:pP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ট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চালুকরণ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আলোর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সুইচ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Interruptor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8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á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mpara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arranque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প্রভৃতি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014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0CEAC-A031-4081-B4D9-E865698AA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382" y="318656"/>
            <a:ext cx="11665527" cy="6276108"/>
          </a:xfrm>
        </p:spPr>
        <p:txBody>
          <a:bodyPr/>
          <a:lstStyle/>
          <a:p>
            <a:endParaRPr lang="en-US" sz="1800" dirty="0">
              <a:effectLst/>
              <a:latin typeface="inheri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বর্ণিত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প্রতিটি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বিষয়ের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জন্য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আলাদা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আলাদা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সেন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্সরগুলো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থেকে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সিগন্যাল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en-US" sz="18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ñ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নিয়ে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হিসাব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একচুয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়েটর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ইনজেক্টর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)-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সিগন্যাল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দিয়ে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নিয়ন্ত্রণ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থাকে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এখানে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উল্লেখ্য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যে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১।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ইএফআই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-D (EFI-D):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ধরনের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ইঞ্জিনে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বায়ুশূন্য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সেন্সর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(Sensor de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vac</a:t>
            </a:r>
            <a:r>
              <a:rPr lang="en-US" sz="18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í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)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থাকে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২।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ইএফআই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-L (EFI-L)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ঃ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ধরনের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ইঞ্জিনে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বাতাস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প্রবাহের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মিট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ার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medidor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flujo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aire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থাকে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১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চিত্রে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ইএফআই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ইঞ্জিনের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বিভিন্ন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নিয়ন্ত্রণ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ব্যবস্থার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সার্কিট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নকশা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দেখানো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হয়েছে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90D48D-A544-4C97-AD3E-480C96AFF6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727" y="2261418"/>
            <a:ext cx="6724834" cy="3945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62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3D6AF-8388-4044-8266-4578B4500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09" y="332509"/>
            <a:ext cx="11568545" cy="6303817"/>
          </a:xfrm>
        </p:spPr>
        <p:txBody>
          <a:bodyPr/>
          <a:lstStyle/>
          <a:p>
            <a:endParaRPr lang="en-US" dirty="0">
              <a:effectLst/>
              <a:latin typeface="Nirmala UI" panose="020B0502040204020203" pitchFamily="34" charset="0"/>
              <a:ea typeface="Times New Roman" panose="02020603050405020304" pitchFamily="18" charset="0"/>
            </a:endParaRPr>
          </a:p>
          <a:p>
            <a:r>
              <a:rPr lang="en-US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আইএসসি</a:t>
            </a:r>
            <a:r>
              <a:rPr lang="en-US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(ISC o control de </a:t>
            </a:r>
            <a:r>
              <a:rPr lang="en-US" b="1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velocidad</a:t>
            </a:r>
            <a:r>
              <a:rPr lang="en-US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1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ralent</a:t>
            </a:r>
            <a:r>
              <a:rPr lang="en-US" b="1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í</a:t>
            </a:r>
            <a:r>
              <a:rPr lang="en-US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ঃ</a:t>
            </a:r>
          </a:p>
          <a:p>
            <a:pPr marL="0" indent="0">
              <a:buNone/>
            </a:pP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ইঞ্জিন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আইডেল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দ্রুতিতে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velocidad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ralent</a:t>
            </a:r>
            <a:r>
              <a:rPr lang="en-US" sz="18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í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ভাল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চলা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জন্য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নিম্নের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বিষয়গুণ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হিসাব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করে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CPU, ISCV (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8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á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lvula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de control de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velocidad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ralent</a:t>
            </a:r>
            <a:r>
              <a:rPr lang="en-US" sz="18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í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 -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কে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নিয়ন্ত্রণ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করে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থাকে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পানির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তাপমাত্রা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Temperatura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agua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থ্রটলের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অবস্থান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Posici</a:t>
            </a:r>
            <a:r>
              <a:rPr lang="en-US" sz="18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ó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acelerador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চালুকরণ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সুইচের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অবস্থান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Posici</a:t>
            </a:r>
            <a:r>
              <a:rPr lang="en-US" sz="18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ó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interruptor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inicio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ক্র্যাঙ্ক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অ্যাঙ্গেল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Á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ngulo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cig</a:t>
            </a:r>
            <a:r>
              <a:rPr lang="en-US" sz="18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ü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8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ñ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স্বয়ক্রিয়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নিয়ন্ত্রণ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সুইচ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interruptor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aire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acondicionado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মোটরযানের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দ্রুতি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velocidad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veh</a:t>
            </a:r>
            <a:r>
              <a:rPr lang="en-US" sz="18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í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culo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নিরপেক্ষ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চালুকরণ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সুইচ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Interruptor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arranque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punto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muerto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misi</a:t>
            </a:r>
            <a:r>
              <a:rPr lang="en-US" sz="18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ó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A/T)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প্রভৃতি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উল্লেখ্য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CPU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বিষয়গুলোর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জন্য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বিভিন্ন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সেন্সর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থেক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নিয়ে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হিসাব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করে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একচুয়েটর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(ISCV) -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কে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সংকেত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দিয়ে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িয়ন্ত্রণ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করা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থাকে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।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6EE5F8-3F46-4E62-B4AA-F0F6B28E2D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735" y="3484417"/>
            <a:ext cx="5729527" cy="3089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192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96803-F365-447C-987A-C9865693A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528" y="318655"/>
            <a:ext cx="11693236" cy="6539345"/>
          </a:xfrm>
        </p:spPr>
        <p:txBody>
          <a:bodyPr/>
          <a:lstStyle/>
          <a:p>
            <a:r>
              <a:rPr lang="en-US" sz="1800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১</a:t>
            </a:r>
            <a:r>
              <a:rPr lang="en-US" sz="1800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৫</a:t>
            </a:r>
            <a:r>
              <a:rPr lang="en-US" sz="1800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পোর্ট</a:t>
            </a:r>
            <a:r>
              <a:rPr lang="en-US" sz="1800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জ্বালানি</a:t>
            </a:r>
            <a:r>
              <a:rPr lang="en-US" sz="1800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ইনজেকশন</a:t>
            </a:r>
            <a:r>
              <a:rPr lang="en-US" sz="1800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এবং</a:t>
            </a:r>
            <a:r>
              <a:rPr lang="en-US" sz="1800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এটল</a:t>
            </a:r>
            <a:r>
              <a:rPr lang="en-US" sz="1800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বডি</a:t>
            </a:r>
            <a:r>
              <a:rPr lang="en-US" sz="1800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ইনজেকশন</a:t>
            </a:r>
            <a:r>
              <a:rPr lang="en-US" sz="1800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</a:t>
            </a:r>
            <a:r>
              <a:rPr lang="en-US" sz="1800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দ্ধতির</a:t>
            </a:r>
            <a:r>
              <a:rPr lang="en-US" sz="1800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তুলনা</a:t>
            </a:r>
            <a:r>
              <a:rPr lang="en-US" sz="1800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ইলেকট্রনিক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জ্বালানি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ইনজেকশন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পদ্ধতিবিশিষ্ট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েট্রোল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বা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গাসোলিন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ইঞ্জিনের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জ্বালানি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পদ্ধতি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দু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প্রকার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যথা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১।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পোর্ট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জ্বালানি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ইনজেকশন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Inyecci</a:t>
            </a:r>
            <a:r>
              <a:rPr lang="en-US" sz="18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ó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de combustible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puerto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o PFI)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পদ্ধতি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এবং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এটল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বড়ি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জ্বালানি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ইনজেকশন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Inyecci</a:t>
            </a:r>
            <a:r>
              <a:rPr lang="en-US" sz="18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ó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cuerpo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acelerador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o TBI)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পদ্ধতি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এ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ইনজেকশন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পদ্ধতিদ্বয়ের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মধ্যে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মৌলিক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তুলনা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নি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ম্নরূপ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12093DD-C258-4E00-9741-4D8894703A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843713"/>
              </p:ext>
            </p:extLst>
          </p:nvPr>
        </p:nvGraphicFramePr>
        <p:xfrm>
          <a:off x="96982" y="1607127"/>
          <a:ext cx="11693236" cy="5571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6618">
                  <a:extLst>
                    <a:ext uri="{9D8B030D-6E8A-4147-A177-3AD203B41FA5}">
                      <a16:colId xmlns:a16="http://schemas.microsoft.com/office/drawing/2014/main" val="320699234"/>
                    </a:ext>
                  </a:extLst>
                </a:gridCol>
                <a:gridCol w="5846618">
                  <a:extLst>
                    <a:ext uri="{9D8B030D-6E8A-4147-A177-3AD203B41FA5}">
                      <a16:colId xmlns:a16="http://schemas.microsoft.com/office/drawing/2014/main" val="2120121168"/>
                    </a:ext>
                  </a:extLst>
                </a:gridCol>
              </a:tblGrid>
              <a:tr h="511398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(PFI) </a:t>
                      </a:r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পদ্ধতি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(TBI) </a:t>
                      </a:r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পদ্ধতি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0281306"/>
                  </a:ext>
                </a:extLst>
              </a:tr>
              <a:tr h="905758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১। ১.৫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চিত্রানুযায়ী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পোর্ট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জ্বালানি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ইনজেকশন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পদ্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ধতি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একটি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ইনজেকশন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ভাল্‌ভ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বা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জ্বালানি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ইনজেক্টর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প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্রত্যেক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গ্রহণ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দ্বারে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ধারণ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করে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।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পোর্ট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জ্বালানি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ইনজেকশন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(PFI)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পদ্ধতি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১। ১.৬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চিত্রানুযায়ী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থ্রটল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বডি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ইনজেকশন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পদ্ধতিতে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থ্রটল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ভালভের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উপরে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এক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বা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দুটি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জ্বালানি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ইনজেক্ট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র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সংযুক্ত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থাকে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এবং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এটাতে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কম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হারে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জ্বালানি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লাইন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ও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টিউবিং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ব্যবহৃত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হয়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। 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2536768"/>
                  </a:ext>
                </a:extLst>
              </a:tr>
              <a:tr h="947895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২।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পোর্ট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বা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অধিক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পয়েন্টবিশিষ্ট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ইনজেকশন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পদ্ধতি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থ্রটল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বডি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ইজেকশন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পদ্ধতির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তুলনায়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বাতাস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ও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জ্বাল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ানি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অনুপাতের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নিয়ন্ত্রণ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অধিক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নিখুঁতভাবে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ঘটায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২।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থ্রটল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বডি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ইনজেকশন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পদ্ধতি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পোর্ট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ইনজেকশন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পদ্ধত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ির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তুলনায়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বাতাস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ও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জ্বালানির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অনুপাতের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নিয়ন্ত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্রণ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অধিক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নিখুঁতভাবে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ঘটাতে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পারে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না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। 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3192368"/>
                  </a:ext>
                </a:extLst>
              </a:tr>
              <a:tr h="1167858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৩। এ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ইনজেকশন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পদ্ধতিতে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বাতাস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ও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জ্বালানির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মিশ্রণ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জ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্বালানির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সাশ্রয়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ঘটায়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নির্গমন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গ্যাস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থেকে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দূ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ষণের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হ্রাস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ঘটে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এবং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ইঞ্জিনের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কর্মসম্পাদনা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বাড়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ায়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। 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৩। এ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ইনজেকশন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পদ্ধতিতে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বাতাস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ও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জ্বালানির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মিশ্রণ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ক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িছুটা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হলেও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জমে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থাকে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Charcos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এবং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পূর্ণদহন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না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ঘটার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কার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ণে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ইঞ্জিনের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কর্মসম্পাদনার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হ্রাস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ঘটে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। ৪।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পোর্ট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জ্বালানি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ইনজেকশন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পদ্ধতিতে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চাপের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আওতায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়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ইনজেক্টরসমূহে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বৈদ্যুতিক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জ্বালানি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পাম্পের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সা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হায্যে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7710095"/>
                  </a:ext>
                </a:extLst>
              </a:tr>
              <a:tr h="947895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৪।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পোর্ট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জ্বালানি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ইনজেকশন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পদ্ধতিতে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চাপের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আওতায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়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ইনজেক্টরসমূহে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বৈদ্যুতিক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জ্বালানি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পাম্পের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সা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হায্যে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৪।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থ্রটল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বডি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জ্বালানি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ইনজেকশন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পদ্ধতিতে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ও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চাপের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আ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ওতায়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ইনজেক্টরসমূহে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বৈদ্যুতিক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জ্বালানি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পাম্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পের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সাহায্যে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জ্বালানি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সরবরাহ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হয়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। 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0556991"/>
                  </a:ext>
                </a:extLst>
              </a:tr>
              <a:tr h="947895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৫। এ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ইনজেকশন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পদ্ধতিতে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ইনজেক্টর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ইনটেক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ভালভ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খোলার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পূর্বেই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ইনটেক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বাতাসের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মধ্যে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জ্বালানি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স্প্রে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হ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য়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এবং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সিলিন্ডারে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প্রবেশ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করে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।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জ্বালানি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সরবরাহ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হয়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।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৫। এ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ইনজেকশন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পদ্ধতিতে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ইনজেক্টর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থ্রটল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বডির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মাধ্য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মে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সংকুচিত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বাতাসের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মধ্যে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স্প্রে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হয়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।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7166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796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0A39F-3348-4EFD-AC67-764F1D928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655" y="290945"/>
            <a:ext cx="11582399" cy="6276109"/>
          </a:xfrm>
        </p:spPr>
        <p:txBody>
          <a:bodyPr/>
          <a:lstStyle/>
          <a:p>
            <a:r>
              <a:rPr lang="en-US" sz="1800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১</a:t>
            </a:r>
            <a:r>
              <a:rPr lang="en-US" sz="1800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800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৬</a:t>
            </a:r>
            <a:r>
              <a:rPr lang="en-US" sz="1800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ইএফআই</a:t>
            </a:r>
            <a:r>
              <a:rPr lang="en-US" sz="1800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পদ্ধতির</a:t>
            </a:r>
            <a:r>
              <a:rPr lang="en-US" sz="1800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কার্যনীতি</a:t>
            </a:r>
            <a:r>
              <a:rPr lang="en-US" sz="1800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 :</a:t>
            </a:r>
          </a:p>
          <a:p>
            <a:pPr marL="0" indent="0">
              <a:buNone/>
            </a:pP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ইঞ্জিনে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ফুয়েল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ইনজেকশন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ইলেকট্রনিক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উপা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য়ে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নিয়ন্ত্রণ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করা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হয়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পাম্প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দ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্বারা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চাপ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করা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হয়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এ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চাপবিশিষ্ট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ফুয়েল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বা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জ্বালানি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ফিল্টারের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মধ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্যদিয়ে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ডিস্ট্রিবিউশন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পাইপের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মাধ্যমে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ইনজেক্ট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সরবরাহ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হয়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ফুয়েল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গ্যালারিতে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প্রেসার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রেগুলেটরের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সাহায্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যে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একটা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ধ্রুবতাপ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Presi</a:t>
            </a:r>
            <a:r>
              <a:rPr lang="en-US" sz="18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ó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constante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ধারণ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করে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অতিরি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য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ফুয়েল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ট্য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াংকে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ফেরত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পাঠানো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হয়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এ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পদ্ধতির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প্রত্যেক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ইন্ডাকশন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পোর্টে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(Puerto de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inducci</a:t>
            </a:r>
            <a:r>
              <a:rPr lang="en-US" sz="18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ó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একটি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কর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সলিনয়েড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অপারেট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ইনজেক্টর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ভাল্ভ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থাকে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এই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ইনজেক্টর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ভাল্‌ভ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প্রত্যেক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চারস্ট্রোক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সাইক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েলে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একবার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খোলে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১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৭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চিত্রানুযায়ী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ইনজেক্টর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ভাল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ইঞ্জিনের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ডিজা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অনুযায়ী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ইঞ্জিনের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হেডে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অথবা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ইনটেক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ম্যানিফো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ল্ডে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সংযুক্ত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98876F-5F5B-4D6E-BB38-944FF84D05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1" y="2604654"/>
            <a:ext cx="8478982" cy="4059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211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F6656-34FF-4FFB-9817-DABB21BD3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091" y="346364"/>
            <a:ext cx="11637817" cy="6248400"/>
          </a:xfrm>
        </p:spPr>
        <p:txBody>
          <a:bodyPr>
            <a:normAutofit/>
          </a:bodyPr>
          <a:lstStyle/>
          <a:p>
            <a:r>
              <a:rPr lang="en-US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১</a:t>
            </a:r>
            <a:r>
              <a:rPr lang="en-US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1" dirty="0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৭</a:t>
            </a:r>
            <a:r>
              <a:rPr lang="en-US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ইএফআই</a:t>
            </a:r>
            <a:r>
              <a:rPr lang="en-US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পদ্ধতির</a:t>
            </a:r>
            <a:r>
              <a:rPr lang="en-US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মৌলিক</a:t>
            </a:r>
            <a:r>
              <a:rPr lang="en-US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</a:rPr>
              <a:t>গঠন</a:t>
            </a:r>
            <a:r>
              <a:rPr lang="en-US" b="1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 :</a:t>
            </a:r>
          </a:p>
          <a:p>
            <a:pPr marL="0" indent="0">
              <a:buNone/>
            </a:pP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ইলেকট্রনিক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ফু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য়েল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বা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জ্বালানি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ইনজেকশন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পদ্ধতি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নিম্নবর্ণিত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য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ন্ত্রাংশের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সমন্বয়ে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গঠিত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হয়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যেমন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১।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ফুয়েল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বা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জ্বালানি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পাম্প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Bomba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de combustible),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২।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প্রেসার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রেগুলেটর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Regulador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presi</a:t>
            </a:r>
            <a:r>
              <a:rPr lang="en-US" sz="18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ó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৩।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পালসেশন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ড্যাম্পার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amortiguador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pulsaciones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৪।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ইনজেক্টর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Inyector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প্রভৃতি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যন্ত্রাংশগুলোর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মৌলিক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গঠন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বর্ণনা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নিম্নরূপ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১।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ফুয়েল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বা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জ্বালানি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পাম্প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Bomba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de combustible)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ঃ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ফুয়েল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পাম্পের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াজ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হলো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ফুয়েল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ট্যাংক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থেকে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ফুয়েল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বা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জ্বালানি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গ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্রহণ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ধাক্কা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প্রয়োগে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সেটাকে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ফুয়েল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ফিল্টা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রের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মাধ্যমে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পালসেশন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ড্যাম্পারে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প্রেরণ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করা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পালসেশন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ড্যাম্পার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লো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প্রেসার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ফুয়েলকে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হাই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প্রেসারে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রূপান্তরিত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ইনজেক্টরে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প্রেরণ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ে।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ফুয়েল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বা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জ্বালানি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পাম্প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দুই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প্রকার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যথা</a:t>
            </a:r>
            <a:r>
              <a:rPr lang="en-US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—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ইন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ট্যাংক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টাইপ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tipo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tanque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ফুয়েল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পাম্প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ঃ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১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৮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চিত্রানুযায়ী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বর্তমানে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ইন</a:t>
            </a:r>
            <a:r>
              <a:rPr lang="en-US" sz="1800" dirty="0" err="1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ট্যাংক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টাইপ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ফুয়েল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পাম্প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বেশি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ব্য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বহৃত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হয়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এই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পাম্প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ফুয়েল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ট্যাংকের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ভিতর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ডুবানো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অবস্থায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়</a:t>
            </a:r>
            <a:r>
              <a:rPr lang="en-US" sz="1800" dirty="0"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থাকে</a:t>
            </a:r>
            <a:r>
              <a:rPr lang="en-US" sz="1800" dirty="0"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F180E1-1AA9-450F-B328-A34D36E906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710" y="3123623"/>
            <a:ext cx="5103668" cy="347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3961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113</TotalTime>
  <Words>2075</Words>
  <Application>Microsoft Office PowerPoint</Application>
  <PresentationFormat>Widescreen</PresentationFormat>
  <Paragraphs>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Cambria</vt:lpstr>
      <vt:lpstr>Century Gothic</vt:lpstr>
      <vt:lpstr>inherit</vt:lpstr>
      <vt:lpstr>Nirmala UI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ghm tohin</dc:creator>
  <cp:lastModifiedBy>ghm tohin</cp:lastModifiedBy>
  <cp:revision>2</cp:revision>
  <dcterms:created xsi:type="dcterms:W3CDTF">2023-09-22T23:34:20Z</dcterms:created>
  <dcterms:modified xsi:type="dcterms:W3CDTF">2023-09-23T01:27:39Z</dcterms:modified>
</cp:coreProperties>
</file>