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78" r:id="rId7"/>
    <p:sldId id="280" r:id="rId8"/>
    <p:sldId id="279" r:id="rId9"/>
    <p:sldId id="281" r:id="rId10"/>
    <p:sldId id="282" r:id="rId11"/>
    <p:sldId id="283" r:id="rId12"/>
    <p:sldId id="284" r:id="rId13"/>
    <p:sldId id="285" r:id="rId14"/>
    <p:sldId id="298" r:id="rId15"/>
    <p:sldId id="297" r:id="rId16"/>
    <p:sldId id="299" r:id="rId17"/>
    <p:sldId id="287" r:id="rId18"/>
    <p:sldId id="290" r:id="rId19"/>
    <p:sldId id="289" r:id="rId20"/>
    <p:sldId id="291" r:id="rId21"/>
    <p:sldId id="295" r:id="rId22"/>
    <p:sldId id="296" r:id="rId23"/>
    <p:sldId id="263" r:id="rId24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56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0"/>
            <a:ext cx="3291840" cy="5265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0"/>
            <a:ext cx="9631680" cy="52654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4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1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1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0866-8E13-4452-8F36-B86004F166FF}" type="datetimeFigureOut">
              <a:rPr lang="en-US" smtClean="0"/>
              <a:pPr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78AE-D7D8-40CE-B32F-CDF1C5C13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0" y="2161903"/>
            <a:ext cx="7086600" cy="1671227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5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51738" y="1043017"/>
                <a:ext cx="9906000" cy="41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B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হতে,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ea typeface="Cambria Math" pitchFamily="18" charset="0"/>
                            <a:cs typeface="NikoshBAN" pitchFamily="2" charset="0"/>
                          </a:rPr>
                          <m:t>AB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= 52.2m</a:t>
                </a:r>
              </a:p>
              <a:p>
                <a:pPr algn="just"/>
                <a:endParaRPr lang="en-US" sz="3200" dirty="0" smtClean="0">
                  <a:latin typeface="+mj-lt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B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C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smtClean="0">
                            <a:latin typeface="+mj-lt"/>
                            <a:ea typeface="Cambria Math"/>
                            <a:cs typeface="NikoshBAN" pitchFamily="2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ea typeface="Cambria Math" pitchFamily="18" charset="0"/>
                            <a:cs typeface="NikoshBAN" pitchFamily="2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b="0" dirty="0" smtClean="0">
                            <a:latin typeface="+mj-lt"/>
                            <a:ea typeface="Cambria Math" pitchFamily="18" charset="0"/>
                            <a:cs typeface="NikoshBAN" pitchFamily="2" charset="0"/>
                          </a:rPr>
                          <m:t>C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20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50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53.85m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B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52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0.287</a:t>
                </a:r>
              </a:p>
              <a:p>
                <a:pPr algn="just"/>
                <a:endParaRPr lang="en-US" sz="24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atin typeface="+mj-lt"/>
                            <a:cs typeface="NikoshBAN" pitchFamily="2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B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NikoshBAN" pitchFamily="2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cs typeface="NikoshBAN" pitchFamily="2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20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0.371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38" y="1043017"/>
                <a:ext cx="9906000" cy="4164282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318" r="-1046" b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4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9800" y="990600"/>
                <a:ext cx="7315200" cy="615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মধ্যবিন্দু</a:t>
                </a:r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ৎ </a:t>
                </a:r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B</a:t>
                </a:r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বিন্দুতেমোটউদ্ভাসন</a:t>
                </a:r>
                <a:r>
                  <a:rPr lang="en-US" sz="32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sz="3200" dirty="0" smtClean="0">
                  <a:latin typeface="+mj-lt"/>
                </a:endParaRPr>
              </a:p>
              <a:p>
                <a:pPr algn="just"/>
                <a:endParaRPr lang="en-US" sz="3200" dirty="0" smtClean="0">
                  <a:latin typeface="+mj-lt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latin typeface="+mj-lt"/>
                </a:endParaRPr>
              </a:p>
              <a:p>
                <a:pPr algn="just"/>
                <a:endParaRPr lang="en-US" sz="3200" dirty="0" smtClean="0">
                  <a:latin typeface="+mj-lt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00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52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X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0.287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53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85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X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0.371</a:t>
                </a:r>
              </a:p>
              <a:p>
                <a:pPr algn="just"/>
                <a:endParaRPr lang="en-US" sz="32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0.011 + 0.026</a:t>
                </a: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0.037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lm/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m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+mj-lt"/>
                </a:endParaRPr>
              </a:p>
              <a:p>
                <a:pPr algn="just"/>
                <a:endParaRPr lang="en-US" sz="3200" dirty="0">
                  <a:latin typeface="+mj-lt"/>
                </a:endParaRPr>
              </a:p>
              <a:p>
                <a:pPr algn="just"/>
                <a:r>
                  <a:rPr lang="en-US" sz="4000" dirty="0" smtClean="0">
                    <a:latin typeface="+mj-lt"/>
                  </a:rPr>
                  <a:t>= </a:t>
                </a:r>
                <a:r>
                  <a:rPr lang="en-US" sz="4000" b="1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0.037 Lux</a:t>
                </a:r>
                <a:endParaRPr lang="en-US" sz="4000" b="1" dirty="0">
                  <a:latin typeface="+mj-lt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990600"/>
                <a:ext cx="7315200" cy="6157327"/>
              </a:xfrm>
              <a:prstGeom prst="rect">
                <a:avLst/>
              </a:prstGeom>
              <a:blipFill rotWithShape="1">
                <a:blip r:embed="rId2"/>
                <a:stretch>
                  <a:fillRect l="-3000" t="-1188" r="-1583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91600" y="6224597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Ans</a:t>
            </a:r>
            <a:r>
              <a:rPr lang="en-US" sz="5400" dirty="0" smtClean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.</a:t>
            </a:r>
            <a:endParaRPr lang="en-US" sz="5400" dirty="0">
              <a:solidFill>
                <a:srgbClr val="00B050"/>
              </a:solidFill>
              <a:latin typeface="Matura MT Script Capital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77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762000"/>
            <a:ext cx="1242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- 04: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কলেজের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বারান্দায়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মেঝের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5m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0m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দূরে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দূরে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4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ঝুলানো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দ্বিতীয়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তৃতীয়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মধ্যস্থানে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মেঝেতে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উদ্ভাসনের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পরিমাণ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বর্তিতেজ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250CP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66294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731172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582400" y="3810000"/>
            <a:ext cx="0" cy="2837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19800" y="3731172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067800" y="3712778"/>
            <a:ext cx="0" cy="2916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3810000"/>
            <a:ext cx="4572000" cy="2816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800" y="3810000"/>
            <a:ext cx="1676400" cy="2837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24200" y="739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00600" y="7391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124200" y="78486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19800" y="78486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76648" y="7579295"/>
            <a:ext cx="104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15m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017579" y="7040686"/>
            <a:ext cx="914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124200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250CP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124200"/>
                <a:ext cx="2133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632" r="-11429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3073064"/>
                <a:ext cx="2233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250CP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73064"/>
                <a:ext cx="2233448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710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48600" y="3076840"/>
                <a:ext cx="2171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250CP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076840"/>
                <a:ext cx="21717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01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63200" y="3079468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250CP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3079468"/>
                <a:ext cx="2286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453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57502" y="6730630"/>
            <a:ext cx="38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64924" y="6705644"/>
            <a:ext cx="4072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38545" y="6626772"/>
            <a:ext cx="4000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8250" y="6705643"/>
            <a:ext cx="419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372850" y="6680657"/>
            <a:ext cx="419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62200" y="3731172"/>
            <a:ext cx="0" cy="122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62200" y="5486400"/>
            <a:ext cx="0" cy="114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08790" y="4901784"/>
            <a:ext cx="84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45221" y="4317008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221" y="4317008"/>
                <a:ext cx="7620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264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07976" y="4609396"/>
                <a:ext cx="709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76" y="4609396"/>
                <a:ext cx="709448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3362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31120" y="4495800"/>
                <a:ext cx="832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20" y="4495800"/>
                <a:ext cx="83294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632" r="-1176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17424" y="4788187"/>
                <a:ext cx="6358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24" y="4788187"/>
                <a:ext cx="63587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3173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48400" y="838200"/>
                <a:ext cx="7315200" cy="671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+mj-lt"/>
                    <a:cs typeface="NikoshBAN" pitchFamily="2" charset="0"/>
                  </a:rPr>
                  <a:t>দেওয়া </a:t>
                </a:r>
                <a:r>
                  <a:rPr lang="en-US" sz="3200" dirty="0" err="1">
                    <a:latin typeface="+mj-lt"/>
                    <a:cs typeface="NikoshBAN" pitchFamily="2" charset="0"/>
                  </a:rPr>
                  <a:t>আছে</a:t>
                </a:r>
                <a:r>
                  <a:rPr lang="en-US" sz="3200" dirty="0">
                    <a:latin typeface="+mj-lt"/>
                    <a:cs typeface="NikoshBAN" pitchFamily="2" charset="0"/>
                  </a:rPr>
                  <a:t>,</a:t>
                </a:r>
              </a:p>
              <a:p>
                <a:pPr algn="just"/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I = 200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CP</a:t>
                </a:r>
              </a:p>
              <a:p>
                <a:pPr algn="just"/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5m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cs typeface="NikoshBAN" pitchFamily="2" charset="0"/>
                  </a:rPr>
                  <a:t>AB = BC = CD = 10m</a:t>
                </a:r>
              </a:p>
              <a:p>
                <a:pPr algn="just"/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=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=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err="1">
                    <a:ea typeface="Cambria Math" pitchFamily="18" charset="0"/>
                    <a:cs typeface="NikoshBAN" pitchFamily="2" charset="0"/>
                  </a:rPr>
                  <a:t>এবং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=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OL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 smtClean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মধ্যবিন্দুপর্যন্তদূরত্বঅর্থা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ৎ </a:t>
                </a: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O = AB + BO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AB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BC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10 </a:t>
                </a:r>
                <a:r>
                  <a:rPr lang="en-US" sz="3200" dirty="0">
                    <a:latin typeface="+mj-lt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10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15m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838200"/>
                <a:ext cx="7315200" cy="6711261"/>
              </a:xfrm>
              <a:prstGeom prst="rect">
                <a:avLst/>
              </a:prstGeom>
              <a:blipFill rotWithShape="1">
                <a:blip r:embed="rId2"/>
                <a:stretch>
                  <a:fillRect l="-2083" t="-1364" b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1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1066800"/>
                <a:ext cx="10896600" cy="47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O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O</m:t>
                    </m:r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ea typeface="Cambria Math" pitchFamily="18" charset="0"/>
                            <a:cs typeface="NikoshBAN" pitchFamily="2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O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15.81m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B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O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>
                    <a:latin typeface="+mj-lt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O</m:t>
                        </m:r>
                        <m: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ea typeface="Cambria Math" pitchFamily="18" charset="0"/>
                            <a:cs typeface="NikoshBAN" pitchFamily="2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O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7.07m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0.316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smtClean="0">
                            <a:latin typeface="+mj-lt"/>
                            <a:cs typeface="NikoshBAN" pitchFamily="2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smtClean="0">
                            <a:latin typeface="+mj-lt"/>
                            <a:cs typeface="NikoshBAN" pitchFamily="2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07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0.707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66800"/>
                <a:ext cx="10896600" cy="4776629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48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95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0" y="1143000"/>
                <a:ext cx="6324600" cy="563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মধ্যবিন্দুতে</a:t>
                </a:r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অর্থা</a:t>
                </a:r>
                <a:r>
                  <a:rPr lang="en-US" sz="32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ৎ 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O</a:t>
                </a:r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বিন্দুতেমোটউদ্ভাসন</a:t>
                </a:r>
                <a:endParaRPr lang="en-US" sz="32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𝟑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𝟒</m:t>
                            </m:r>
                          </m:sub>
                        </m:sSub>
                      </m:sub>
                    </m:sSub>
                  </m:oMath>
                </a14:m>
                <a:endParaRPr lang="en-US" sz="3200" b="1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b="1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b="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b="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b="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)</a:t>
                </a:r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143000"/>
                <a:ext cx="6324600" cy="5638082"/>
              </a:xfrm>
              <a:prstGeom prst="rect">
                <a:avLst/>
              </a:prstGeom>
              <a:blipFill rotWithShape="1">
                <a:blip r:embed="rId2"/>
                <a:stretch>
                  <a:fillRect l="-2408" t="-162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15200" y="1447800"/>
                <a:ext cx="6705600" cy="501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2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)</a:t>
                </a:r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2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250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15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81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0.316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250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7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07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0.707) </a:t>
                </a:r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2 ( 0.316  + 3.536 )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3.852 </a:t>
                </a:r>
              </a:p>
              <a:p>
                <a:pPr algn="just"/>
                <a:endParaRPr lang="en-US" sz="2800" b="1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b="1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7.704 </a:t>
                </a:r>
                <a:r>
                  <a:rPr lang="en-US" sz="3600" b="1" dirty="0">
                    <a:latin typeface="+mj-lt"/>
                    <a:ea typeface="Cambria Math" pitchFamily="18" charset="0"/>
                    <a:cs typeface="NikoshBAN" pitchFamily="2" charset="0"/>
                  </a:rPr>
                  <a:t>Lux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447800"/>
                <a:ext cx="6705600" cy="5014065"/>
              </a:xfrm>
              <a:prstGeom prst="rect">
                <a:avLst/>
              </a:prstGeom>
              <a:blipFill rotWithShape="1">
                <a:blip r:embed="rId2"/>
                <a:stretch>
                  <a:fillRect l="-2727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515600" y="552760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Ans</a:t>
            </a:r>
            <a:r>
              <a:rPr lang="en-US" sz="5400" dirty="0" smtClean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.</a:t>
            </a:r>
            <a:endParaRPr lang="en-US" sz="5400" dirty="0">
              <a:solidFill>
                <a:srgbClr val="00B050"/>
              </a:solidFill>
              <a:latin typeface="Matura MT Script Capital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661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1272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- 05: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প্রতিষ্ঠানের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ভিতরে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60m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দীর্ঘ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রাস্তায়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12m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4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লাইট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পোস্ট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লাইট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পোস্টে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100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Watt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5m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উচ্চতায়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ঝুলানো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প্রতিটি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100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Watt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লুমেন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1600 Lumen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রাস্তার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মাঝখানে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আলোর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উদ্ভাসন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6479623"/>
            <a:ext cx="10765221" cy="2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019800" y="4409209"/>
            <a:ext cx="0" cy="2078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931369" y="4407478"/>
            <a:ext cx="0" cy="204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5410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134600" y="4409209"/>
            <a:ext cx="0" cy="2078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51890" y="4409209"/>
            <a:ext cx="10510" cy="2085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85900" y="641321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A</a:t>
            </a:r>
            <a:endParaRPr lang="en-US" sz="32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643233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B</a:t>
            </a:r>
            <a:endParaRPr lang="en-US" sz="32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1781" y="6413212"/>
            <a:ext cx="35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C</a:t>
            </a:r>
            <a:endParaRPr lang="en-US" sz="32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1966" y="641321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D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5848" y="6437768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+mj-lt"/>
              </a:rPr>
              <a:t>E</a:t>
            </a:r>
            <a:endParaRPr lang="en-US" sz="2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27321" y="64691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F</a:t>
            </a:r>
            <a:endParaRPr lang="en-US" sz="32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5160" y="6391602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O</a:t>
            </a:r>
            <a:endParaRPr lang="en-US" sz="32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957145" y="4409209"/>
            <a:ext cx="2978040" cy="209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935185" y="4409209"/>
            <a:ext cx="3199415" cy="209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19800" y="4409209"/>
            <a:ext cx="915385" cy="209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35185" y="4409209"/>
            <a:ext cx="996184" cy="209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676400" y="7696199"/>
            <a:ext cx="43434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711966" y="7715250"/>
            <a:ext cx="4805855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66489" y="7403812"/>
            <a:ext cx="93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60m</a:t>
            </a:r>
            <a:endParaRPr lang="en-US" sz="3200" dirty="0">
              <a:latin typeface="+mj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935184" y="7053888"/>
            <a:ext cx="21326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1" idx="2"/>
          </p:cNvCxnSpPr>
          <p:nvPr/>
        </p:nvCxnSpPr>
        <p:spPr>
          <a:xfrm>
            <a:off x="10463048" y="7053888"/>
            <a:ext cx="20547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249103" y="6766752"/>
            <a:ext cx="101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30m</a:t>
            </a:r>
            <a:endParaRPr lang="en-US" sz="3200" dirty="0">
              <a:latin typeface="+mj-l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11887200" y="4407478"/>
            <a:ext cx="0" cy="621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1887200" y="5867400"/>
            <a:ext cx="0" cy="633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1490434" y="5257800"/>
            <a:ext cx="83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5m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286000" y="3657600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100 W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57600"/>
                <a:ext cx="2362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180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48200" y="3949987"/>
                <a:ext cx="24870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100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W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949987"/>
                <a:ext cx="248701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095632" y="3530113"/>
                <a:ext cx="22058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100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W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32" y="3530113"/>
                <a:ext cx="2205859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939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9525000" y="3810000"/>
                <a:ext cx="23838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100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W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810000"/>
                <a:ext cx="238387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27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991304" y="47098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/>
                              <a:ea typeface="Cambria Math" pitchFamily="18" charset="0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+mj-lt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i="0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04" y="4709811"/>
                <a:ext cx="4572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0133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929148" y="5153479"/>
                <a:ext cx="5373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/>
                              <a:ea typeface="Cambria Math" pitchFamily="18" charset="0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+mj-lt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b="0" i="0" dirty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48" y="5153479"/>
                <a:ext cx="537341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7272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1676400" y="7059139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7059139"/>
            <a:ext cx="7909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9648" y="6766752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12m</a:t>
            </a:r>
            <a:endParaRPr lang="en-US" sz="3200" dirty="0">
              <a:latin typeface="+mj-lt"/>
            </a:endParaRPr>
          </a:p>
        </p:txBody>
      </p:sp>
      <p:cxnSp>
        <p:nvCxnSpPr>
          <p:cNvPr id="18" name="Straight Arrow Connector 17"/>
          <p:cNvCxnSpPr>
            <a:endCxn id="27" idx="2"/>
          </p:cNvCxnSpPr>
          <p:nvPr/>
        </p:nvCxnSpPr>
        <p:spPr>
          <a:xfrm flipH="1">
            <a:off x="3962400" y="701710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2"/>
          </p:cNvCxnSpPr>
          <p:nvPr/>
        </p:nvCxnSpPr>
        <p:spPr>
          <a:xfrm>
            <a:off x="5446165" y="6997987"/>
            <a:ext cx="5736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26800" y="6792278"/>
            <a:ext cx="930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atin typeface="+mj-lt"/>
              </a:rPr>
              <a:t>12m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28617" y="4825425"/>
                <a:ext cx="641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i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617" y="4825425"/>
                <a:ext cx="641151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3047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77492" y="5002198"/>
                <a:ext cx="657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i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92" y="5002198"/>
                <a:ext cx="65771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632" r="-29907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2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050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48400" y="685800"/>
                <a:ext cx="7848600" cy="642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NikoshBAN" pitchFamily="2" charset="0"/>
                  </a:rPr>
                  <a:t>দেওয়া </a:t>
                </a:r>
                <a:r>
                  <a:rPr lang="en-US" sz="3200" dirty="0" err="1">
                    <a:cs typeface="NikoshBAN" pitchFamily="2" charset="0"/>
                  </a:rPr>
                  <a:t>আছে</a:t>
                </a:r>
                <a:r>
                  <a:rPr lang="en-US" sz="3200" dirty="0">
                    <a:cs typeface="NikoshBAN" pitchFamily="2" charset="0"/>
                  </a:rPr>
                  <a:t>,</a:t>
                </a: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1600</m:t>
                        </m:r>
                      </m:num>
                      <m:den>
                        <m: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200" i="0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= 127.32 CP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Times New Roman" pitchFamily="18" charset="0"/>
                  </a:rPr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= 5m</a:t>
                </a: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cs typeface="NikoshBAN" pitchFamily="2" charset="0"/>
                  </a:rPr>
                  <a:t>AB = BC = CD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DE = EF = 12m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err="1" smtClean="0">
                    <a:latin typeface="+mj-lt"/>
                    <a:ea typeface="Cambria Math" pitchFamily="18" charset="0"/>
                    <a:cs typeface="NikoshBAN" pitchFamily="2" charset="0"/>
                  </a:rPr>
                  <a:t>এবং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 =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O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BC + CO = BC </a:t>
                </a:r>
                <a:r>
                  <a:rPr lang="en-US" sz="3200" dirty="0">
                    <a:latin typeface="+mj-lt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D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12 </a:t>
                </a:r>
                <a:r>
                  <a:rPr lang="en-US" sz="3200" dirty="0">
                    <a:latin typeface="+mj-lt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18m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85800"/>
                <a:ext cx="7848600" cy="6425413"/>
              </a:xfrm>
              <a:prstGeom prst="rect">
                <a:avLst/>
              </a:prstGeom>
              <a:blipFill rotWithShape="1">
                <a:blip r:embed="rId2"/>
                <a:stretch>
                  <a:fillRect l="-1941" t="-1423" b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3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4630400" cy="8226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2042160"/>
            <a:ext cx="11186160" cy="270227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প্ল্যানিং</a:t>
            </a:r>
            <a:r>
              <a:rPr lang="en-US" sz="5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এস্টিমেটিং</a:t>
            </a: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৬৭৪১ 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990600"/>
                <a:ext cx="12420600" cy="477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0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B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O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হতে,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O</m:t>
                    </m:r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+mj-lt"/>
                            <a:ea typeface="Cambria Math"/>
                            <a:cs typeface="NikoshBAN" pitchFamily="2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+mj-lt"/>
                            <a:cs typeface="NikoshBAN" pitchFamily="2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3200" i="0" dirty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O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18.68m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C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O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dirty="0">
                            <a:latin typeface="+mj-lt"/>
                            <a:cs typeface="NikoshBAN" pitchFamily="2" charset="0"/>
                          </a:rPr>
                          <m:t>O</m:t>
                        </m:r>
                        <m:r>
                          <a:rPr lang="en-US" sz="3200" i="0" dirty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+mj-lt"/>
                            <a:ea typeface="Cambria Math"/>
                            <a:cs typeface="NikoshBAN" pitchFamily="2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+mj-lt"/>
                            <a:cs typeface="NikoshBAN" pitchFamily="2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i="0" dirty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O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)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7.81m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smtClean="0">
                            <a:latin typeface="+mj-lt"/>
                            <a:cs typeface="NikoshBAN" pitchFamily="2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smtClean="0">
                            <a:latin typeface="+mj-lt"/>
                            <a:cs typeface="NikoshBAN" pitchFamily="2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0.268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+mj-lt"/>
                            <a:cs typeface="NikoshBAN" pitchFamily="2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OL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+mj-lt"/>
                            <a:cs typeface="NikoshBAN" pitchFamily="2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3200" i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0.64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90600"/>
                <a:ext cx="12420600" cy="4779835"/>
              </a:xfrm>
              <a:prstGeom prst="rect">
                <a:avLst/>
              </a:prstGeom>
              <a:blipFill rotWithShape="1">
                <a:blip r:embed="rId2"/>
                <a:stretch>
                  <a:fillRect l="-1276" t="-1148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24800" y="1295400"/>
                <a:ext cx="6172200" cy="514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মধ্যবিন্দুতেঅর্থা</a:t>
                </a:r>
                <a:r>
                  <a:rPr lang="en-US" sz="32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ৎ </a:t>
                </a:r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O</a:t>
                </a:r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বিন্দুতেমোট</a:t>
                </a:r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উদ্ভাসন</a:t>
                </a:r>
                <a:endParaRPr lang="en-US" sz="32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𝟑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𝟒</m:t>
                            </m:r>
                          </m:sub>
                        </m:sSub>
                      </m:sub>
                    </m:sSub>
                  </m:oMath>
                </a14:m>
                <a:endParaRPr lang="en-US" sz="3200" b="1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b="1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b="1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)	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295400"/>
                <a:ext cx="6172200" cy="5145639"/>
              </a:xfrm>
              <a:prstGeom prst="rect">
                <a:avLst/>
              </a:prstGeom>
              <a:blipFill rotWithShape="1">
                <a:blip r:embed="rId2"/>
                <a:stretch>
                  <a:fillRect l="-2468" t="-1777" b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1800" y="1447800"/>
                <a:ext cx="6781800" cy="513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= 2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)</a:t>
                </a:r>
              </a:p>
              <a:p>
                <a:pPr algn="just"/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2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127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18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68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0.268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127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7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81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0.64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)</a:t>
                </a: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 = 2 ( 0.098 + 1.336 )</a:t>
                </a:r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1.434 </a:t>
                </a:r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lm/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m</m:t>
                        </m:r>
                      </m:e>
                      <m:sup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28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4400" b="1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4400" b="1" dirty="0">
                    <a:latin typeface="+mj-lt"/>
                    <a:ea typeface="Cambria Math" pitchFamily="18" charset="0"/>
                    <a:cs typeface="NikoshBAN" pitchFamily="2" charset="0"/>
                  </a:rPr>
                  <a:t>2.87 </a:t>
                </a:r>
                <a:r>
                  <a:rPr lang="en-US" sz="4400" b="1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Lux</a:t>
                </a:r>
                <a:endParaRPr lang="en-US" sz="44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6781800" cy="5130122"/>
              </a:xfrm>
              <a:prstGeom prst="rect">
                <a:avLst/>
              </a:prstGeom>
              <a:blipFill rotWithShape="1">
                <a:blip r:embed="rId2"/>
                <a:stretch>
                  <a:fillRect l="-3687" b="-4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67900" y="5349792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Ans</a:t>
            </a:r>
            <a:r>
              <a:rPr lang="en-US" sz="5400" dirty="0" smtClean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.</a:t>
            </a:r>
            <a:endParaRPr lang="en-US" sz="5400" dirty="0">
              <a:solidFill>
                <a:srgbClr val="00B050"/>
              </a:solidFill>
              <a:latin typeface="Matura MT Script Capital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337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0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5172" y="373650"/>
            <a:ext cx="3169920" cy="1009507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5600700"/>
            <a:ext cx="1173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051012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61338" y="330215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543800" y="2606791"/>
            <a:ext cx="0" cy="2979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363200" y="1928803"/>
            <a:ext cx="0" cy="365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563600" y="823479"/>
            <a:ext cx="0" cy="480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55265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A</a:t>
            </a:r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4638" y="551502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B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3300" y="547674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C</a:t>
            </a:r>
            <a:endParaRPr lang="en-US" sz="32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6055" y="55265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D</a:t>
            </a:r>
            <a:endParaRPr lang="en-US" sz="3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31059" y="547529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E</a:t>
            </a:r>
            <a:endParaRPr lang="en-US" sz="3200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28800" y="612603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70738" y="6124399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661338" y="609980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77000" y="6085736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50480" y="6082010"/>
            <a:ext cx="883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544707" y="6124400"/>
            <a:ext cx="903889" cy="1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2" idx="2"/>
          </p:cNvCxnSpPr>
          <p:nvPr/>
        </p:nvCxnSpPr>
        <p:spPr>
          <a:xfrm flipH="1">
            <a:off x="10482755" y="6111282"/>
            <a:ext cx="9393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664965" y="6111283"/>
            <a:ext cx="990600" cy="13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90648" y="583364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10m</a:t>
            </a:r>
            <a:endParaRPr lang="en-US" sz="32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37789" y="581889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10m</a:t>
            </a:r>
            <a:endParaRPr lang="en-US" sz="32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23627" y="5807414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10m</a:t>
            </a:r>
            <a:endParaRPr lang="en-US" sz="32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506200" y="578962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10m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600" y="3465215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</a:rPr>
                  <a:t>=100CP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65215"/>
                <a:ext cx="19050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89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10000" y="2661201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</a:rPr>
                  <a:t>=2</a:t>
                </a:r>
                <a:r>
                  <a:rPr lang="en-US" sz="3200" dirty="0" smtClean="0">
                    <a:latin typeface="+mj-lt"/>
                  </a:rPr>
                  <a:t>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61201"/>
                <a:ext cx="1905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632" r="-9585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53200" y="1924569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</a:rPr>
                  <a:t>=3</a:t>
                </a:r>
                <a:r>
                  <a:rPr lang="en-US" sz="3200" dirty="0" smtClean="0">
                    <a:latin typeface="+mj-lt"/>
                  </a:rPr>
                  <a:t>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924569"/>
                <a:ext cx="19812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553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95238" y="1339794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</a:rPr>
                  <a:t>=4</a:t>
                </a:r>
                <a:r>
                  <a:rPr lang="en-US" sz="3200" dirty="0" smtClean="0">
                    <a:latin typeface="+mj-lt"/>
                  </a:rPr>
                  <a:t>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238" y="1339794"/>
                <a:ext cx="19050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990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309979" y="226613"/>
                <a:ext cx="2042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>
                    <a:latin typeface="+mj-lt"/>
                  </a:rPr>
                  <a:t>=5</a:t>
                </a:r>
                <a:r>
                  <a:rPr lang="en-US" sz="3200" dirty="0" smtClean="0">
                    <a:latin typeface="+mj-lt"/>
                  </a:rPr>
                  <a:t>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79" y="226613"/>
                <a:ext cx="204216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26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1219200" y="4064287"/>
            <a:ext cx="0" cy="393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219200" y="519401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52900" y="3264037"/>
            <a:ext cx="0" cy="79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52900" y="4862004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989379" y="2606791"/>
            <a:ext cx="0" cy="93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82810" y="44577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9931619" y="1928803"/>
            <a:ext cx="0" cy="1164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9930962" y="4284297"/>
            <a:ext cx="0" cy="1339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3066986" y="878403"/>
            <a:ext cx="0" cy="1929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066986" y="3795279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38200" y="456961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5m</a:t>
            </a:r>
            <a:endParaRPr lang="en-US" sz="32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57600" y="409761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10m</a:t>
            </a:r>
            <a:endParaRPr lang="en-US" sz="32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7000" y="366213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15m</a:t>
            </a:r>
            <a:endParaRPr lang="en-US" sz="32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455369" y="3369747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20m</a:t>
            </a:r>
            <a:endParaRPr lang="en-US" sz="32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573000" y="296790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25m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430780" y="7069356"/>
                <a:ext cx="1043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নির্ণয়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 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+mj-lt"/>
                    <a:cs typeface="NikoshBAN" pitchFamily="2" charset="0"/>
                  </a:rPr>
                  <a:t> = ?,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 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3600" b="1" dirty="0"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cs typeface="NikoshBAN" pitchFamily="2" charset="0"/>
                  </a:rPr>
                  <a:t>?,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 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𝐂</m:t>
                        </m:r>
                      </m:sub>
                    </m:sSub>
                  </m:oMath>
                </a14:m>
                <a:r>
                  <a:rPr lang="en-US" sz="3600" b="1" dirty="0"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cs typeface="NikoshBAN" pitchFamily="2" charset="0"/>
                  </a:rPr>
                  <a:t>?,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𝐃</m:t>
                        </m:r>
                      </m:sub>
                    </m:sSub>
                  </m:oMath>
                </a14:m>
                <a:r>
                  <a:rPr lang="en-US" sz="3600" b="1" dirty="0"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cs typeface="NikoshBAN" pitchFamily="2" charset="0"/>
                  </a:rPr>
                  <a:t>?,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 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sub>
                    </m:sSub>
                  </m:oMath>
                </a14:m>
                <a:r>
                  <a:rPr lang="en-US" sz="3600" b="1" dirty="0"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cs typeface="NikoshBAN" pitchFamily="2" charset="0"/>
                  </a:rPr>
                  <a:t>? 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b="1" dirty="0">
                  <a:latin typeface="+mj-lt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80" y="7069356"/>
                <a:ext cx="1043940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811" t="-16038" r="-1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20240"/>
            <a:ext cx="8686800" cy="3594830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-৩</a:t>
            </a:r>
            <a:endParaRPr lang="en-US" sz="5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উদ্ভাসনের</a:t>
            </a:r>
            <a:r>
              <a:rPr lang="en-US" sz="5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600" b="1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(Concept of Illumination)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54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1" y="457200"/>
            <a:ext cx="3901438" cy="917174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1472494"/>
            <a:ext cx="5330178" cy="689419"/>
          </a:xfrm>
          <a:prstGeom prst="rect">
            <a:avLst/>
          </a:prstGeom>
        </p:spPr>
        <p:txBody>
          <a:bodyPr wrap="none" lIns="146304" tIns="73152" rIns="146304" bIns="73152">
            <a:spAutoFit/>
          </a:bodyPr>
          <a:lstStyle/>
          <a:p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2667000"/>
            <a:ext cx="9296400" cy="125572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marL="571500" indent="-571500"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8972" y="663002"/>
            <a:ext cx="129566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- 01: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ভূমি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হতে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2m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উঁচুতে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4m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ব্যবধানে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ঝুলানো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১ম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ঠিক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আলোর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পরিমান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100CP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68972" y="2355773"/>
                <a:ext cx="6019800" cy="5750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দেওয়াআছে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I = 200 </a:t>
                </a:r>
                <a:r>
                  <a:rPr lang="en-US" sz="3200" dirty="0" smtClean="0">
                    <a:cs typeface="NikoshBAN" pitchFamily="2" charset="0"/>
                  </a:rPr>
                  <a:t>CP</a:t>
                </a: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 =  2 m</a:t>
                </a:r>
              </a:p>
              <a:p>
                <a:pPr algn="just"/>
                <a:endParaRPr lang="en-US" sz="3200" dirty="0" smtClean="0">
                  <a:latin typeface="+mj-lt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) = 4.472 m</a:t>
                </a:r>
              </a:p>
              <a:p>
                <a:pPr algn="just"/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0 = 1</a:t>
                </a:r>
              </a:p>
              <a:p>
                <a:pPr algn="just"/>
                <a:endParaRPr lang="en-US" sz="3200" dirty="0">
                  <a:latin typeface="+mj-lt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472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cs typeface="NikoshBAN" pitchFamily="2" charset="0"/>
                  </a:rPr>
                  <a:t> = 0.447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72" y="2355773"/>
                <a:ext cx="6019800" cy="5750677"/>
              </a:xfrm>
              <a:prstGeom prst="rect">
                <a:avLst/>
              </a:prstGeom>
              <a:blipFill rotWithShape="1">
                <a:blip r:embed="rId2"/>
                <a:stretch>
                  <a:fillRect l="-2634" t="-1377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067800" y="3810000"/>
            <a:ext cx="0" cy="198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67800" y="5813515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639800" y="3810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639800" y="3810000"/>
            <a:ext cx="0" cy="198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67800" y="3810000"/>
            <a:ext cx="4572000" cy="198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020800" y="3810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020800" y="5181600"/>
            <a:ext cx="0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3639799" y="4671848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2m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05800" y="4624324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624324"/>
                <a:ext cx="609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330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901855" y="4256376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i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855" y="4256376"/>
                <a:ext cx="6096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360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35007" y="3084786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=100 CP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007" y="3084786"/>
                <a:ext cx="19812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98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214989" y="3189889"/>
                <a:ext cx="22478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/>
                  <a:t>100 </a:t>
                </a:r>
                <a:r>
                  <a:rPr lang="en-US" sz="3200" dirty="0" smtClean="0"/>
                  <a:t>CP</a:t>
                </a:r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989" y="3189889"/>
                <a:ext cx="2247898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056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953093" y="5890963"/>
            <a:ext cx="85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4m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011149" y="4038875"/>
                <a:ext cx="685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149" y="4038875"/>
                <a:ext cx="685799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632" r="-2831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73055" y="437946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</m:e>
                        <m:sub>
                          <m:r>
                            <a:rPr lang="en-US" sz="3200" b="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55" y="4379460"/>
                <a:ext cx="6096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390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1295400" y="6172200"/>
            <a:ext cx="4114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0" y="1053701"/>
                <a:ext cx="9144000" cy="615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১ম </a:t>
                </a:r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বাতিরনিচেমোটউদ্ভাসন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𝐋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3200" b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𝐋</m:t>
                            </m:r>
                          </m:e>
                          <m:sub>
                            <m:r>
                              <a:rPr lang="en-US" sz="3200" b="1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sz="32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	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X 1 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472</m:t>
                            </m:r>
                          </m:e>
                          <m:sup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X 0.447</a:t>
                </a:r>
              </a:p>
              <a:p>
                <a:pPr algn="just"/>
                <a:endParaRPr lang="en-US" sz="32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		        = 25  +  2.235</a:t>
                </a: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		       =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27.235 lm/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m</m:t>
                        </m:r>
                      </m:e>
                      <m:sup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+mj-lt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		        = </a:t>
                </a:r>
                <a:r>
                  <a:rPr lang="en-US" sz="4000" b="1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27.235 Lux</a:t>
                </a:r>
                <a:endParaRPr lang="en-US" sz="4000" b="1" dirty="0">
                  <a:latin typeface="+mj-lt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53701"/>
                <a:ext cx="9144000" cy="6154634"/>
              </a:xfrm>
              <a:prstGeom prst="rect">
                <a:avLst/>
              </a:prstGeom>
              <a:blipFill rotWithShape="1">
                <a:blip r:embed="rId2"/>
                <a:stretch>
                  <a:fillRect l="-1667" t="-892" b="-3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77600" y="627956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Ans.</a:t>
            </a:r>
            <a:endParaRPr lang="en-US" sz="5400" dirty="0">
              <a:solidFill>
                <a:srgbClr val="00B050"/>
              </a:solidFill>
              <a:latin typeface="Matura MT Script Capital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28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47800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46083"/>
            <a:ext cx="1249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- 02: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বারান্দায়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5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অন্তর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5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ঝুলানো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বাতিগুলোর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200 CP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মাঝের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নিচে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আলোর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পরিমান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নির্ণয়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2461626"/>
                <a:ext cx="5029200" cy="526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+mj-lt"/>
                    <a:cs typeface="NikoshBAN" pitchFamily="2" charset="0"/>
                  </a:rPr>
                  <a:t>I = </a:t>
                </a:r>
                <a:r>
                  <a:rPr lang="en-US" sz="3200" dirty="0" smtClean="0">
                    <a:latin typeface="+mj-lt"/>
                    <a:cs typeface="NikoshBAN" pitchFamily="2" charset="0"/>
                  </a:rPr>
                  <a:t>200 CP</a:t>
                </a:r>
              </a:p>
              <a:p>
                <a:pPr algn="just"/>
                <a:endParaRPr lang="en-US" sz="2800" dirty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cs typeface="NikoshBAN" pitchFamily="2" charset="0"/>
                  </a:rPr>
                  <a:t>= </a:t>
                </a:r>
                <a:r>
                  <a:rPr lang="en-US" sz="2800" dirty="0" smtClean="0">
                    <a:cs typeface="NikoshBAN" pitchFamily="2" charset="0"/>
                  </a:rPr>
                  <a:t>5m</a:t>
                </a:r>
                <a:endParaRPr lang="en-US" sz="2800" dirty="0">
                  <a:cs typeface="NikoshBAN" pitchFamily="2" charset="0"/>
                </a:endParaRPr>
              </a:p>
              <a:p>
                <a:pPr algn="just"/>
                <a:endParaRPr lang="en-US" sz="2800" dirty="0" smtClean="0"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r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/>
                        <a:ea typeface="Cambria Math"/>
                        <a:cs typeface="NikoshBAN" pitchFamily="2" charset="0"/>
                      </a:rPr>
                      <m:t>√(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cs typeface="NikoshBAN" pitchFamily="2" charset="0"/>
                  </a:rPr>
                  <a:t> ) </a:t>
                </a:r>
                <a:r>
                  <a:rPr lang="en-US" sz="2800" dirty="0">
                    <a:cs typeface="NikoshBAN" pitchFamily="2" charset="0"/>
                  </a:rPr>
                  <a:t>= </a:t>
                </a:r>
                <a:r>
                  <a:rPr lang="en-US" sz="2800" dirty="0" smtClean="0">
                    <a:cs typeface="NikoshBAN" pitchFamily="2" charset="0"/>
                  </a:rPr>
                  <a:t>7.07 </a:t>
                </a:r>
                <a:r>
                  <a:rPr lang="en-US" sz="2800" dirty="0">
                    <a:cs typeface="NikoshBAN" pitchFamily="2" charset="0"/>
                  </a:rPr>
                  <a:t>m</a:t>
                </a:r>
              </a:p>
              <a:p>
                <a:pPr algn="just"/>
                <a:endParaRPr lang="en-US" sz="2800" dirty="0">
                  <a:cs typeface="NikoshBAN" pitchFamily="2" charset="0"/>
                </a:endParaRPr>
              </a:p>
              <a:p>
                <a:pPr algn="just"/>
                <a:r>
                  <a:rPr lang="en-US" sz="28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cs typeface="NikoshBAN" pitchFamily="2" charset="0"/>
                  </a:rPr>
                  <a:t> = </a:t>
                </a:r>
                <a:r>
                  <a:rPr lang="en-US" sz="28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cs typeface="NikoshBAN" pitchFamily="2" charset="0"/>
                  </a:rPr>
                  <a:t> = 0 = 1</a:t>
                </a:r>
              </a:p>
              <a:p>
                <a:pPr algn="just"/>
                <a:endParaRPr lang="en-US" sz="2800" dirty="0">
                  <a:cs typeface="NikoshBAN" pitchFamily="2" charset="0"/>
                </a:endParaRPr>
              </a:p>
              <a:p>
                <a:pPr algn="just"/>
                <a:r>
                  <a:rPr lang="en-US" sz="28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cs typeface="NikoshBAN" pitchFamily="2" charset="0"/>
                  </a:rPr>
                  <a:t> = </a:t>
                </a:r>
                <a:r>
                  <a:rPr lang="en-US" sz="28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cs typeface="NikoshBAN" pitchFamily="2" charset="0"/>
                  </a:rPr>
                  <a:t> = </a:t>
                </a:r>
                <a:r>
                  <a:rPr lang="en-US" sz="2800" dirty="0" smtClean="0">
                    <a:cs typeface="NikoshBAN" pitchFamily="2" charset="0"/>
                  </a:rPr>
                  <a:t>0.707</a:t>
                </a:r>
                <a:endParaRPr lang="en-US" sz="28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61626"/>
                <a:ext cx="5029200" cy="5267660"/>
              </a:xfrm>
              <a:prstGeom prst="rect">
                <a:avLst/>
              </a:prstGeom>
              <a:blipFill rotWithShape="1">
                <a:blip r:embed="rId2"/>
                <a:stretch>
                  <a:fillRect l="-2424" t="-1042" b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7772400" y="3200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439400" y="3200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182600" y="3200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72400" y="54864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439400" y="3200400"/>
            <a:ext cx="27432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72400" y="3200400"/>
            <a:ext cx="26670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20204" y="2569587"/>
                <a:ext cx="2095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+mj-lt"/>
                  </a:rPr>
                  <a:t>200CP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204" y="2569587"/>
                <a:ext cx="20955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632" r="-930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05900" y="2557110"/>
                <a:ext cx="22557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+mj-lt"/>
                  </a:rPr>
                  <a:t>200CP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557110"/>
                <a:ext cx="2255783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59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82402" y="2584411"/>
                <a:ext cx="2208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+mj-lt"/>
                  </a:rPr>
                  <a:t>200CP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2" y="2584411"/>
                <a:ext cx="2208486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82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2400" y="350520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505200"/>
                <a:ext cx="533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545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574314" y="3505200"/>
                <a:ext cx="608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314" y="3505200"/>
                <a:ext cx="608286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380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67900" y="3550594"/>
                <a:ext cx="571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900" y="3550594"/>
                <a:ext cx="5715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457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467600" y="56388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190436" y="5760346"/>
            <a:ext cx="6667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182600" y="5638800"/>
            <a:ext cx="304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62800" y="3200400"/>
            <a:ext cx="0" cy="934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628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413536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5m</a:t>
            </a:r>
            <a:endParaRPr lang="en-US" sz="3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3790886" y="3200400"/>
            <a:ext cx="0" cy="934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3790886" y="4673978"/>
            <a:ext cx="0" cy="812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487400" y="413536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5m</a:t>
            </a:r>
            <a:endParaRPr lang="en-US" sz="32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772400" y="5791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448800" y="5791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630307" y="548639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5m</a:t>
            </a:r>
            <a:endParaRPr lang="en-US" sz="32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0439400" y="5778786"/>
            <a:ext cx="1143001" cy="12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2420600" y="5760346"/>
            <a:ext cx="762000" cy="30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734800" y="5467958"/>
            <a:ext cx="8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648700" y="4135369"/>
                <a:ext cx="800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4135369"/>
                <a:ext cx="800100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137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811000" y="4089203"/>
                <a:ext cx="5721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4089203"/>
                <a:ext cx="572157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4193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924228" y="4215825"/>
                <a:ext cx="515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228" y="4215825"/>
                <a:ext cx="515172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5176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599683" y="394400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5m</a:t>
            </a:r>
            <a:endParaRPr lang="en-US" sz="32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0980683" y="3200400"/>
            <a:ext cx="0" cy="888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2"/>
          </p:cNvCxnSpPr>
          <p:nvPr/>
        </p:nvCxnSpPr>
        <p:spPr>
          <a:xfrm>
            <a:off x="10980683" y="4528781"/>
            <a:ext cx="0" cy="957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371600" y="5867400"/>
            <a:ext cx="3962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0" y="838200"/>
                <a:ext cx="9906000" cy="622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2য় </a:t>
                </a:r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বাতিরনিচে</a:t>
                </a:r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ৎ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B</a:t>
                </a:r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বিন্দুতেমোট</a:t>
                </a:r>
                <a:r>
                  <a:rPr lang="en-US" sz="32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উদ্ভাসন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3200" b="1" i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3200" b="1" i="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+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endParaRPr lang="en-US" sz="3200" b="1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cs typeface="NikoshBAN" pitchFamily="2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b="0" i="0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00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7</m:t>
                            </m:r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07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X </a:t>
                </a:r>
                <a:r>
                  <a:rPr lang="en-US" sz="3200" dirty="0" smtClean="0">
                    <a:cs typeface="NikoshBAN" pitchFamily="2" charset="0"/>
                  </a:rPr>
                  <a:t>0.707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00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X 1 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00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7</m:t>
                            </m:r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0" i="0" smtClean="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0</m:t>
                            </m:r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  <a:ea typeface="Cambria Math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X </a:t>
                </a:r>
                <a:r>
                  <a:rPr lang="en-US" sz="3200" dirty="0" smtClean="0">
                    <a:cs typeface="NikoshBAN" pitchFamily="2" charset="0"/>
                  </a:rPr>
                  <a:t>0.707</a:t>
                </a: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cs typeface="NikoshBAN" pitchFamily="2" charset="0"/>
                  </a:rPr>
                  <a:t>	= 2.83 + 8 + 2.83</a:t>
                </a: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13.66</a:t>
                </a:r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lm/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m</m:t>
                        </m:r>
                      </m:e>
                      <m:sup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b="1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4400" b="1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= 13.66 </a:t>
                </a:r>
                <a:r>
                  <a:rPr lang="en-US" sz="4400" b="1" dirty="0">
                    <a:latin typeface="+mj-lt"/>
                    <a:ea typeface="Cambria Math" pitchFamily="18" charset="0"/>
                    <a:cs typeface="NikoshBAN" pitchFamily="2" charset="0"/>
                  </a:rPr>
                  <a:t>Lux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838200"/>
                <a:ext cx="9906000" cy="6222794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176" r="-246" b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991600" y="613766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Ans</a:t>
            </a:r>
            <a:r>
              <a:rPr lang="en-US" sz="5400" dirty="0" smtClean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.</a:t>
            </a:r>
            <a:endParaRPr lang="en-US" sz="5400" dirty="0">
              <a:solidFill>
                <a:srgbClr val="00B050"/>
              </a:solidFill>
              <a:latin typeface="Matura MT Script Capital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71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08301"/>
            <a:ext cx="1272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- 03: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100 CP ও 200 CP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ক্ষমতাসম্পন্ন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100m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দূরত্বে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দুটির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  <a:ea typeface="Cambria Math" pitchFamily="18" charset="0"/>
                <a:cs typeface="NikoshBAN" pitchFamily="2" charset="0"/>
              </a:rPr>
              <a:t>মাউন্টিং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যথাক্রমে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15m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ও </a:t>
            </a:r>
            <a:r>
              <a:rPr lang="en-US" sz="3200" b="1" dirty="0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20m </a:t>
            </a:r>
            <a:r>
              <a:rPr lang="en-US" sz="3200" b="1" dirty="0" err="1" smtClean="0">
                <a:solidFill>
                  <a:srgbClr val="C00000"/>
                </a:solidFill>
                <a:ea typeface="Cambria Math" pitchFamily="18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দুটির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মধ্যবর্তী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আলোর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পরিমান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নির্ণয়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ea typeface="Cambria Math" pitchFamily="18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99338" y="3519338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9338" y="6508557"/>
            <a:ext cx="5124450" cy="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991933" y="2607853"/>
            <a:ext cx="40062" cy="391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287813" y="2634194"/>
            <a:ext cx="2724151" cy="390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99338" y="3476461"/>
            <a:ext cx="2388475" cy="301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59268" y="650413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+mj-lt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5782" y="6567338"/>
            <a:ext cx="44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801433" y="653978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54518" y="4042792"/>
                <a:ext cx="571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518" y="4042792"/>
                <a:ext cx="5715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6170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410068" y="3245822"/>
                <a:ext cx="482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068" y="3245822"/>
                <a:ext cx="48216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9493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7810503" y="7238999"/>
            <a:ext cx="16763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023556" y="7210096"/>
            <a:ext cx="1968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23784" y="6917708"/>
            <a:ext cx="112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100m</a:t>
            </a:r>
            <a:endParaRPr lang="en-US" sz="3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659507" y="2648915"/>
            <a:ext cx="0" cy="165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659507" y="5391668"/>
            <a:ext cx="0" cy="1148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182433" y="4566012"/>
            <a:ext cx="99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20m</a:t>
            </a:r>
            <a:endParaRPr lang="en-US" sz="32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467600" y="3476461"/>
            <a:ext cx="0" cy="1247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67600" y="5638800"/>
            <a:ext cx="0" cy="885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10400" y="4915670"/>
            <a:ext cx="94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15m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093575" y="4724400"/>
                <a:ext cx="6302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75" y="4724400"/>
                <a:ext cx="630209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3106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858500" y="4584431"/>
                <a:ext cx="571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r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0" y="4584431"/>
                <a:ext cx="5715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4148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10400" y="2891685"/>
                <a:ext cx="2172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100CP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891685"/>
                <a:ext cx="217267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983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007744" y="2073805"/>
                <a:ext cx="2329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+mj-lt"/>
                    <a:ea typeface="Cambria Math" pitchFamily="18" charset="0"/>
                    <a:cs typeface="NikoshBAN" pitchFamily="2" charset="0"/>
                  </a:rPr>
                  <a:t> 200CP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744" y="2073805"/>
                <a:ext cx="2329007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288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2296971"/>
                <a:ext cx="6096000" cy="522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দেওয়া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 100CP</a:t>
                </a:r>
              </a:p>
              <a:p>
                <a:pPr algn="just"/>
                <a:endParaRPr lang="en-US" sz="3200" dirty="0" smtClean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200CP</a:t>
                </a:r>
              </a:p>
              <a:p>
                <a:pPr algn="just"/>
                <a:endParaRPr lang="en-US" sz="32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cs typeface="NikoshBAN" pitchFamily="2" charset="0"/>
                  </a:rPr>
                  <a:t>= </a:t>
                </a:r>
                <a:r>
                  <a:rPr lang="en-US" sz="3200" dirty="0" smtClean="0">
                    <a:cs typeface="NikoshBAN" pitchFamily="2" charset="0"/>
                  </a:rPr>
                  <a:t>15m</a:t>
                </a:r>
              </a:p>
              <a:p>
                <a:pPr algn="just"/>
                <a:endParaRPr lang="en-US" sz="3200" dirty="0">
                  <a:cs typeface="NikoshBAN" pitchFamily="2" charset="0"/>
                </a:endParaRPr>
              </a:p>
              <a:p>
                <a:pPr algn="just"/>
                <a:r>
                  <a:rPr lang="en-US" sz="3200" dirty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L</m:t>
                        </m:r>
                      </m:e>
                      <m:sub>
                        <m:r>
                          <a:rPr lang="en-US" sz="3200" i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= 20m</a:t>
                </a:r>
                <a:endParaRPr lang="en-US" sz="3200" dirty="0"/>
              </a:p>
              <a:p>
                <a:pPr algn="just"/>
                <a:endParaRPr lang="en-US" sz="3200" dirty="0" smtClean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মধ্যবিন্দুপর্যন্তদূরত্ব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+mj-lt"/>
                    <a:ea typeface="Cambria Math" pitchFamily="18" charset="0"/>
                    <a:cs typeface="NikoshBAN" pitchFamily="2" charset="0"/>
                  </a:rPr>
                  <a:t>AB = 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100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= 50m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96971"/>
                <a:ext cx="6096000" cy="5220725"/>
              </a:xfrm>
              <a:prstGeom prst="rect">
                <a:avLst/>
              </a:prstGeom>
              <a:blipFill rotWithShape="1">
                <a:blip r:embed="rId8"/>
                <a:stretch>
                  <a:fillRect l="-2500" t="-1519" r="-3500" b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8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182</Words>
  <Application>Microsoft Office PowerPoint</Application>
  <PresentationFormat>Custom</PresentationFormat>
  <Paragraphs>270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Cambria Math</vt:lpstr>
      <vt:lpstr>Matura MT Script Capitals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STEP</cp:lastModifiedBy>
  <cp:revision>710</cp:revision>
  <dcterms:created xsi:type="dcterms:W3CDTF">2020-09-02T11:58:25Z</dcterms:created>
  <dcterms:modified xsi:type="dcterms:W3CDTF">2023-10-11T10:15:56Z</dcterms:modified>
</cp:coreProperties>
</file>