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78" r:id="rId7"/>
    <p:sldId id="280" r:id="rId8"/>
    <p:sldId id="279" r:id="rId9"/>
    <p:sldId id="281" r:id="rId10"/>
    <p:sldId id="282" r:id="rId11"/>
    <p:sldId id="283" r:id="rId12"/>
    <p:sldId id="284" r:id="rId13"/>
    <p:sldId id="285" r:id="rId14"/>
    <p:sldId id="297" r:id="rId15"/>
    <p:sldId id="287" r:id="rId16"/>
    <p:sldId id="289" r:id="rId17"/>
    <p:sldId id="290" r:id="rId18"/>
    <p:sldId id="291" r:id="rId19"/>
    <p:sldId id="292" r:id="rId20"/>
    <p:sldId id="293" r:id="rId21"/>
    <p:sldId id="294" r:id="rId22"/>
    <p:sldId id="298" r:id="rId23"/>
    <p:sldId id="299" r:id="rId24"/>
    <p:sldId id="263" r:id="rId25"/>
  </p:sldIdLst>
  <p:sldSz cx="14630400" cy="8229600"/>
  <p:notesSz cx="6858000" cy="91440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56" y="7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1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3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247650"/>
            <a:ext cx="3291840" cy="5265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247650"/>
            <a:ext cx="9631680" cy="52654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4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6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2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440181"/>
            <a:ext cx="6461760" cy="407289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440181"/>
            <a:ext cx="6461760" cy="407289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49"/>
            <a:ext cx="6464301" cy="474154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49"/>
            <a:ext cx="6466840" cy="4741546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8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0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6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59"/>
            <a:ext cx="4813301" cy="139446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3"/>
            <a:ext cx="4813301" cy="5629275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2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5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4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5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0866-8E13-4452-8F36-B86004F166FF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878AE-D7D8-40CE-B32F-CDF1C5C13E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5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63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34000" y="2161903"/>
            <a:ext cx="7086600" cy="1671227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algn="ctr"/>
            <a:r>
              <a:rPr lang="en-US" sz="5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sz="5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টেকনোলজি</a:t>
            </a:r>
            <a:r>
              <a:rPr lang="en-US" sz="55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৪র্থ </a:t>
            </a:r>
            <a:r>
              <a:rPr lang="en-US" sz="4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7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50630"/>
            <a:ext cx="1356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0" y="1043017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আধা-পরোক্ষ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cs typeface="NikoshBAN" pitchFamily="2" charset="0"/>
              </a:rPr>
              <a:t>( Semi-Indirect Lighting )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2438400"/>
            <a:ext cx="1112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আলোকরশ্মির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60-90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আলোকরশ্মিকে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রিফ্লেক্টরের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সিলিং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নিক্ষেপ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কার্যকরী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পৌঁছে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মৃদু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চোখ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ধাঁধায়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আলোকসজ্জায়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22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10668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cs typeface="NikoshBAN" pitchFamily="2" charset="0"/>
              </a:rPr>
              <a:t>( General Lighting )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362200"/>
            <a:ext cx="1181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স্কিমে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রিফ্লেক্টর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আলোকরশ্মি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চর্তুদিকে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আলোকরশ্মি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বাসাবাড়ি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আদালত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সেসব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cs typeface="NikoshBAN" pitchFamily="2" charset="0"/>
              </a:rPr>
              <a:t> </a:t>
            </a:r>
            <a:r>
              <a:rPr lang="en-US" sz="3600" dirty="0">
                <a:cs typeface="NikoshBAN" pitchFamily="2" charset="0"/>
              </a:rPr>
              <a:t>General Lighting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87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066800"/>
            <a:ext cx="975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সম্পূরক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cs typeface="NikoshBAN" pitchFamily="2" charset="0"/>
              </a:rPr>
              <a:t>( Supplementary Lighting )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438400"/>
            <a:ext cx="12877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সম্পূরক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cs typeface="NikoshBAN" pitchFamily="2" charset="0"/>
              </a:rPr>
              <a:t>Supplementary </a:t>
            </a:r>
            <a:r>
              <a:rPr lang="en-US" sz="3600" dirty="0">
                <a:cs typeface="NikoshBAN" pitchFamily="2" charset="0"/>
              </a:rPr>
              <a:t>Lighting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থিয়েটারে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টেবিলে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অলাদাভাবে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অলোকীকরণের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753600" y="5181600"/>
            <a:ext cx="40386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96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591988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সমতা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latin typeface="+mj-lt"/>
                <a:cs typeface="NikoshBAN" pitchFamily="2" charset="0"/>
              </a:rPr>
              <a:t>( Balancing of Illumination )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1287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আলোকীকরণে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গুরূত্বপূর্ণ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cs typeface="NikoshBAN" pitchFamily="2" charset="0"/>
              </a:rPr>
              <a:t>Balancing </a:t>
            </a:r>
            <a:r>
              <a:rPr lang="en-US" sz="3600" dirty="0">
                <a:cs typeface="NikoshBAN" pitchFamily="2" charset="0"/>
              </a:rPr>
              <a:t>of Illumination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চক্ষু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দৃষ্টিসীমার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উজ্জ্বলতাকে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আপনা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আপনিই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খাইয়ে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অসমতা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চক্ষুকে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দ্রুত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খাওয়ানোর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বিরক্তি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উৎপাদনশীলতা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যথাস্থানে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মানসিকভাবে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একাকিত্ব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নি:সঙ্গতা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অবসাদগ্রস্থতা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ক্ষোভের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ব্যাঘাত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9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914400"/>
            <a:ext cx="1059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স্কিম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উচিত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133600"/>
            <a:ext cx="10896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পর্যাপ্ত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কর্মক্ষেত্রের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বিতরণ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যতদূর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ঔজ্জ্বল্য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যতদূর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56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43129"/>
            <a:ext cx="1143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স্কিমের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4000" b="1" u="sng" dirty="0">
              <a:solidFill>
                <a:srgbClr val="C00000"/>
              </a:solidFill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064047"/>
              </p:ext>
            </p:extLst>
          </p:nvPr>
        </p:nvGraphicFramePr>
        <p:xfrm>
          <a:off x="1143000" y="1524000"/>
          <a:ext cx="127254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81800"/>
                <a:gridCol w="5943600"/>
              </a:tblGrid>
              <a:tr h="561011"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প্রত্যক্ষ</a:t>
                      </a:r>
                      <a:r>
                        <a:rPr lang="en-US" sz="36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3600" b="1" u="sng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লাইটিং</a:t>
                      </a:r>
                      <a:r>
                        <a:rPr lang="en-US" sz="36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u="sng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স্কিম</a:t>
                      </a:r>
                      <a:endParaRPr lang="en-US" sz="36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u="sng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পরোক্ষ</a:t>
                      </a:r>
                      <a:r>
                        <a:rPr lang="en-US" sz="36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3600" b="1" u="sng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লাইটিং</a:t>
                      </a:r>
                      <a:r>
                        <a:rPr lang="en-US" sz="3600" b="1" u="sng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u="sng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স্কিম</a:t>
                      </a:r>
                      <a:endParaRPr lang="en-US" sz="36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1।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রিফ্লেক্টর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ব্যবহার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শতকরা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৯0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ভাগেরও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বেশি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আলোক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রশ্মিকে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সরাসরি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বস্তু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তলের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উপর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নিক্ষেপ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463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1।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রিফ্লেক্টর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ব্যবহার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শতকরা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৯0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ভাগেরও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বেশি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আলোক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রশ্মিকে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সিলিং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এ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নিক্ষেপ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2। </a:t>
                      </a:r>
                      <a:r>
                        <a:rPr lang="en-US" sz="3600" b="0" u="none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অধিক</a:t>
                      </a:r>
                      <a:r>
                        <a:rPr lang="en-US" sz="3600" b="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0" u="none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ব্যবহূত</a:t>
                      </a:r>
                      <a:r>
                        <a:rPr lang="en-US" sz="3600" b="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0" u="none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3600" b="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২। </a:t>
                      </a:r>
                      <a:r>
                        <a:rPr lang="en-US" sz="3600" b="0" u="none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</a:t>
                      </a:r>
                      <a:r>
                        <a:rPr lang="en-US" sz="3600" b="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0" u="none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ব্যবহূত</a:t>
                      </a:r>
                      <a:r>
                        <a:rPr lang="en-US" sz="3600" b="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0" u="none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3600" b="0" u="none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৩।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শিল্পকারখানা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বহিরাঙ্গন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আলোকিতকরণে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অধিক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ব্যবহূত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৩।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সিনেমা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হল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থিয়েটার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,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হোটেল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প্রভৃতি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সজ্জায়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ব্যবহৃত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৪। </a:t>
                      </a:r>
                      <a:r>
                        <a:rPr lang="en-US" sz="3600" b="0" u="none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sz="3600" b="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0" u="none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দক্ষতা</a:t>
                      </a:r>
                      <a:r>
                        <a:rPr lang="en-US" sz="3600" b="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0" u="none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সর্বাপেক্ষা</a:t>
                      </a:r>
                      <a:r>
                        <a:rPr lang="en-US" sz="3600" b="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0" u="none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বেশি</a:t>
                      </a:r>
                      <a:r>
                        <a:rPr lang="en-US" sz="3600" b="0" u="none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৪।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দক্ষতা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তুলনামূলক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কম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5।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এতে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গাঢ়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ছায়া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সৃষ্টি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5।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ছায়া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তেমন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বুঝা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যায়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85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484257"/>
            <a:ext cx="1150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লুমেন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মেথডে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আলোকিতকরণে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49614" y="1066800"/>
                <a:ext cx="7162800" cy="7038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বাতির </a:t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3600" b="1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b="1" dirty="0" smtClean="0">
                    <a:latin typeface="+mj-lt"/>
                    <a:cs typeface="NikoshBAN" pitchFamily="2" charset="0"/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/>
                            <a:cs typeface="NikoshBAN" pitchFamily="2" charset="0"/>
                          </a:rPr>
                          <m:t>𝐄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𝐀</m:t>
                        </m:r>
                      </m:num>
                      <m:den>
                        <m:r>
                          <a:rPr lang="en-US" sz="3600" b="1" i="0" smtClean="0">
                            <a:latin typeface="Cambria Math"/>
                            <a:cs typeface="NikoshBAN" pitchFamily="2" charset="0"/>
                          </a:rPr>
                          <m:t>𝐅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𝐔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.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𝐅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𝐌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.</m:t>
                        </m:r>
                        <m:r>
                          <a:rPr lang="en-US" sz="3600" b="1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𝐅</m:t>
                        </m:r>
                      </m:den>
                    </m:f>
                  </m:oMath>
                </a14:m>
                <a:endParaRPr lang="en-US" sz="3600" b="1" dirty="0" smtClean="0">
                  <a:latin typeface="+mj-lt"/>
                  <a:ea typeface="Cambria Math"/>
                  <a:cs typeface="NikoshBAN" pitchFamily="2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এখানে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smtClean="0">
                    <a:latin typeface="+mj-lt"/>
                    <a:cs typeface="NikoshBAN" pitchFamily="2" charset="0"/>
                  </a:rPr>
                  <a:t>  	    N =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প্রয়োজনীয়বাতিরসংখ্যা</a:t>
                </a:r>
                <a:endParaRPr lang="en-US" sz="3600" dirty="0" smtClean="0">
                  <a:latin typeface="+mj-lt"/>
                  <a:cs typeface="NikoshBAN" pitchFamily="2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smtClean="0">
                    <a:latin typeface="+mj-lt"/>
                    <a:cs typeface="NikoshBAN" pitchFamily="2" charset="0"/>
                  </a:rPr>
                  <a:t>   	    E  =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প্রয়োজনীয়গড়উদ্ভাসন</a:t>
                </a:r>
                <a:endParaRPr lang="en-US" sz="3600" dirty="0" smtClean="0">
                  <a:latin typeface="+mj-lt"/>
                  <a:cs typeface="NikoshBAN" pitchFamily="2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smtClean="0">
                    <a:latin typeface="+mj-lt"/>
                    <a:cs typeface="NikoshBAN" pitchFamily="2" charset="0"/>
                  </a:rPr>
                  <a:t>    	    A  =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কার্যকরীতলেরক্ষেত্রফল</a:t>
                </a:r>
                <a:endParaRPr lang="en-US" sz="3600" dirty="0" smtClean="0">
                  <a:latin typeface="+mj-lt"/>
                  <a:cs typeface="NikoshBAN" pitchFamily="2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smtClean="0">
                    <a:latin typeface="+mj-lt"/>
                    <a:cs typeface="NikoshBAN" pitchFamily="2" charset="0"/>
                  </a:rPr>
                  <a:t>    	    F   =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বাতিরলুমেনআউটপুট</a:t>
                </a:r>
                <a:endParaRPr lang="en-US" sz="3600" dirty="0" smtClean="0">
                  <a:latin typeface="+mj-lt"/>
                  <a:cs typeface="NikoshBAN" pitchFamily="2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smtClean="0">
                    <a:latin typeface="+mj-lt"/>
                    <a:cs typeface="NikoshBAN" pitchFamily="2" charset="0"/>
                  </a:rPr>
                  <a:t>	U.F   =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ইউটিলাইজেশনফ্যাক্টর</a:t>
                </a:r>
                <a:endParaRPr lang="en-US" sz="3600" dirty="0" smtClean="0">
                  <a:latin typeface="+mj-lt"/>
                  <a:cs typeface="NikoshBAN" pitchFamily="2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3600" dirty="0" smtClean="0">
                    <a:latin typeface="+mj-lt"/>
                    <a:cs typeface="NikoshBAN" pitchFamily="2" charset="0"/>
                  </a:rPr>
                  <a:t>	M.F  =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মেইনটেন্যান্সফ্যাক্টর</a:t>
                </a:r>
                <a:endParaRPr lang="en-US" sz="3600" dirty="0">
                  <a:latin typeface="+mj-lt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614" y="1066800"/>
                <a:ext cx="7162800" cy="7038209"/>
              </a:xfrm>
              <a:prstGeom prst="rect">
                <a:avLst/>
              </a:prstGeom>
              <a:blipFill rotWithShape="1">
                <a:blip r:embed="rId2"/>
                <a:stretch>
                  <a:fillRect l="-2638" b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362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905000"/>
            <a:ext cx="1143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81000"/>
            <a:ext cx="1165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বিষয়ের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নির্ভরশীল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905000"/>
            <a:ext cx="1143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3186" y="1057355"/>
            <a:ext cx="11582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lphaL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দূরত্বের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দর্শক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বস্তুটিকে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স্বাচ্ছন্দে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lphaL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পিছনের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সাদৃশ্য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lphaL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অল্পসময়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সাময়িকভাবে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তুলনায়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দীর্ঘক্ষণ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প্রয়োজন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lphaL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একইভাবে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2906842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761999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000" b="1" u="sng" dirty="0" smtClean="0">
                <a:solidFill>
                  <a:srgbClr val="C00000"/>
                </a:solidFill>
                <a:latin typeface="+mj-lt"/>
                <a:cs typeface="NikoshBAN" pitchFamily="2" charset="0"/>
              </a:rPr>
              <a:t>(</a:t>
            </a:r>
            <a:r>
              <a:rPr lang="en-US" sz="4000" b="1" u="sng" dirty="0" err="1" smtClean="0">
                <a:solidFill>
                  <a:srgbClr val="C00000"/>
                </a:solidFill>
                <a:latin typeface="+mj-lt"/>
                <a:cs typeface="NikoshBAN" pitchFamily="2" charset="0"/>
              </a:rPr>
              <a:t>Colour</a:t>
            </a:r>
            <a:r>
              <a:rPr lang="en-US" sz="4000" b="1" u="sng" dirty="0" smtClean="0">
                <a:solidFill>
                  <a:srgbClr val="C00000"/>
                </a:solidFill>
                <a:latin typeface="+mj-lt"/>
                <a:cs typeface="NikoshBAN" pitchFamily="2" charset="0"/>
              </a:rPr>
              <a:t> of Light)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981200"/>
            <a:ext cx="11887200" cy="4178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আলোতে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দেখায়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আলোতেও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যাতে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রকমই</a:t>
            </a:r>
            <a:r>
              <a:rPr lang="en-US" sz="3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 smtClean="0">
                <a:latin typeface="NikoshBAN" pitchFamily="2" charset="0"/>
                <a:cs typeface="NikoshBAN" pitchFamily="2" charset="0"/>
              </a:rPr>
              <a:t>দেখায়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টিউব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মতোই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খরচে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আলোকিত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705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9469" y="3810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latin typeface="+mj-lt"/>
                <a:cs typeface="NikoshBAN" pitchFamily="2" charset="0"/>
              </a:rPr>
              <a:t>(Shadow)</a:t>
            </a:r>
            <a:endParaRPr lang="en-US" sz="4000" b="1" u="sng" dirty="0">
              <a:solidFill>
                <a:srgbClr val="C00000"/>
              </a:solidFill>
              <a:latin typeface="+mj-lt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133600"/>
            <a:ext cx="10591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স্থাপনা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আলোকীকরণে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গভীর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বিরক্তি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পুরোপুরি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অনুপস্থিতি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স্থাপনার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কৃত্রিম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আলোকীকরণে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কাম্য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ছায়াবিহীন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অপছন্দনীয়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1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4"/>
            <a:ext cx="14630400" cy="82263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81200" y="2042160"/>
            <a:ext cx="11186160" cy="2702278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sz="55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ইনস্টলেশন</a:t>
            </a:r>
            <a:r>
              <a:rPr lang="en-US" sz="55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প্ল্যানিং</a:t>
            </a:r>
            <a:r>
              <a:rPr lang="en-US" sz="5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55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এস্টিমেটিং</a:t>
            </a:r>
            <a:r>
              <a:rPr lang="en-US" sz="5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5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45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৬৭৪১ </a:t>
            </a:r>
            <a:r>
              <a:rPr lang="en-US" sz="45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4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0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2011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দেয়ালের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cs typeface="NikoshBAN" pitchFamily="2" charset="0"/>
              </a:rPr>
              <a:t>(</a:t>
            </a:r>
            <a:r>
              <a:rPr lang="en-US" sz="4000" b="1" u="sng" dirty="0" err="1" smtClean="0">
                <a:solidFill>
                  <a:srgbClr val="C00000"/>
                </a:solidFill>
                <a:cs typeface="NikoshBAN" pitchFamily="2" charset="0"/>
              </a:rPr>
              <a:t>Colours</a:t>
            </a:r>
            <a:r>
              <a:rPr lang="en-US" sz="4000" b="1" u="sng" dirty="0" smtClean="0">
                <a:solidFill>
                  <a:srgbClr val="C00000"/>
                </a:solidFill>
                <a:cs typeface="NikoshBAN" pitchFamily="2" charset="0"/>
              </a:rPr>
              <a:t> of Surrounding Walls)</a:t>
            </a:r>
            <a:endParaRPr lang="en-US" sz="4000" b="1" u="sng" dirty="0">
              <a:solidFill>
                <a:srgbClr val="C00000"/>
              </a:solidFill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828800"/>
            <a:ext cx="1112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কক্ষের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কক্ষের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সিলিং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বিচ্ছুরিত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সিলিং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রঙিন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সিলিং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বিচ্ছুরিত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838200"/>
            <a:ext cx="967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মাউন্টিং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cs typeface="NikoshBAN" pitchFamily="2" charset="0"/>
              </a:rPr>
              <a:t>(Mounting Height of Lamp)</a:t>
            </a:r>
            <a:endParaRPr lang="en-US" sz="4000" b="1" u="sng" dirty="0">
              <a:solidFill>
                <a:srgbClr val="C00000"/>
              </a:solidFill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057400"/>
            <a:ext cx="1120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কার্যকরি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মাউন্টিং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মাউন্টিং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ভবনের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টাইপ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মাউন্টিং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মাউন্টিং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2.2মিটার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2.5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511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8931" y="339740"/>
            <a:ext cx="1043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cs typeface="NikoshBAN" pitchFamily="2" charset="0"/>
              </a:rPr>
              <a:t>(Spacing of Luminaries)</a:t>
            </a:r>
            <a:endParaRPr lang="en-US" sz="4000" b="1" u="sng" dirty="0">
              <a:solidFill>
                <a:srgbClr val="C00000"/>
              </a:solidFill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393686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মধ্যবর্তী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মাউন্টিং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আধা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খুবই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ফ্লুরোসেন্ট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1 - 0.75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রিফ্লেক্টরসহ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ইনক্যানডিসেন্ট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0.6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কোনোভাবেই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1.5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96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6096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cs typeface="NikoshBAN" pitchFamily="2" charset="0"/>
              </a:rPr>
              <a:t>(</a:t>
            </a:r>
            <a:r>
              <a:rPr lang="en-US" sz="4000" b="1" u="sng" dirty="0" smtClean="0">
                <a:solidFill>
                  <a:srgbClr val="C00000"/>
                </a:solidFill>
                <a:cs typeface="NikoshBAN" pitchFamily="2" charset="0"/>
              </a:rPr>
              <a:t>Space - Height Ratio)</a:t>
            </a:r>
            <a:endParaRPr lang="en-US" sz="4000" b="1" u="sng" dirty="0">
              <a:solidFill>
                <a:srgbClr val="C00000"/>
              </a:solidFill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19400" y="1676400"/>
                <a:ext cx="10515600" cy="4362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দুইবাতিরমধ্যবর্তীব্যবধানএরসাথেবাতিরমাউন্টিং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উচ্চতারঅনুপাতকেব্যবধান-উচ্চতাঅনুপাত</a:t>
                </a:r>
                <a:r>
                  <a:rPr lang="en-US" sz="3600" dirty="0">
                    <a:cs typeface="NikoshBAN" pitchFamily="2" charset="0"/>
                  </a:rPr>
                  <a:t>Space - Height Ratio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বলে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</a:p>
              <a:p>
                <a:pPr algn="just"/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ব্যবধান-উচ্চতা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অনুপাত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3600" dirty="0">
                                <a:latin typeface="NikoshBAN" pitchFamily="2" charset="0"/>
                                <a:cs typeface="NikoshBAN" pitchFamily="2" charset="0"/>
                              </a:rPr>
                              <m:t>দুই বাতির মধ্যবর্তী ব্যবধান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3600" dirty="0">
                                <a:latin typeface="NikoshBAN" pitchFamily="2" charset="0"/>
                                <a:cs typeface="NikoshBAN" pitchFamily="2" charset="0"/>
                              </a:rPr>
                              <m:t>বাতির মাউন্টিং উচ্চতা</m:t>
                            </m:r>
                          </m:den>
                        </m:f>
                      </m:e>
                    </m:box>
                  </m:oMath>
                </a14:m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আলোকঔজ্জ্বল্যেরমাত্রা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বাতিরসংখ্যা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বাতিরবিন্যাস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জানারজন্যস্পেস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-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হাইটরেশিওনির্ণয়করাহয়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676400"/>
                <a:ext cx="10515600" cy="4362926"/>
              </a:xfrm>
              <a:prstGeom prst="rect">
                <a:avLst/>
              </a:prstGeom>
              <a:blipFill rotWithShape="1">
                <a:blip r:embed="rId2"/>
                <a:stretch>
                  <a:fillRect l="-1797" t="-2095" r="-2783" b="-4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965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18527"/>
            <a:ext cx="14630400" cy="82263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57800" y="744926"/>
            <a:ext cx="3169920" cy="1009507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algn="ctr"/>
            <a:r>
              <a:rPr lang="en-US" sz="5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u="sng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3920" y="2278188"/>
            <a:ext cx="12146280" cy="4538678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marL="742950" indent="-742950"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+mj-lt"/>
              <a:buAutoNum type="arabicParenR"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স্কীমের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+mj-lt"/>
              <a:buAutoNum type="arabi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স্কীমের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+mj-lt"/>
              <a:buAutoNum type="arabi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লুমেন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মেথডে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আলোকিতকরণে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+mj-lt"/>
              <a:buAutoNum type="arabi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পরোক্ষ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স্কীমের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+mj-lt"/>
              <a:buAutoNum type="arabi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:-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উদ্ভাসনের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দেয়ালের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মাউন্টিং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ব্যবধান-উচ্চতা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207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63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67200" y="1920240"/>
            <a:ext cx="8686800" cy="4456605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algn="ctr"/>
            <a:r>
              <a:rPr lang="en-US" sz="5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b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5600" b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5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5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স্কিমের</a:t>
            </a:r>
            <a:r>
              <a:rPr lang="en-US" sz="5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5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6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600" b="1" dirty="0">
                <a:solidFill>
                  <a:srgbClr val="C00000"/>
                </a:solidFill>
                <a:cs typeface="NikoshBAN" pitchFamily="2" charset="0"/>
              </a:rPr>
              <a:t>(Understand the Concept of Lighting Scheme)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54"/>
            <a:ext cx="14630400" cy="82263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76801" y="457200"/>
            <a:ext cx="3901438" cy="917174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algn="ctr"/>
            <a:r>
              <a:rPr lang="en-US" sz="5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1472494"/>
            <a:ext cx="5330178" cy="689419"/>
          </a:xfrm>
          <a:prstGeom prst="rect">
            <a:avLst/>
          </a:prstGeom>
        </p:spPr>
        <p:txBody>
          <a:bodyPr wrap="none" lIns="146304" tIns="73152" rIns="146304" bIns="73152">
            <a:spAutoFit/>
          </a:bodyPr>
          <a:lstStyle/>
          <a:p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500" b="1" dirty="0">
                <a:latin typeface="NikoshBAN" pitchFamily="2" charset="0"/>
                <a:cs typeface="NikoshBAN" pitchFamily="2" charset="0"/>
              </a:rPr>
              <a:t>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4359" y="2514600"/>
            <a:ext cx="12039600" cy="4538678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marL="571500" indent="-571500"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itchFamily="2" charset="2"/>
              <a:buChar char="ü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স্কীমের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itchFamily="2" charset="2"/>
              <a:buChar char="ü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স্কীমের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itchFamily="2" charset="2"/>
              <a:buChar char="ü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লুমেন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মেথডে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আলোকিতকরণে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itchFamily="2" charset="2"/>
              <a:buChar char="ü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পরোক্ষ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স্কীমের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spcBef>
                <a:spcPts val="480"/>
              </a:spcBef>
              <a:spcAft>
                <a:spcPts val="480"/>
              </a:spcAft>
              <a:buClr>
                <a:schemeClr val="accent6">
                  <a:lumMod val="75000"/>
                </a:schemeClr>
              </a:buClr>
              <a:buSzPct val="125000"/>
              <a:buFont typeface="Wingdings" pitchFamily="2" charset="2"/>
              <a:buChar char="ü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:-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দেয়ালের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মাউন্টিং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ব্যবধান-উচ্চতা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392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276"/>
            <a:ext cx="14630400" cy="82263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81200" y="1249680"/>
            <a:ext cx="10439400" cy="763286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algn="ctr"/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স্কিম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rgbClr val="C00000"/>
                </a:solidFill>
                <a:latin typeface="+mj-lt"/>
                <a:cs typeface="NikoshBAN" pitchFamily="2" charset="0"/>
              </a:rPr>
              <a:t>(Lighting Scheme)</a:t>
            </a:r>
            <a:endParaRPr lang="en-US" sz="1800" b="1" u="sng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6454" y="2819400"/>
            <a:ext cx="11119945" cy="1809726"/>
          </a:xfrm>
          <a:prstGeom prst="rect">
            <a:avLst/>
          </a:prstGeom>
        </p:spPr>
        <p:txBody>
          <a:bodyPr wrap="square" lIns="146304" tIns="73152" rIns="146304" bIns="7315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স্থাপনাকে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আলোকিতকরণের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ব্যবস্থার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বিন্যাসকে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cs typeface="NikoshBAN" pitchFamily="2" charset="0"/>
              </a:rPr>
              <a:t>Lighting Scheme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392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66593" y="738849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স্কিম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শ্রেণীবিভাগ</a:t>
            </a:r>
            <a:endParaRPr lang="en-US" sz="1800" b="1" u="sng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399" y="1981200"/>
            <a:ext cx="797866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+mj-lt"/>
                <a:cs typeface="NikoshBAN" pitchFamily="2" charset="0"/>
              </a:rPr>
              <a:t>( Direct Lighting )</a:t>
            </a:r>
          </a:p>
          <a:p>
            <a:pPr marL="571500" indent="-571500" algn="just">
              <a:buFont typeface="+mj-lt"/>
              <a:buAutoNum type="romanLcPeriod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cs typeface="NikoshBAN" pitchFamily="2" charset="0"/>
              </a:rPr>
              <a:t>( </a:t>
            </a:r>
            <a:r>
              <a:rPr lang="en-US" sz="3200" dirty="0" smtClean="0">
                <a:cs typeface="NikoshBAN" pitchFamily="2" charset="0"/>
              </a:rPr>
              <a:t>Indirect </a:t>
            </a:r>
            <a:r>
              <a:rPr lang="en-US" sz="3200" dirty="0">
                <a:cs typeface="NikoshBAN" pitchFamily="2" charset="0"/>
              </a:rPr>
              <a:t>Lighting </a:t>
            </a:r>
            <a:r>
              <a:rPr lang="en-US" sz="3200" dirty="0" smtClean="0">
                <a:cs typeface="NikoshBAN" pitchFamily="2" charset="0"/>
              </a:rPr>
              <a:t>)</a:t>
            </a:r>
          </a:p>
          <a:p>
            <a:pPr marL="571500" indent="-571500" algn="just">
              <a:buFont typeface="+mj-lt"/>
              <a:buAutoNum type="romanLcPeriod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আধা-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cs typeface="NikoshBAN" pitchFamily="2" charset="0"/>
              </a:rPr>
              <a:t>( </a:t>
            </a:r>
            <a:r>
              <a:rPr lang="en-US" sz="3200" dirty="0" smtClean="0">
                <a:cs typeface="NikoshBAN" pitchFamily="2" charset="0"/>
              </a:rPr>
              <a:t>Semi-Direct </a:t>
            </a:r>
            <a:r>
              <a:rPr lang="en-US" sz="3200" dirty="0">
                <a:cs typeface="NikoshBAN" pitchFamily="2" charset="0"/>
              </a:rPr>
              <a:t>Lighting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+mj-lt"/>
              <a:buAutoNum type="romanLcPeriod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আধা-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cs typeface="NikoshBAN" pitchFamily="2" charset="0"/>
              </a:rPr>
              <a:t>( </a:t>
            </a:r>
            <a:r>
              <a:rPr lang="en-US" sz="3200" dirty="0" smtClean="0">
                <a:cs typeface="NikoshBAN" pitchFamily="2" charset="0"/>
              </a:rPr>
              <a:t>Semi-Indirect </a:t>
            </a:r>
            <a:r>
              <a:rPr lang="en-US" sz="3200" dirty="0">
                <a:cs typeface="NikoshBAN" pitchFamily="2" charset="0"/>
              </a:rPr>
              <a:t>Lighting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+mj-lt"/>
              <a:buAutoNum type="romanLcPeriod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cs typeface="NikoshBAN" pitchFamily="2" charset="0"/>
              </a:rPr>
              <a:t>( </a:t>
            </a:r>
            <a:r>
              <a:rPr lang="en-US" sz="3200" dirty="0" smtClean="0">
                <a:cs typeface="NikoshBAN" pitchFamily="2" charset="0"/>
              </a:rPr>
              <a:t>General </a:t>
            </a:r>
            <a:r>
              <a:rPr lang="en-US" sz="3200" dirty="0">
                <a:cs typeface="NikoshBAN" pitchFamily="2" charset="0"/>
              </a:rPr>
              <a:t>Lighting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+mj-lt"/>
              <a:buAutoNum type="romanLcPeriod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সম্পূরক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200" dirty="0">
                <a:cs typeface="NikoshBAN" pitchFamily="2" charset="0"/>
              </a:rPr>
              <a:t>( </a:t>
            </a:r>
            <a:r>
              <a:rPr lang="en-US" sz="3200" dirty="0" smtClean="0">
                <a:cs typeface="NikoshBAN" pitchFamily="2" charset="0"/>
              </a:rPr>
              <a:t>Supplementary Lighting 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9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2276" y="2209800"/>
            <a:ext cx="1104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রিফ্লেক্টর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90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ভাগেরও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আলোকরশ্মি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ফেলানো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cs typeface="NikoshBAN" pitchFamily="2" charset="0"/>
              </a:rPr>
              <a:t>Direct </a:t>
            </a:r>
            <a:r>
              <a:rPr lang="en-US" sz="3600" dirty="0">
                <a:cs typeface="NikoshBAN" pitchFamily="2" charset="0"/>
              </a:rPr>
              <a:t>Lighting </a:t>
            </a:r>
            <a:r>
              <a:rPr lang="en-US" sz="3600" dirty="0" smtClean="0"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সচরাচর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স্কিমের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সর্বাপেক্ষা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গাঢ়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গার্মেন্টস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সুইং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ফ্লোর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শিল্পকারখানা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বহিরাঙ্গন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আলোকিতকরণে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609600"/>
            <a:ext cx="1021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cs typeface="NikoshBAN" pitchFamily="2" charset="0"/>
              </a:rPr>
              <a:t>( Direct Lighting </a:t>
            </a:r>
            <a:r>
              <a:rPr lang="en-US" sz="4000" b="1" u="sng" dirty="0" smtClean="0">
                <a:solidFill>
                  <a:srgbClr val="C00000"/>
                </a:solidFill>
                <a:cs typeface="NikoshBAN" pitchFamily="2" charset="0"/>
              </a:rPr>
              <a:t>)</a:t>
            </a:r>
            <a:endParaRPr lang="en-US" sz="4000" b="1" u="sng" dirty="0">
              <a:solidFill>
                <a:srgbClr val="C00000"/>
              </a:solidFill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143000"/>
            <a:ext cx="1211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cs typeface="NikoshBAN" pitchFamily="2" charset="0"/>
              </a:rPr>
              <a:t>( Indirect Lighting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133600"/>
            <a:ext cx="111094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স্কিমে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90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ভাগেরও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আলোকরশ্মিকে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বোল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রিফ্লেক্টর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সিলিং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নিক্ষেপ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সিলিং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তীক্ষ্মতাকে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ন্যূনতম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মৃদু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তেমন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কক্ষের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উন্নততর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সিনেমা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থিয়েটার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হোটেল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প্রভৃতির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সজ্জায়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972206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আধা-প্রত্যক্ষ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40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cs typeface="NikoshBAN" pitchFamily="2" charset="0"/>
              </a:rPr>
              <a:t>( Semi-Direct Lighting )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2057400"/>
            <a:ext cx="1097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স্কিমে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সেমিডাইরেক্ট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রিফ্লেক্টর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আলোকরশ্মির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60-90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আলোকরশ্মিকে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নিক্ষেপ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আলোকরশ্মি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সিলিং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আলেকিতকরণে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সিলিং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উচ্চমাত্রার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উদ্ভাসন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উপযোগী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ওয়ার্কসপ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কারখানায়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লাইটিং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2788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871</Words>
  <Application>Microsoft Office PowerPoint</Application>
  <PresentationFormat>Custom</PresentationFormat>
  <Paragraphs>134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STEP</cp:lastModifiedBy>
  <cp:revision>594</cp:revision>
  <dcterms:created xsi:type="dcterms:W3CDTF">2020-09-02T11:58:25Z</dcterms:created>
  <dcterms:modified xsi:type="dcterms:W3CDTF">2023-10-11T10:16:25Z</dcterms:modified>
</cp:coreProperties>
</file>