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78" r:id="rId7"/>
    <p:sldId id="280" r:id="rId8"/>
    <p:sldId id="279" r:id="rId9"/>
    <p:sldId id="281" r:id="rId10"/>
  </p:sldIdLst>
  <p:sldSz cx="14630400" cy="82296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56" y="7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1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3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247650"/>
            <a:ext cx="3291840" cy="5265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247650"/>
            <a:ext cx="9631680" cy="52654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4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6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2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440181"/>
            <a:ext cx="6461760" cy="407289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440181"/>
            <a:ext cx="6461760" cy="407289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49"/>
            <a:ext cx="6464301" cy="474154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49"/>
            <a:ext cx="6466840" cy="474154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8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0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6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59"/>
            <a:ext cx="4813301" cy="139446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3"/>
            <a:ext cx="4813301" cy="5629275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2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5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4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5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5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63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34000" y="2161903"/>
            <a:ext cx="7086600" cy="1671227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5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sz="5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টেকনোলজি</a:t>
            </a:r>
            <a:r>
              <a:rPr lang="en-US" sz="55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7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63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81200" y="2042160"/>
            <a:ext cx="11186160" cy="2702278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sz="55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ইনস্টলেশন</a:t>
            </a:r>
            <a:r>
              <a:rPr lang="en-US" sz="55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প্ল্যানিং</a:t>
            </a:r>
            <a:r>
              <a:rPr lang="en-US" sz="5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55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এস্টিমেটিং</a:t>
            </a:r>
            <a:r>
              <a:rPr lang="en-US" sz="5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5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45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৬৭৪১ </a:t>
            </a:r>
            <a:r>
              <a:rPr lang="en-US" sz="45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63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67200" y="1920240"/>
            <a:ext cx="8686800" cy="4456605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5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b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5600" b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5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5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স্কিমের</a:t>
            </a:r>
            <a:r>
              <a:rPr lang="en-US" sz="5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5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600" b="1" dirty="0">
                <a:solidFill>
                  <a:srgbClr val="C00000"/>
                </a:solidFill>
                <a:cs typeface="NikoshBAN" pitchFamily="2" charset="0"/>
              </a:rPr>
              <a:t>(Understand the Concept of Lighting Scheme)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54"/>
            <a:ext cx="14630400" cy="82263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76801" y="457200"/>
            <a:ext cx="3901438" cy="917174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5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1772680"/>
            <a:ext cx="5330178" cy="689419"/>
          </a:xfrm>
          <a:prstGeom prst="rect">
            <a:avLst/>
          </a:prstGeom>
        </p:spPr>
        <p:txBody>
          <a:bodyPr wrap="none" lIns="146304" tIns="73152" rIns="146304" bIns="73152">
            <a:spAutoFit/>
          </a:bodyPr>
          <a:lstStyle/>
          <a:p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8345" y="2810953"/>
            <a:ext cx="9829800" cy="1255728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marL="571500" indent="-571500"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itchFamily="2" charset="2"/>
              <a:buChar char="ü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11392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295"/>
            <a:ext cx="14630400" cy="82263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533400"/>
                <a:ext cx="12573000" cy="2917722"/>
              </a:xfrm>
              <a:prstGeom prst="rect">
                <a:avLst/>
              </a:prstGeom>
            </p:spPr>
            <p:txBody>
              <a:bodyPr wrap="square" lIns="146304" tIns="73152" rIns="146304" bIns="73152">
                <a:spAutoFit/>
              </a:bodyPr>
              <a:lstStyle/>
              <a:p>
                <a:pPr algn="just"/>
                <a:r>
                  <a:rPr lang="en-US" sz="3600" b="1" u="sng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সমস্যা</a:t>
                </a:r>
                <a:r>
                  <a:rPr lang="en-US" sz="3600" b="1" u="sng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:</a:t>
                </a:r>
                <a:endParaRPr lang="en-US" sz="3600" b="1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600" b="1" dirty="0" smtClean="0">
                    <a:solidFill>
                      <a:srgbClr val="C00000"/>
                    </a:solidFill>
                    <a:latin typeface="+mj-lt"/>
                    <a:ea typeface="Cambria Math" pitchFamily="18" charset="0"/>
                    <a:cs typeface="NikoshBAN" pitchFamily="2" charset="0"/>
                  </a:rPr>
                  <a:t>6m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  <a:latin typeface="+mj-lt"/>
                    <a:ea typeface="Cambria Math" pitchFamily="18" charset="0"/>
                    <a:cs typeface="NikoshBAN" pitchFamily="2" charset="0"/>
                  </a:rPr>
                  <a:t> 15m 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সাইজেরএকটিকক্ষেরকার্যকরীতলকে</a:t>
                </a:r>
                <a:r>
                  <a:rPr lang="en-US" sz="3600" b="1" dirty="0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250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লাক্সউদ্ভাসনমানেআলোকিতকরতেহবে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। 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প্রতিবাতিরআউটপুট</a:t>
                </a:r>
                <a:r>
                  <a:rPr lang="en-US" sz="3600" b="1" dirty="0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40 </a:t>
                </a:r>
                <a:r>
                  <a:rPr lang="en-US" sz="3600" b="1" dirty="0" err="1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লুমেন</a:t>
                </a:r>
                <a:r>
                  <a:rPr lang="en-US" sz="3600" b="1" dirty="0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/</a:t>
                </a:r>
                <a:r>
                  <a:rPr lang="en-US" sz="3600" b="1" dirty="0" err="1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ওয়াট</a:t>
                </a:r>
                <a:r>
                  <a:rPr lang="en-US" sz="3600" b="1" dirty="0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, </a:t>
                </a:r>
                <a:r>
                  <a:rPr lang="en-US" sz="3600" b="1" dirty="0" err="1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ইউটিলাইজেশনফ্যাক্টর</a:t>
                </a:r>
                <a:r>
                  <a:rPr lang="en-US" sz="3600" b="1" dirty="0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 75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শতাংশ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, 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মেইনটেন্যান্সফ্যাক্টর</a:t>
                </a:r>
                <a:r>
                  <a:rPr lang="en-US" sz="3600" b="1" dirty="0" smtClean="0">
                    <a:solidFill>
                      <a:srgbClr val="C00000"/>
                    </a:solidFill>
                    <a:ea typeface="Cambria Math" pitchFamily="18" charset="0"/>
                    <a:cs typeface="NikoshBAN" pitchFamily="2" charset="0"/>
                  </a:rPr>
                  <a:t>80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শতাংশ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। 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কক্ষটিআলোকিতকরতেব্যায়িতপাওয়ার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, 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বাতিরসংখ্যাএবংবাতিরবিন্যাসনির্ণয়করেদেখাও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।</a:t>
                </a:r>
                <a:endParaRPr lang="en-US" sz="3600" b="1" dirty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33400"/>
                <a:ext cx="12573000" cy="2917722"/>
              </a:xfrm>
              <a:prstGeom prst="rect">
                <a:avLst/>
              </a:prstGeom>
              <a:blipFill rotWithShape="1">
                <a:blip r:embed="rId3"/>
                <a:stretch>
                  <a:fillRect l="-1018" t="-2301" r="-1842" b="-6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38600" y="3451122"/>
                <a:ext cx="9472448" cy="3471720"/>
              </a:xfrm>
              <a:prstGeom prst="rect">
                <a:avLst/>
              </a:prstGeom>
            </p:spPr>
            <p:txBody>
              <a:bodyPr wrap="square" lIns="146304" tIns="73152" rIns="146304" bIns="73152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উদ্ভাসনতলেরক্ষেত্রফল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en-US" sz="3600" b="1" dirty="0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6</a:t>
                </a:r>
                <a:r>
                  <a:rPr lang="en-US" sz="3600" b="1" dirty="0" err="1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মি</a:t>
                </a:r>
                <a:r>
                  <a:rPr lang="en-US" sz="3600" b="1" dirty="0" err="1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ঃ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15</a:t>
                </a:r>
                <a:r>
                  <a:rPr lang="en-US" sz="3600" b="1" dirty="0" err="1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মিঃ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 = </a:t>
                </a:r>
                <a:r>
                  <a:rPr lang="en-US" sz="3600" b="1" dirty="0" smtClean="0">
                    <a:ea typeface="Cambria Math" pitchFamily="18" charset="0"/>
                    <a:cs typeface="NikoshBAN" pitchFamily="2" charset="0"/>
                  </a:rPr>
                  <a:t>90 </a:t>
                </a:r>
                <a:r>
                  <a:rPr lang="en-US" sz="3600" b="1" dirty="0" err="1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বর্গমিটার</a:t>
                </a:r>
                <a:r>
                  <a:rPr lang="en-US" sz="3600" b="1" dirty="0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 ।</a:t>
                </a:r>
                <a:endParaRPr lang="en-US" sz="3600" b="1" dirty="0" smtClean="0">
                  <a:solidFill>
                    <a:schemeClr val="tx1"/>
                  </a:solidFill>
                  <a:latin typeface="NikoshBAN" pitchFamily="2" charset="0"/>
                  <a:ea typeface="Cambria Math" pitchFamily="18" charset="0"/>
                  <a:cs typeface="NikoshBAN" pitchFamily="2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উদ্ভাসন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তলেপ্রয়োজনীয়লুমেন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উদ্ভাসনতলেরক্ষেত্রফল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প্রতিএককক্ষেত্রফলেরউদ্ভাসনমাত্রা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600" b="1" dirty="0">
                    <a:ea typeface="Cambria Math" pitchFamily="18" charset="0"/>
                    <a:cs typeface="NikoshBAN" pitchFamily="2" charset="0"/>
                  </a:rPr>
                  <a:t>90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b="1" dirty="0" smtClean="0">
                    <a:ea typeface="Cambria Math" pitchFamily="18" charset="0"/>
                    <a:cs typeface="NikoshBAN" pitchFamily="2" charset="0"/>
                  </a:rPr>
                  <a:t>250</a:t>
                </a:r>
                <a:r>
                  <a:rPr lang="en-US" sz="3600" b="1" dirty="0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 = </a:t>
                </a:r>
                <a:r>
                  <a:rPr lang="en-US" sz="3600" b="1" dirty="0" smtClean="0">
                    <a:ea typeface="Cambria Math" pitchFamily="18" charset="0"/>
                    <a:cs typeface="NikoshBAN" pitchFamily="2" charset="0"/>
                  </a:rPr>
                  <a:t>22,500</a:t>
                </a:r>
                <a:r>
                  <a:rPr lang="en-US" sz="3600" b="1" dirty="0" err="1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লুমেন</a:t>
                </a:r>
                <a:r>
                  <a:rPr lang="en-US" sz="3600" b="1" dirty="0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।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451122"/>
                <a:ext cx="9472448" cy="3471720"/>
              </a:xfrm>
              <a:prstGeom prst="rect">
                <a:avLst/>
              </a:prstGeom>
              <a:blipFill rotWithShape="1">
                <a:blip r:embed="rId4"/>
                <a:stretch>
                  <a:fillRect l="-1417" r="-2382"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2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3600" y="738849"/>
                <a:ext cx="7772400" cy="6316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বাতি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কর্তৃকদেয়লুমেন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প্রয়োজনীয়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মোট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লুমেন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 b="0" i="0" smtClean="0">
                            <a:latin typeface="Cambria Math"/>
                            <a:cs typeface="NikoshBAN" pitchFamily="2" charset="0"/>
                          </a:rPr>
                          <m:t>UF</m:t>
                        </m:r>
                        <m:r>
                          <m:rPr>
                            <m:nor/>
                          </m:rPr>
                          <a:rPr lang="en-US" sz="3600" dirty="0" smtClean="0">
                            <a:solidFill>
                              <a:schemeClr val="tx1"/>
                            </a:solidFill>
                            <a:ea typeface="Cambria Math" pitchFamily="18" charset="0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b="0" i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36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Cambria Math"/>
                            <a:cs typeface="NikoshBAN" pitchFamily="2" charset="0"/>
                          </a:rPr>
                          <m:t>MF</m:t>
                        </m:r>
                      </m:den>
                    </m:f>
                  </m:oMath>
                </a14:m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smtClean="0">
                            <a:cs typeface="NikoshBAN" pitchFamily="2" charset="0"/>
                          </a:rPr>
                          <m:t>22,500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 b="0" i="0" smtClean="0">
                            <a:latin typeface="Cambria Math"/>
                            <a:cs typeface="NikoshBAN" pitchFamily="2" charset="0"/>
                          </a:rPr>
                          <m:t>0.75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NikoshBAN" pitchFamily="2" charset="0"/>
                            <a:ea typeface="Cambria Math" pitchFamily="18" charset="0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3600">
                            <a:latin typeface="NikoshBAN" pitchFamily="2" charset="0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smtClean="0">
                            <a:latin typeface="+mj-lt"/>
                            <a:cs typeface="NikoshBAN" pitchFamily="2" charset="0"/>
                          </a:rPr>
                          <m:t>0.</m:t>
                        </m:r>
                        <m:r>
                          <m:rPr>
                            <m:nor/>
                          </m:rPr>
                          <a:rPr lang="en-US" sz="3600" b="0" i="0" smtClean="0">
                            <a:latin typeface="+mj-lt"/>
                            <a:cs typeface="NikoshBAN" pitchFamily="2" charset="0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en-US" sz="3600" dirty="0" smtClean="0">
                    <a:cs typeface="NikoshBAN" pitchFamily="2" charset="0"/>
                  </a:rPr>
                  <a:t>37,500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লুমেন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pPr algn="just"/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প্রয়োজনীয়পাওয়ার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dirty="0">
                            <a:latin typeface="NikoshBAN" pitchFamily="2" charset="0"/>
                            <a:cs typeface="NikoshBAN" pitchFamily="2" charset="0"/>
                          </a:rPr>
                          <m:t>বাতি কর্তৃক দেয় লুমেন</m:t>
                        </m:r>
                      </m:num>
                      <m:den>
                        <m:r>
                          <a:rPr lang="en-US" sz="3600" b="0" i="0" smtClean="0">
                            <a:latin typeface="Cambria Math"/>
                            <a:cs typeface="NikoshBAN" pitchFamily="2" charset="0"/>
                          </a:rPr>
                          <m:t>বাতির</m:t>
                        </m:r>
                        <m:r>
                          <a:rPr lang="en-US" sz="3600" b="0" i="0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b="0" i="0" smtClean="0">
                            <a:latin typeface="Cambria Math"/>
                            <a:cs typeface="NikoshBAN" pitchFamily="2" charset="0"/>
                          </a:rPr>
                          <m:t>দক্ষতা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NikoshBAN" pitchFamily="2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>
                                    <a:latin typeface="Cambria Math"/>
                                    <a:cs typeface="NikoshBAN" pitchFamily="2" charset="0"/>
                                  </a:rPr>
                                  <m:t>লুমেন</m:t>
                                </m:r>
                              </m:num>
                              <m:den>
                                <m:r>
                                  <a:rPr lang="en-US" sz="3600">
                                    <a:latin typeface="Cambria Math"/>
                                    <a:cs typeface="NikoshBAN" pitchFamily="2" charset="0"/>
                                  </a:rPr>
                                  <m:t>ওয়াট</m:t>
                                </m:r>
                              </m:den>
                            </m:f>
                          </m:e>
                        </m:d>
                        <m:r>
                          <a:rPr lang="en-US" sz="3600" b="0" i="0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smtClean="0">
                            <a:cs typeface="NikoshBAN" pitchFamily="2" charset="0"/>
                          </a:rPr>
                          <m:t>37</m:t>
                        </m:r>
                        <m:r>
                          <m:rPr>
                            <m:nor/>
                          </m:rPr>
                          <a:rPr lang="en-US" sz="3600">
                            <a:cs typeface="NikoshBAN" pitchFamily="2" charset="0"/>
                          </a:rPr>
                          <m:t>,500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 b="0" i="0" smtClean="0">
                            <a:latin typeface="Cambria Math"/>
                            <a:cs typeface="NikoshBAN" pitchFamily="2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en-US" sz="4000" b="1" u="sng" dirty="0" smtClean="0">
                    <a:cs typeface="NikoshBAN" pitchFamily="2" charset="0"/>
                  </a:rPr>
                  <a:t>937.5 </a:t>
                </a:r>
                <a:r>
                  <a:rPr lang="en-US" sz="4000" b="1" u="sng" dirty="0" err="1" smtClean="0">
                    <a:latin typeface="NikoshBAN" pitchFamily="2" charset="0"/>
                    <a:cs typeface="NikoshBAN" pitchFamily="2" charset="0"/>
                  </a:rPr>
                  <a:t>ওয়াট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738849"/>
                <a:ext cx="7772400" cy="6316088"/>
              </a:xfrm>
              <a:prstGeom prst="rect">
                <a:avLst/>
              </a:prstGeom>
              <a:blipFill rotWithShape="1">
                <a:blip r:embed="rId2"/>
                <a:stretch>
                  <a:fillRect l="-2353" r="-549" b="-2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1277600" y="626767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solidFill>
                  <a:srgbClr val="00B050"/>
                </a:solidFill>
                <a:latin typeface="Matura MT Script Capitals" pitchFamily="66" charset="0"/>
                <a:cs typeface="Aharoni" pitchFamily="2" charset="-79"/>
              </a:rPr>
              <a:t>Ans.</a:t>
            </a:r>
          </a:p>
        </p:txBody>
      </p:sp>
    </p:spTree>
    <p:extLst>
      <p:ext uri="{BB962C8B-B14F-4D97-AF65-F5344CB8AC3E}">
        <p14:creationId xmlns:p14="http://schemas.microsoft.com/office/powerpoint/2010/main" val="15628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24600" y="945150"/>
                <a:ext cx="6934200" cy="5276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smtClean="0">
                    <a:ea typeface="Cambria Math" pitchFamily="18" charset="0"/>
                    <a:cs typeface="NikoshBAN" pitchFamily="2" charset="0"/>
                  </a:rPr>
                  <a:t>40 </a:t>
                </a:r>
                <a:r>
                  <a:rPr lang="en-US" sz="3200" dirty="0" err="1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ওয়াটের</a:t>
                </a:r>
                <a:r>
                  <a:rPr lang="en-US" sz="3200" dirty="0" err="1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টিউবলাইটেরসংখ্যা</a:t>
                </a:r>
                <a:r>
                  <a:rPr lang="en-US" sz="3200" dirty="0" err="1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হবে</a:t>
                </a:r>
                <a:endParaRPr lang="en-US" sz="3200" dirty="0" smtClean="0">
                  <a:latin typeface="NikoshBAN" pitchFamily="2" charset="0"/>
                  <a:ea typeface="Cambria Math" pitchFamily="18" charset="0"/>
                  <a:cs typeface="NikoshBAN" pitchFamily="2" charset="0"/>
                </a:endParaRPr>
              </a:p>
              <a:p>
                <a:pPr algn="just"/>
                <a:endParaRPr lang="en-US" sz="3200" dirty="0">
                  <a:latin typeface="NikoshBAN" pitchFamily="2" charset="0"/>
                  <a:ea typeface="Cambria Math" pitchFamily="18" charset="0"/>
                  <a:cs typeface="NikoshBAN" pitchFamily="2" charset="0"/>
                </a:endParaRPr>
              </a:p>
              <a:p>
                <a:pPr algn="just"/>
                <a:r>
                  <a:rPr lang="en-US" sz="3200" dirty="0" smtClean="0">
                    <a:ea typeface="Cambria Math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dirty="0" smtClean="0">
                            <a:ea typeface="Cambria Math" pitchFamily="18" charset="0"/>
                            <a:cs typeface="NikoshBAN" pitchFamily="2" charset="0"/>
                          </a:rPr>
                          <m:t>937.5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 dirty="0">
                            <a:ea typeface="Cambria Math" pitchFamily="18" charset="0"/>
                            <a:cs typeface="NikoshBAN" pitchFamily="2" charset="0"/>
                          </a:rPr>
                          <m:t>40 </m:t>
                        </m:r>
                      </m:den>
                    </m:f>
                  </m:oMath>
                </a14:m>
                <a:r>
                  <a:rPr lang="en-US" sz="3600" dirty="0" smtClean="0">
                    <a:ea typeface="Cambria Math" pitchFamily="18" charset="0"/>
                    <a:cs typeface="NikoshBAN" pitchFamily="2" charset="0"/>
                  </a:rPr>
                  <a:t>= 23.44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~</m:t>
                    </m:r>
                  </m:oMath>
                </a14:m>
                <a:r>
                  <a:rPr lang="en-US" sz="3600" dirty="0" smtClean="0">
                    <a:cs typeface="NikoshBAN" pitchFamily="2" charset="0"/>
                  </a:rPr>
                  <a:t> 24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pPr algn="just"/>
                <a:endParaRPr lang="en-US" sz="3200" dirty="0">
                  <a:latin typeface="NikoshBAN" pitchFamily="2" charset="0"/>
                  <a:ea typeface="Cambria Math" pitchFamily="18" charset="0"/>
                  <a:cs typeface="NikoshBAN" pitchFamily="2" charset="0"/>
                </a:endParaRPr>
              </a:p>
              <a:p>
                <a:pPr algn="just"/>
                <a:endParaRPr lang="en-US" sz="3200" dirty="0" smtClean="0">
                  <a:ea typeface="Cambria Math" pitchFamily="18" charset="0"/>
                  <a:cs typeface="NikoshBAN" pitchFamily="2" charset="0"/>
                </a:endParaRPr>
              </a:p>
              <a:p>
                <a:pPr algn="just"/>
                <a:r>
                  <a:rPr lang="en-US" sz="3200" dirty="0" smtClean="0">
                    <a:ea typeface="Cambria Math" pitchFamily="18" charset="0"/>
                    <a:cs typeface="NikoshBAN" pitchFamily="2" charset="0"/>
                  </a:rPr>
                  <a:t>40 </a:t>
                </a:r>
                <a:r>
                  <a:rPr lang="en-US" sz="3200" dirty="0" err="1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ওয়াটের</a:t>
                </a:r>
                <a:r>
                  <a:rPr lang="en-US" sz="3200" dirty="0" smtClean="0">
                    <a:ea typeface="Cambria Math" pitchFamily="18" charset="0"/>
                    <a:cs typeface="NikoshBAN" pitchFamily="2" charset="0"/>
                  </a:rPr>
                  <a:t>2</a:t>
                </a:r>
                <a:r>
                  <a:rPr lang="en-US" sz="3200" dirty="0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টি </a:t>
                </a:r>
                <a:r>
                  <a:rPr lang="en-US" sz="3200" dirty="0" err="1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করেটিউববিশিষ্টটিউবশেডব্যবহারকরলেশেডসংখ্যাহবে</a:t>
                </a:r>
              </a:p>
              <a:p>
                <a:pPr algn="just"/>
                <a:endParaRPr lang="en-US" sz="3200" dirty="0">
                  <a:latin typeface="NikoshBAN" pitchFamily="2" charset="0"/>
                  <a:ea typeface="Cambria Math" pitchFamily="18" charset="0"/>
                  <a:cs typeface="NikoshBAN" pitchFamily="2" charset="0"/>
                </a:endParaRPr>
              </a:p>
              <a:p>
                <a:pPr algn="just"/>
                <a:r>
                  <a:rPr lang="en-US" sz="3200" dirty="0" smtClean="0"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dirty="0" smtClean="0">
                            <a:ea typeface="Cambria Math" pitchFamily="18" charset="0"/>
                            <a:cs typeface="NikoshBAN" pitchFamily="2" charset="0"/>
                          </a:rPr>
                          <m:t>24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 dirty="0">
                            <a:ea typeface="Cambria Math" pitchFamily="18" charset="0"/>
                            <a:cs typeface="NikoshBAN" pitchFamily="2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sz="3200" dirty="0" smtClean="0">
                    <a:ea typeface="Cambria Math" pitchFamily="18" charset="0"/>
                    <a:cs typeface="NikoshBAN" pitchFamily="2" charset="0"/>
                  </a:rPr>
                  <a:t> = </a:t>
                </a:r>
                <a:r>
                  <a:rPr lang="en-US" sz="3600" dirty="0" smtClean="0">
                    <a:cs typeface="NikoshBAN" pitchFamily="2" charset="0"/>
                  </a:rPr>
                  <a:t>12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টি।	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945150"/>
                <a:ext cx="6934200" cy="5276637"/>
              </a:xfrm>
              <a:prstGeom prst="rect">
                <a:avLst/>
              </a:prstGeom>
              <a:blipFill rotWithShape="1">
                <a:blip r:embed="rId2"/>
                <a:stretch>
                  <a:fillRect l="-2287" t="-1732" r="-3606" b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1201400" y="1981878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Matura MT Script Capitals" pitchFamily="66" charset="0"/>
                <a:cs typeface="Aharoni" pitchFamily="2" charset="-79"/>
              </a:rPr>
              <a:t>Ans</a:t>
            </a:r>
            <a:r>
              <a:rPr lang="en-US" sz="4800" dirty="0" smtClean="0">
                <a:solidFill>
                  <a:srgbClr val="00B050"/>
                </a:solidFill>
                <a:latin typeface="Matura MT Script Capitals" pitchFamily="66" charset="0"/>
                <a:cs typeface="Aharoni" pitchFamily="2" charset="-79"/>
              </a:rPr>
              <a:t>.</a:t>
            </a:r>
            <a:endParaRPr lang="en-US" sz="4800" dirty="0">
              <a:solidFill>
                <a:srgbClr val="00B050"/>
              </a:solidFill>
              <a:latin typeface="Matura MT Script Capitals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02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76705" y="3938752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6m</a:t>
            </a:r>
            <a:endParaRPr lang="en-US" sz="3600" dirty="0"/>
          </a:p>
        </p:txBody>
      </p:sp>
      <p:grpSp>
        <p:nvGrpSpPr>
          <p:cNvPr id="2" name="Group 1"/>
          <p:cNvGrpSpPr/>
          <p:nvPr/>
        </p:nvGrpSpPr>
        <p:grpSpPr>
          <a:xfrm>
            <a:off x="552355" y="1425433"/>
            <a:ext cx="13811371" cy="5938290"/>
            <a:chOff x="552355" y="1425433"/>
            <a:chExt cx="13811371" cy="5938290"/>
          </a:xfrm>
        </p:grpSpPr>
        <p:sp>
          <p:nvSpPr>
            <p:cNvPr id="23" name="TextBox 22"/>
            <p:cNvSpPr txBox="1"/>
            <p:nvPr/>
          </p:nvSpPr>
          <p:spPr>
            <a:xfrm>
              <a:off x="7152852" y="1425433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15m</a:t>
              </a:r>
              <a:endParaRPr lang="en-US" sz="3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599652" y="2544785"/>
              <a:ext cx="0" cy="2133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52355" y="5458723"/>
              <a:ext cx="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79438" y="1782784"/>
              <a:ext cx="49924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8524452" y="1764391"/>
              <a:ext cx="5180286" cy="183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779438" y="2534275"/>
              <a:ext cx="11925300" cy="4800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588938" y="3372475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42954" y="4134475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52152" y="4945083"/>
              <a:ext cx="3810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588938" y="5734675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608645" y="6649075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705052" y="2392385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543252" y="2381875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428452" y="2392385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190452" y="2381875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104852" y="2416033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790652" y="2416033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381452" y="2381875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7252" y="2381875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905452" y="2404209"/>
              <a:ext cx="0" cy="281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9591252" y="2360854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0353252" y="2366767"/>
              <a:ext cx="0" cy="3389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1114595" y="2396983"/>
              <a:ext cx="0" cy="308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1893018" y="2364795"/>
              <a:ext cx="0" cy="332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2791652" y="2381875"/>
              <a:ext cx="0" cy="308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1043057" y="3103169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1m</a:t>
              </a:r>
              <a:endParaRPr lang="en-US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66735" y="3865169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2m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35692" y="4714250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3m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66972" y="5458723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4m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35692" y="6379769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5m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23652" y="1922093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1m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85652" y="1920210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2m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23852" y="1919466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3m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85852" y="1920210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4m</a:t>
              </a:r>
              <a:endParaRPr lang="en-US" sz="2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24435" y="1920210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5m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62635" y="1920210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6</a:t>
              </a:r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00835" y="1920210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7</a:t>
              </a:r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62452" y="1920210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8</a:t>
              </a:r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600652" y="1920210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9</a:t>
              </a:r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210252" y="1920210"/>
              <a:ext cx="7409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10m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972252" y="1920210"/>
              <a:ext cx="7409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11m</a:t>
              </a:r>
              <a:endParaRPr lang="en-US" sz="2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734252" y="1920210"/>
              <a:ext cx="7409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12m</a:t>
              </a:r>
              <a:endParaRPr lang="en-US" sz="2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517344" y="1920210"/>
              <a:ext cx="7409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13m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410652" y="1920210"/>
              <a:ext cx="7409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14m</a:t>
              </a:r>
              <a:endParaRPr lang="en-US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258252" y="3260781"/>
              <a:ext cx="304800" cy="187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609755" y="3294939"/>
              <a:ext cx="304800" cy="187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3754394" y="3167171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1m</a:t>
              </a:r>
              <a:endParaRPr lang="en-US" sz="2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678072" y="3929171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2m</a:t>
              </a:r>
              <a:endParaRPr lang="en-US" sz="2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3747029" y="4778252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3m</a:t>
              </a:r>
              <a:endParaRPr 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78309" y="5522725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4m</a:t>
              </a:r>
              <a:endParaRPr lang="en-US" sz="2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747029" y="6443771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5m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89355" y="3299792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116984" y="3299791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258252" y="4873018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116984" y="4862199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244591" y="6535354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962812" y="4837055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607406" y="4841190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962812" y="6554754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92944" y="6556992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9090441" y="6580282"/>
              <a:ext cx="292708" cy="1886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1743402" y="3388886"/>
              <a:ext cx="1197128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743402" y="4945084"/>
              <a:ext cx="1197128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773620" y="6649073"/>
              <a:ext cx="1197128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749246" y="2536246"/>
              <a:ext cx="0" cy="47986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119114" y="2536246"/>
              <a:ext cx="0" cy="47986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9253824" y="2551354"/>
              <a:ext cx="0" cy="47986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2400893" y="2530990"/>
              <a:ext cx="0" cy="47986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5666880" y="651640"/>
            <a:ext cx="3429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বাতির</a:t>
            </a:r>
            <a:r>
              <a:rPr lang="en-US" sz="3600" b="1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বিন্যাস</a:t>
            </a:r>
            <a:r>
              <a:rPr lang="en-US" sz="3600" b="1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নিম্নরূপঃ</a:t>
            </a:r>
            <a:endParaRPr lang="en-US" sz="3600" b="1" u="sng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95400" y="1905000"/>
                <a:ext cx="123444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b="1" dirty="0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30m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 15m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5m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সাইজেরএকটি</a:t>
                </a:r>
                <a:r>
                  <a:rPr lang="en-US" sz="3600" b="1" dirty="0" err="1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কনফারেন্সকক্ষকে</a:t>
                </a:r>
                <a:r>
                  <a:rPr lang="en-US" sz="3600" b="1" dirty="0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120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লাক্সউদ্ভাসনমানেআলোকিতকরতেহবে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। </a:t>
                </a:r>
                <a:r>
                  <a:rPr lang="en-US" sz="3600" b="1" dirty="0" err="1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এজন্যপ্রতিটি</a:t>
                </a:r>
                <a:r>
                  <a:rPr lang="en-US" sz="3600" b="1" dirty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40 </a:t>
                </a:r>
                <a:r>
                  <a:rPr lang="en-US" sz="3600" b="1" dirty="0" err="1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ওয়াটএরপ্রতিজোড়াটিউবলাইটসেটব্যবহারকরাহবে</a:t>
                </a:r>
                <a:r>
                  <a:rPr lang="en-US" sz="3600" b="1" dirty="0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। </a:t>
                </a:r>
                <a:r>
                  <a:rPr lang="en-US" sz="3600" b="1" dirty="0" err="1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প্রতিবাতিরআউটপুট</a:t>
                </a:r>
                <a:r>
                  <a:rPr lang="en-US" sz="3600" b="1" dirty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40 </a:t>
                </a:r>
                <a:r>
                  <a:rPr lang="en-US" sz="3600" b="1" dirty="0" err="1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লুমেন</a:t>
                </a:r>
                <a:r>
                  <a:rPr lang="en-US" sz="3600" b="1" dirty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/</a:t>
                </a:r>
                <a:r>
                  <a:rPr lang="en-US" sz="3600" b="1" dirty="0" err="1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ওয়াট</a:t>
                </a:r>
                <a:r>
                  <a:rPr lang="en-US" sz="3600" b="1" dirty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, </a:t>
                </a:r>
                <a:r>
                  <a:rPr lang="en-US" sz="3600" b="1" dirty="0" err="1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ইউটিলাইজেশনফ্যাক্টর</a:t>
                </a:r>
                <a:r>
                  <a:rPr lang="en-US" sz="3600" b="1" dirty="0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 (UF) 75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শতাংশ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,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মেইনটেন্যান্স</a:t>
                </a:r>
                <a:r>
                  <a:rPr lang="en-US" sz="3600" b="1" dirty="0" err="1" smtClean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ফ্যাক্টর</a:t>
                </a:r>
                <a:r>
                  <a:rPr lang="en-US" sz="3600" b="1" dirty="0" smtClean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(MF) </a:t>
                </a:r>
                <a:r>
                  <a:rPr lang="en-US" sz="3600" b="1" dirty="0">
                    <a:solidFill>
                      <a:schemeClr val="tx1"/>
                    </a:solidFill>
                    <a:ea typeface="Cambria Math" pitchFamily="18" charset="0"/>
                    <a:cs typeface="NikoshBAN" pitchFamily="2" charset="0"/>
                  </a:rPr>
                  <a:t>80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শতাংশ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।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কক্ষটিআলোকিতকরতেব্যায়িতপাওয়ার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,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বাতিরসংখ্যাএবংবাতিরবিন্যাসনির্ণয়করেদেখাও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ea typeface="Cambria Math" pitchFamily="18" charset="0"/>
                    <a:cs typeface="NikoshBAN" pitchFamily="2" charset="0"/>
                  </a:rPr>
                  <a:t>।</a:t>
                </a:r>
                <a:endParaRPr lang="en-US" sz="36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05000"/>
                <a:ext cx="12344400" cy="4247317"/>
              </a:xfrm>
              <a:prstGeom prst="rect">
                <a:avLst/>
              </a:prstGeom>
              <a:blipFill rotWithShape="1">
                <a:blip r:embed="rId2"/>
                <a:stretch>
                  <a:fillRect l="-1531" r="-2469" b="-3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676400" y="5334000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5340" y="1027386"/>
            <a:ext cx="181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3600" b="1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3600" b="1" u="sng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8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147</Words>
  <Application>Microsoft Office PowerPoint</Application>
  <PresentationFormat>Custom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Aharoni</vt:lpstr>
      <vt:lpstr>Arial</vt:lpstr>
      <vt:lpstr>Calibri</vt:lpstr>
      <vt:lpstr>Cambria Math</vt:lpstr>
      <vt:lpstr>Matura MT Script Capitals</vt:lpstr>
      <vt:lpstr>Nikosh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STEP</cp:lastModifiedBy>
  <cp:revision>636</cp:revision>
  <dcterms:created xsi:type="dcterms:W3CDTF">2020-09-02T11:58:25Z</dcterms:created>
  <dcterms:modified xsi:type="dcterms:W3CDTF">2023-10-11T10:17:36Z</dcterms:modified>
</cp:coreProperties>
</file>