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8" r:id="rId3"/>
    <p:sldMasterId id="2147483720" r:id="rId4"/>
  </p:sldMasterIdLst>
  <p:notesMasterIdLst>
    <p:notesMasterId r:id="rId19"/>
  </p:notesMasterIdLst>
  <p:sldIdLst>
    <p:sldId id="256" r:id="rId5"/>
    <p:sldId id="273" r:id="rId6"/>
    <p:sldId id="265" r:id="rId7"/>
    <p:sldId id="259" r:id="rId8"/>
    <p:sldId id="266" r:id="rId9"/>
    <p:sldId id="267" r:id="rId10"/>
    <p:sldId id="269" r:id="rId11"/>
    <p:sldId id="270" r:id="rId12"/>
    <p:sldId id="261" r:id="rId13"/>
    <p:sldId id="271" r:id="rId14"/>
    <p:sldId id="272" r:id="rId15"/>
    <p:sldId id="262" r:id="rId16"/>
    <p:sldId id="264" r:id="rId17"/>
    <p:sldId id="26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D1F3A-BE70-4FD3-AC49-56CF970EB566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BB6FC-3B67-40CB-8804-C7D377144B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4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BB6FC-3B67-40CB-8804-C7D377144B3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05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BB6FC-3B67-40CB-8804-C7D377144B3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69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BB6FC-3B67-40CB-8804-C7D377144B3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3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133599"/>
          </a:xfrm>
          <a:solidFill>
            <a:schemeClr val="accent3">
              <a:lumMod val="75000"/>
            </a:schemeClr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13800" dirty="0">
                <a:latin typeface="NikoshLightBAN" pitchFamily="2" charset="0"/>
                <a:cs typeface="NikoshLightBAN" pitchFamily="2" charset="0"/>
              </a:rPr>
              <a:t>স্বাগতম</a:t>
            </a:r>
            <a:endParaRPr lang="en-US" sz="138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9800"/>
            <a:ext cx="9144000" cy="4648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Ros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0812" y="2129342"/>
            <a:ext cx="6900188" cy="4728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00"/>
                            </p:stCondLst>
                            <p:childTnLst>
                              <p:par>
                                <p:cTn id="12" presetID="3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971800" y="228600"/>
            <a:ext cx="2895600" cy="646331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sz="36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36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990600"/>
            <a:ext cx="8915400" cy="954107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১)একক ভরের দুটি বস্তুকণা একক দূরত্ব থেকে যে বলে পরস্পরকে আকর্ষণ করে তার মানকে বলা হয়--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84200" y="2528887"/>
            <a:ext cx="2165978" cy="52322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>
                <a:latin typeface="Arial" charset="0"/>
                <a:cs typeface="Vrinda" charset="0"/>
              </a:rPr>
              <a:t>ক) একক বল</a:t>
            </a:r>
            <a:endParaRPr lang="en-US" sz="2800" dirty="0">
              <a:latin typeface="Arial" charset="0"/>
              <a:cs typeface="Vrinda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257800" y="2524780"/>
            <a:ext cx="3177473" cy="52322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>
                <a:latin typeface="Arial" charset="0"/>
                <a:cs typeface="Vrinda" charset="0"/>
              </a:rPr>
              <a:t>খ)এক নিউটন বল </a:t>
            </a:r>
            <a:endParaRPr lang="en-US" sz="2800" dirty="0">
              <a:latin typeface="Arial" charset="0"/>
              <a:cs typeface="Vrinda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78199" y="3062287"/>
            <a:ext cx="4527201" cy="52322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>
                <a:latin typeface="Arial" charset="0"/>
                <a:cs typeface="Vrinda" charset="0"/>
              </a:rPr>
              <a:t>গ) মহাকর্ষীয়ধ্রুবক </a:t>
            </a:r>
            <a:endParaRPr lang="en-US" sz="2800" dirty="0">
              <a:latin typeface="Arial" charset="0"/>
              <a:cs typeface="Vrinda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270424" y="3058180"/>
            <a:ext cx="4406976" cy="52322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2800" dirty="0">
                <a:latin typeface="Arial" charset="0"/>
                <a:cs typeface="Vrinda" charset="0"/>
              </a:rPr>
              <a:t>ঘ) অভিকর্ষীয়ত্বরণ </a:t>
            </a:r>
            <a:endParaRPr lang="en-US" dirty="0">
              <a:latin typeface="Arial" charset="0"/>
              <a:cs typeface="Vrinda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04800" y="3886200"/>
            <a:ext cx="8839200" cy="1384995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2800" b="1" dirty="0">
                <a:solidFill>
                  <a:srgbClr val="FFFF00"/>
                </a:solidFill>
                <a:latin typeface="Arial" charset="0"/>
                <a:cs typeface="Vrinda" charset="0"/>
              </a:rPr>
              <a:t>২)কোন বস্তুকে বিষুবীয় অঞ্চল থেকে মেরু অঞ্চলের দিকে নিয়ে গেলে এর ওজন --- </a:t>
            </a:r>
            <a:endParaRPr lang="en-US" sz="2800" b="1" dirty="0">
              <a:solidFill>
                <a:srgbClr val="FFFF00"/>
              </a:solidFill>
              <a:latin typeface="Arial" charset="0"/>
              <a:cs typeface="Vrinda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04800" y="5344180"/>
            <a:ext cx="3962400" cy="52322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2800" dirty="0">
                <a:latin typeface="Arial" charset="0"/>
                <a:cs typeface="Vrinda" charset="0"/>
              </a:rPr>
              <a:t>ক) বাড়তে থাকবে</a:t>
            </a:r>
            <a:endParaRPr lang="en-US" sz="2800" dirty="0">
              <a:latin typeface="Arial" charset="0"/>
              <a:cs typeface="Vrinda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029200" y="5420380"/>
            <a:ext cx="3440365" cy="52322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2800" dirty="0">
                <a:latin typeface="Arial" charset="0"/>
                <a:cs typeface="Vrinda" charset="0"/>
              </a:rPr>
              <a:t>খ) কমতে থাকবে </a:t>
            </a:r>
            <a:endParaRPr lang="en-US" sz="2800" dirty="0">
              <a:latin typeface="Arial" charset="0"/>
              <a:cs typeface="Vrinda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04800" y="6029980"/>
            <a:ext cx="3296095" cy="52322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2800" dirty="0">
                <a:latin typeface="Arial" charset="0"/>
                <a:cs typeface="Vrinda" charset="0"/>
              </a:rPr>
              <a:t>গ) একই থাকবে   </a:t>
            </a:r>
            <a:endParaRPr lang="en-US" sz="2800" dirty="0">
              <a:latin typeface="Arial" charset="0"/>
              <a:cs typeface="Vrinda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035550" y="6106180"/>
            <a:ext cx="3041217" cy="52322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2800" dirty="0">
                <a:latin typeface="Arial" charset="0"/>
                <a:cs typeface="Vrinda" charset="0"/>
              </a:rPr>
              <a:t>ঘ) কোনটিই নয় </a:t>
            </a:r>
            <a:endParaRPr lang="en-US" sz="2800" dirty="0">
              <a:latin typeface="Arial" charset="0"/>
              <a:cs typeface="Vrind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198" grpId="0" animBg="1"/>
      <p:bldP spid="8199" grpId="0" animBg="1"/>
      <p:bldP spid="8200" grpId="0" animBg="1"/>
      <p:bldP spid="8201" grpId="0" animBg="1"/>
      <p:bldP spid="8204" grpId="0" animBg="1"/>
      <p:bldP spid="8205" grpId="0" animBg="1"/>
      <p:bldP spid="8206" grpId="0" animBg="1"/>
      <p:bldP spid="8207" grpId="0" animBg="1"/>
      <p:bldP spid="82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2209800" y="1219200"/>
            <a:ext cx="3810000" cy="707886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sz="4000" b="1" u="sng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0" y="2133600"/>
            <a:ext cx="9677400" cy="4662815"/>
          </a:xfrm>
          <a:prstGeom prst="rect">
            <a:avLst/>
          </a:prstGeom>
          <a:ln>
            <a:headEnd/>
            <a:tailEnd/>
          </a:ln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bn-BD" sz="4400" b="1" dirty="0">
                <a:latin typeface="NikoshBAN" pitchFamily="2" charset="0"/>
                <a:cs typeface="NikoshBAN" pitchFamily="2" charset="0"/>
              </a:rPr>
              <a:t>পৃথিবী সকল বস্তুকেই আকর্ষণ করে,কিন্তু ১ কিঃগ্রাম ভরের দুটি বস্তু পরস্পর ১০ মিঃ দূরে থেকেও পরস্পর পরস্পরকে আকর্ষণ করেনা কেন গাণিতিক ভাবে দেখাও।</a:t>
            </a:r>
          </a:p>
          <a:p>
            <a:pPr>
              <a:spcBef>
                <a:spcPct val="50000"/>
              </a:spcBef>
            </a:pPr>
            <a:r>
              <a:rPr lang="bn-BD" sz="4400" b="1" dirty="0">
                <a:latin typeface="NikoshBAN" pitchFamily="2" charset="0"/>
                <a:cs typeface="NikoshBAN" pitchFamily="2" charset="0"/>
              </a:rPr>
              <a:t>পৃথিবীর ভর ২৪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x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১০</a:t>
            </a:r>
            <a:r>
              <a:rPr lang="en-US" sz="4400" b="1" baseline="48000" dirty="0">
                <a:latin typeface="NikoshBAN" pitchFamily="2" charset="0"/>
                <a:cs typeface="NikoshBAN" pitchFamily="2" charset="0"/>
              </a:rPr>
              <a:t>২৪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কিঃ গ্রাম।</a:t>
            </a:r>
          </a:p>
          <a:p>
            <a:pPr>
              <a:spcBef>
                <a:spcPct val="50000"/>
              </a:spcBef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পৃথিবীর ব্যাসার্ধ ৬৪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x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১০</a:t>
            </a:r>
            <a:r>
              <a:rPr lang="bn-BD" sz="4000" b="1" baseline="600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 মিঃ</a:t>
            </a:r>
            <a:endParaRPr lang="en-US" sz="4000" b="1" baseline="60000" dirty="0"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50000"/>
              </a:spcBef>
            </a:pPr>
            <a:endParaRPr lang="en-US" sz="1400" dirty="0"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50000"/>
              </a:spcBef>
            </a:pPr>
            <a:endParaRPr lang="en-US" sz="1200" dirty="0">
              <a:latin typeface="Vrinda" charset="0"/>
              <a:cs typeface="Vrind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0"/>
            <a:ext cx="9601200" cy="1676400"/>
          </a:xfr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bn-BD" sz="115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115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525000" cy="5105400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l"/>
            <a:r>
              <a:rPr lang="bn-BD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১)চাঁদ এবং পৃথিবীর অভিকর্ষজ ত্বরণ ভিন্ন কেন গাণিতিক ভাবে প্রমান কর ।</a:t>
            </a:r>
          </a:p>
          <a:p>
            <a:pPr algn="l"/>
            <a:r>
              <a:rPr lang="bn-BD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২)যদি চাঁদের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অভিকর্ষজ ত্বরণ পৃথিবীর ত্বরণের ১/৬  ভাগ হয়</a:t>
            </a:r>
          </a:p>
          <a:p>
            <a:pPr algn="l"/>
            <a:r>
              <a:rPr lang="bn-BD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তবে পৃথিবীতে তোমার ভর  ৬০ কেজি হলে পৃথিবীতে  এবং চাঁদে</a:t>
            </a:r>
          </a:p>
          <a:p>
            <a:pPr algn="l"/>
            <a:r>
              <a:rPr lang="bn-BD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তোমার ওজন কত হবে ?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900"/>
                            </p:stCondLst>
                            <p:childTnLst>
                              <p:par>
                                <p:cTn id="1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400"/>
                            </p:stCondLst>
                            <p:childTnLst>
                              <p:par>
                                <p:cTn id="2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600"/>
                            </p:stCondLst>
                            <p:childTnLst>
                              <p:par>
                                <p:cTn id="3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solidFill>
            <a:schemeClr val="accent4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bn-BD" sz="4900" dirty="0">
                <a:solidFill>
                  <a:schemeClr val="accent3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সবাই ভালো থেকো।</a:t>
            </a:r>
            <a:br>
              <a:rPr lang="bn-BD" sz="4900" dirty="0">
                <a:latin typeface="NikoshBAN" pitchFamily="2" charset="0"/>
                <a:cs typeface="NikoshBAN" pitchFamily="2" charset="0"/>
              </a:rPr>
            </a:br>
            <a:r>
              <a:rPr lang="bn-BD" sz="73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73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Sun 9"/>
          <p:cNvSpPr/>
          <p:nvPr/>
        </p:nvSpPr>
        <p:spPr>
          <a:xfrm>
            <a:off x="3124200" y="3581400"/>
            <a:ext cx="1905000" cy="1600200"/>
          </a:xfrm>
          <a:prstGeom prst="su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3400" y="2286000"/>
            <a:ext cx="7467600" cy="403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10400" y="2971800"/>
            <a:ext cx="914400" cy="914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35 -0.16667 C -0.12587 -0.16667 0.05833 -0.03519 0.05833 0.12778 C 0.05833 0.28935 -0.12587 0.42222 -0.35 0.42222 C -0.5757 0.42222 -0.75834 0.28935 -0.75834 0.12778 C -0.75834 -0.03519 -0.5757 -0.16667 -0.35 -0.16667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bn-BD" sz="11500" dirty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এই</a:t>
            </a:r>
            <a:r>
              <a:rPr lang="bn-BD" sz="4800" dirty="0"/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পাঠ  শেষে  শিক্ষার্থীরা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।মহাকর্ষ ও অভিকর্ষ  কী  তা বলতে পারবে ।</a:t>
            </a:r>
          </a:p>
          <a:p>
            <a:pPr>
              <a:buNone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২ । পৃথিবী ও মহাবিশ্বের বিভিন্ন স্থানে  বস্তুর ওজন বিভিন্ন হয় কেন তা ব্যাখ্যা করতে পারবে ।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2970"/>
            <a:ext cx="9144000" cy="1828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bn-BD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600" dirty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89502" y="2132856"/>
            <a:ext cx="5293519" cy="3124200"/>
          </a:xfrm>
        </p:spPr>
        <p:txBody>
          <a:bodyPr>
            <a:normAutofit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bn-BD" sz="3600" b="1" dirty="0">
                <a:solidFill>
                  <a:schemeClr val="accent3">
                    <a:lumMod val="75000"/>
                  </a:schemeClr>
                </a:solidFill>
              </a:rPr>
              <a:t>মোঃ আবদুল মন্নান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bn-BD" sz="3600" b="1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bn-BD" sz="3600" b="1" dirty="0">
                <a:solidFill>
                  <a:schemeClr val="accent3">
                    <a:lumMod val="75000"/>
                  </a:schemeClr>
                </a:solidFill>
              </a:rPr>
              <a:t>ইনস্ট্রাক্টর (নন-টেক)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en-US" sz="3600" b="1" dirty="0" err="1">
                <a:solidFill>
                  <a:schemeClr val="accent3">
                    <a:lumMod val="75000"/>
                  </a:schemeClr>
                </a:solidFill>
              </a:rPr>
              <a:t>বাংলাদেশ</a:t>
            </a:r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bn-BD" sz="3600" b="1" dirty="0">
                <a:solidFill>
                  <a:schemeClr val="accent3">
                    <a:lumMod val="75000"/>
                  </a:schemeClr>
                </a:solidFill>
              </a:rPr>
              <a:t> সুইডেন পলিটেকিনক ইনস্টিটিউট,কাপ্তাই।</a:t>
            </a:r>
          </a:p>
          <a:p>
            <a:pPr marL="365760" indent="-256032">
              <a:buFont typeface="Wingdings 3"/>
              <a:buChar char=""/>
              <a:defRPr/>
            </a:pPr>
            <a:endParaRPr lang="en-US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4341" name="Content Placeholder 14" descr="DSC06068.JPG"/>
          <p:cNvPicPr>
            <a:picLocks noGrp="1" noChangeAspect="1"/>
          </p:cNvPicPr>
          <p:nvPr>
            <p:ph sz="quarter" idx="4294967295"/>
          </p:nvPr>
        </p:nvPicPr>
        <p:blipFill>
          <a:blip>
            <a:lum bright="12000" contras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" t="20181" r="70912" b="38449"/>
          <a:stretch>
            <a:fillRect/>
          </a:stretch>
        </p:blipFill>
        <p:spPr>
          <a:xfrm>
            <a:off x="6972300" y="2000250"/>
            <a:ext cx="2171700" cy="3055938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156" y="1772816"/>
            <a:ext cx="3060340" cy="4248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7236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wton3.jpg"/>
          <p:cNvPicPr>
            <a:picLocks noGrp="1" noChangeAspect="1"/>
          </p:cNvPicPr>
          <p:nvPr>
            <p:ph idx="1"/>
          </p:nvPr>
        </p:nvPicPr>
        <p:blipFill>
          <a:blip cstate="print"/>
          <a:stretch>
            <a:fillRect/>
          </a:stretch>
        </p:blipFill>
        <p:spPr>
          <a:xfrm>
            <a:off x="0" y="914401"/>
            <a:ext cx="9144000" cy="5354404"/>
          </a:xfrm>
        </p:spPr>
      </p:pic>
      <p:sp>
        <p:nvSpPr>
          <p:cNvPr id="5" name="Donut 4"/>
          <p:cNvSpPr/>
          <p:nvPr/>
        </p:nvSpPr>
        <p:spPr>
          <a:xfrm>
            <a:off x="7620000" y="2438400"/>
            <a:ext cx="762000" cy="533400"/>
          </a:xfrm>
          <a:prstGeom prst="don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Arc 6"/>
          <p:cNvSpPr/>
          <p:nvPr/>
        </p:nvSpPr>
        <p:spPr>
          <a:xfrm>
            <a:off x="6019800" y="1905000"/>
            <a:ext cx="914400" cy="762000"/>
          </a:xfrm>
          <a:prstGeom prst="arc">
            <a:avLst>
              <a:gd name="adj1" fmla="val 13441742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>
            <a:off x="5943600" y="198120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gular Pentagon 19"/>
          <p:cNvSpPr/>
          <p:nvPr/>
        </p:nvSpPr>
        <p:spPr>
          <a:xfrm>
            <a:off x="381000" y="2438400"/>
            <a:ext cx="609600" cy="457200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an 21"/>
          <p:cNvSpPr/>
          <p:nvPr/>
        </p:nvSpPr>
        <p:spPr>
          <a:xfrm>
            <a:off x="5334000" y="5105400"/>
            <a:ext cx="914400" cy="1216152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flipH="1">
            <a:off x="1219201" y="1752600"/>
            <a:ext cx="76199" cy="8382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35729E-7 L 0.94167 -0.011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1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55512E-6 L 3.33333E-6 0.4548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0" y="173037"/>
            <a:ext cx="5410200" cy="1427163"/>
          </a:xfrm>
          <a:solidFill>
            <a:srgbClr val="00B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sz="8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 শিরোনাম</a:t>
            </a:r>
            <a:endParaRPr lang="en-US" sz="8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09800" y="2362200"/>
            <a:ext cx="5638800" cy="3581400"/>
          </a:xfr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BD" sz="16600" dirty="0">
                <a:latin typeface="NikoshBAN" pitchFamily="2" charset="0"/>
                <a:cs typeface="NikoshBAN" pitchFamily="2" charset="0"/>
              </a:rPr>
              <a:t>মহাকর্ষ 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447800" y="6096000"/>
            <a:ext cx="914400" cy="914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20000" y="533400"/>
            <a:ext cx="109728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repeatCount="200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00833 -0.8666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-4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-0.00156 0.7833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3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010400" y="381000"/>
            <a:ext cx="1295400" cy="1219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43000" y="457200"/>
            <a:ext cx="914400" cy="914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95400" y="1244025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m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543800" y="168658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86200" y="10668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d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600200" y="914400"/>
            <a:ext cx="61722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0" y="3505200"/>
            <a:ext cx="9144000" cy="3352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endParaRPr lang="en-US" dirty="0"/>
          </a:p>
          <a:p>
            <a:pPr>
              <a:buNone/>
            </a:pPr>
            <a:r>
              <a:rPr lang="en-US" sz="6600" dirty="0" err="1"/>
              <a:t>FœMm</a:t>
            </a:r>
            <a:r>
              <a:rPr lang="en-US" sz="6600" dirty="0"/>
              <a:t>,      Fœ1/d</a:t>
            </a:r>
            <a:r>
              <a:rPr lang="en-US" sz="6600" baseline="46000" dirty="0"/>
              <a:t>2 </a:t>
            </a:r>
            <a:r>
              <a:rPr lang="en-US" sz="6600" dirty="0"/>
              <a:t> </a:t>
            </a:r>
          </a:p>
          <a:p>
            <a:pPr>
              <a:buNone/>
            </a:pPr>
            <a:r>
              <a:rPr lang="en-US" sz="6600" dirty="0" err="1"/>
              <a:t>FœMm</a:t>
            </a:r>
            <a:r>
              <a:rPr lang="en-US" sz="6600" dirty="0"/>
              <a:t>/d</a:t>
            </a:r>
            <a:r>
              <a:rPr lang="en-US" sz="6600" baseline="46000" dirty="0"/>
              <a:t>2</a:t>
            </a:r>
            <a:r>
              <a:rPr lang="en-US" sz="6600" dirty="0"/>
              <a:t> ,     F=</a:t>
            </a:r>
            <a:r>
              <a:rPr lang="en-US" sz="6600" dirty="0" err="1"/>
              <a:t>GMm</a:t>
            </a:r>
            <a:r>
              <a:rPr lang="en-US" sz="6600" dirty="0"/>
              <a:t>/d</a:t>
            </a:r>
            <a:r>
              <a:rPr lang="en-US" sz="6600" baseline="46000" dirty="0"/>
              <a:t>2  </a:t>
            </a:r>
            <a:r>
              <a:rPr lang="en-US" sz="6600" dirty="0"/>
              <a:t>     </a:t>
            </a:r>
            <a:r>
              <a:rPr lang="en-US" dirty="0"/>
              <a:t>                                                                                                </a:t>
            </a:r>
            <a:endParaRPr lang="en-US" baseline="4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5" grpId="0"/>
      <p:bldP spid="10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g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 মান নির্ণয় 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371600" y="4953000"/>
            <a:ext cx="1905000" cy="1905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33600" y="45720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5" idx="4"/>
          </p:cNvCxnSpPr>
          <p:nvPr/>
        </p:nvCxnSpPr>
        <p:spPr>
          <a:xfrm rot="5400000" flipH="1" flipV="1">
            <a:off x="1790700" y="54483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90800" y="6019800"/>
            <a:ext cx="3581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393762" y="4821006"/>
            <a:ext cx="3854638" cy="55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Brace 22"/>
          <p:cNvSpPr/>
          <p:nvPr/>
        </p:nvSpPr>
        <p:spPr>
          <a:xfrm>
            <a:off x="6477000" y="4876800"/>
            <a:ext cx="5334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133600" y="4038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বস্তুর ভর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05200" y="63246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পৃথিবীর ভর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62800" y="5257800"/>
            <a:ext cx="167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R=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পৃথিবীর ব্যাসার্ধ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1752600"/>
            <a:ext cx="426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বস্তুর অজন=অভিকর্ষ বল।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mg=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GMm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/R±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g=GM/R±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75 -3.84793E-6 L 0.19584 -3.84793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886200" y="2514600"/>
            <a:ext cx="1600200" cy="1371600"/>
          </a:xfrm>
          <a:prstGeom prst="su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2667000" y="1905000"/>
            <a:ext cx="4038600" cy="3048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2743200" y="4038600"/>
            <a:ext cx="838200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1752600" y="914400"/>
            <a:ext cx="5715000" cy="502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154" name="Picture 10" descr="j02150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07949">
            <a:off x="1919288" y="1697038"/>
            <a:ext cx="606425" cy="950912"/>
          </a:xfrm>
          <a:prstGeom prst="rect">
            <a:avLst/>
          </a:prstGeom>
          <a:noFill/>
        </p:spPr>
      </p:pic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7239000" y="533400"/>
            <a:ext cx="457200" cy="4572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 flipH="1">
            <a:off x="8458200" y="3505200"/>
            <a:ext cx="381000" cy="457200"/>
          </a:xfrm>
          <a:prstGeom prst="pentagon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 flipV="1">
            <a:off x="4571998" y="838200"/>
            <a:ext cx="45719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724400" y="990600"/>
            <a:ext cx="45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3333CC"/>
                </a:solidFill>
                <a:latin typeface="Arial" charset="0"/>
              </a:rPr>
              <a:t>h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971800" y="4191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M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981200" y="1981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m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4572000" y="0"/>
            <a:ext cx="457200" cy="457200"/>
          </a:xfrm>
          <a:prstGeom prst="octagon">
            <a:avLst>
              <a:gd name="adj" fmla="val 29287"/>
            </a:avLst>
          </a:prstGeom>
          <a:solidFill>
            <a:srgbClr val="544D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" name="Straight Arrow Connector 14"/>
          <p:cNvCxnSpPr>
            <a:stCxn id="6150" idx="0"/>
            <a:endCxn id="6157" idx="0"/>
          </p:cNvCxnSpPr>
          <p:nvPr/>
        </p:nvCxnSpPr>
        <p:spPr>
          <a:xfrm rot="16200000" flipV="1">
            <a:off x="4385309" y="1604008"/>
            <a:ext cx="533400" cy="6858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38600" y="15240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6667 -0.36633 C 0.2882 -0.36633 0.3875 -0.26712 0.3875 -0.14431 C 0.3875 -0.02197 0.2882 0.0777 0.16667 0.0777 C 0.0448 0.0777 -0.05416 -0.02197 -0.05416 -0.14431 C -0.05416 -0.26712 0.0448 -0.36633 0.16667 -0.36633 Z " pathEditMode="relative" rAng="0" ptsTypes="fffff">
                                      <p:cBhvr>
                                        <p:cTn id="8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6667 -0.35962 C 0.28837 -0.35962 0.3875 -0.26041 0.3875 -0.1376 C 0.3875 -0.01549 0.28837 0.08441 0.16667 0.08441 C 0.04462 0.08441 -0.05416 -0.01549 -0.05416 -0.1376 C -0.05416 -0.26041 0.04462 -0.35962 0.16667 -0.35962 Z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26111 -0.18316 C 0.43298 -0.18316 0.57361 -0.01965 0.57361 0.18317 C 0.57361 0.38437 0.43298 0.54949 0.26111 0.54949 C 0.08836 0.54949 -0.05139 0.38437 -0.05139 0.18317 C -0.05139 -0.01965 0.08836 -0.18316 0.26111 -0.18316 Z " pathEditMode="relative" rAng="0" ptsTypes="fffff">
                                      <p:cBhvr>
                                        <p:cTn id="12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26667 -0.18201 C 0.43872 -0.18201 0.57917 -0.01827 0.57917 0.18432 C 0.57917 0.38575 0.43872 0.55064 0.26667 0.55064 C 0.09392 0.55064 -0.04583 0.38575 -0.04583 0.18432 C -0.04583 -0.01827 0.09392 -0.18201 0.26667 -0.18201 Z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4.72222E-6 -6.0222E-6 C -0.00538 0.01433 -0.00781 0.01595 -0.01857 0.02682 C -0.02066 0.0289 -0.02257 0.03075 -0.02465 0.03283 C -0.02673 0.03492 -0.0309 0.03908 -0.0309 0.03908 C -0.03767 0.05272 -0.03993 0.05157 -0.03229 0.06567 C -0.02934 0.07122 -0.02309 0.08209 -0.02309 0.08209 C -0.01684 0.10615 0.00677 0.12858 0.02309 0.13945 C 0.02899 0.15194 0.02222 0.14014 0.03229 0.14962 C 0.03403 0.15124 0.0349 0.15448 0.03681 0.15587 C 0.04063 0.15841 0.04514 0.15818 0.04913 0.16003 C 0.04774 0.17483 0.04792 0.18108 0.04149 0.19264 C 0.03906 0.20212 0.03993 0.1968 0.03993 0.20906 " pathEditMode="relative" ptsTypes="fffffffffffA">
                                      <p:cBhvr>
                                        <p:cTn id="16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.55556E-6 2.23867E-6 C 0.00122 -0.03909 0.00383 -0.06059 0.01077 -0.09621 C 0.00938 -0.11702 0.01251 -0.1198 5.55556E-6 -0.12489 C -0.01978 -0.12165 -0.03246 -0.12165 -0.05399 -0.12304 C -0.05867 -0.12697 -0.06319 -0.12905 -0.0677 -0.13321 C -0.06874 -0.13529 -0.06944 -0.13761 -0.07083 -0.13922 C -0.07221 -0.14107 -0.0743 -0.14154 -0.07551 -0.14339 C -0.07812 -0.14755 -0.07916 -0.1531 -0.08159 -0.15773 C -0.08541 -0.17276 -0.0828 -0.19519 -0.07395 -0.20699 " pathEditMode="relative" ptsTypes="ffffffffA">
                                      <p:cBhvr>
                                        <p:cTn id="18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22222E-6 2.43293E-6 C -0.00851 -0.00232 -0.01146 -0.00324 -0.0184 -0.01041 C -0.0257 -0.00948 -0.03403 -0.01203 -0.03993 -0.00625 C -0.04636 2.43293E-6 -0.05122 0.00855 -0.05695 0.01619 C -0.06945 0.03284 -0.0533 0.01202 -0.06615 0.02867 C -0.06771 0.03076 -0.07084 0.03469 -0.07084 0.03492 C -0.08368 0.03399 -0.09653 0.03423 -0.1092 0.03261 C -0.11754 0.03145 -0.12396 0.02081 -0.13073 0.01619 C -0.1342 0.0141 -0.13802 0.01387 -0.14167 0.01225 C -0.15018 0.01364 -0.15903 0.0141 -0.16771 0.01619 C -0.17413 0.01781 -0.18212 0.03076 -0.1908 0.03469 C -0.19757 0.04163 -0.20417 0.0481 -0.21094 0.05527 C -0.21858 0.06383 -0.22587 0.07331 -0.23542 0.0777 C -0.24358 0.07701 -0.25191 0.07724 -0.26007 0.07562 C -0.26233 0.07516 -0.26406 0.07285 -0.26615 0.07169 C -0.27639 0.0666 -0.27778 0.06614 -0.28611 0.06336 C -0.29011 0.06521 -0.29462 0.06521 -0.29844 0.06753 C -0.31702 0.07863 -0.29358 0.0703 -0.31077 0.07562 C -0.31545 0.07955 -0.31997 0.08441 -0.32465 0.08811 C -0.33212 0.09366 -0.33247 0.0895 -0.33837 0.09829 C -0.35122 0.11748 -0.33872 0.10522 -0.34948 0.11471 C -0.35521 0.12673 -0.36684 0.13367 -0.37691 0.13714 C -0.3875 0.14662 -0.38264 0.14385 -0.3908 0.14755 C -0.39566 0.15402 -0.39896 0.16096 -0.40469 0.16582 C -0.40747 0.1709 -0.41111 0.17507 -0.41441 0.18015 C -0.41893 0.18964 -0.42084 0.20374 -0.42309 0.21508 C -0.42136 0.23473 -0.42361 0.25092 -0.41441 0.26434 C -0.41493 0.28145 -0.41545 0.29856 -0.41684 0.31545 C -0.41736 0.32238 -0.425 0.33557 -0.42622 0.33811 C -0.42761 0.34112 -0.42778 0.34505 -0.42917 0.34829 C -0.43212 0.35522 -0.43768 0.36286 -0.4415 0.36887 C -0.45486 0.38922 -0.44097 0.36725 -0.45382 0.38113 C -0.46111 0.38899 -0.46667 0.39708 -0.47084 0.40772 C -0.47292 0.41975 -0.4717 0.41373 -0.47535 0.4283 C -0.47587 0.43039 -0.47691 0.43432 -0.47691 0.43455 C -0.47622 0.45467 -0.47778 0.4882 -0.47222 0.51017 C -0.47049 0.53145 -0.46927 0.5525 -0.46771 0.57377 C -0.46667 0.58973 -0.46858 0.59135 -0.46459 0.58603 " pathEditMode="relative" rAng="0" ptsTypes="fffffffffffffffffffffffffffffffffffffA">
                                      <p:cBhvr>
                                        <p:cTn id="20" dur="2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" y="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49" grpId="1" animBg="1"/>
      <p:bldP spid="6152" grpId="0" animBg="1"/>
      <p:bldP spid="6155" grpId="0" animBg="1"/>
      <p:bldP spid="6156" grpId="0" animBg="1"/>
      <p:bldP spid="6159" grpId="0"/>
      <p:bldP spid="6160" grpId="0"/>
      <p:bldP spid="61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3400" y="105251"/>
            <a:ext cx="25908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ভূ-পৃষ্ঠে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g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=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50000"/>
              </a:spcBef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685800"/>
            <a:ext cx="6705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ভূ-পৃষ্ঠ থেকে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h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উচ্চতায় 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g′=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514600" y="1219200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GM/(</a:t>
            </a:r>
            <a:r>
              <a:rPr lang="en-US" sz="2800" dirty="0" err="1">
                <a:latin typeface="Arial" charset="0"/>
              </a:rPr>
              <a:t>R+h</a:t>
            </a:r>
            <a:r>
              <a:rPr lang="en-US" sz="2800" dirty="0">
                <a:latin typeface="Arial" charset="0"/>
              </a:rPr>
              <a:t>)²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2590800" y="1752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514600" y="1828800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GM/R²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600200" y="259080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=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2438400" y="2895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752600" y="4205287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2514600" y="3124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2514600" y="3124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2514600" y="3048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362200" y="2362200"/>
            <a:ext cx="91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</a:rPr>
              <a:t>R²</a:t>
            </a: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2209800" y="2819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2209800" y="2819400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(R+h)²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371600" y="358140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=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2286000" y="3276600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l</a:t>
            </a:r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2057400" y="3810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1828800" y="3820180"/>
            <a:ext cx="167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(</a:t>
            </a:r>
            <a:r>
              <a:rPr lang="en-US" sz="2800" dirty="0" err="1">
                <a:latin typeface="Arial" charset="0"/>
              </a:rPr>
              <a:t>l+h</a:t>
            </a:r>
            <a:r>
              <a:rPr lang="en-US" sz="2800" dirty="0">
                <a:latin typeface="Arial" charset="0"/>
              </a:rPr>
              <a:t>/R)²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1219200" y="4419600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=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1524000" y="4343400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(</a:t>
            </a:r>
            <a:r>
              <a:rPr lang="en-US" sz="2800" dirty="0" err="1">
                <a:latin typeface="Arial" charset="0"/>
              </a:rPr>
              <a:t>l+h</a:t>
            </a:r>
            <a:r>
              <a:rPr lang="en-US" sz="2800" dirty="0">
                <a:latin typeface="Arial" charset="0"/>
              </a:rPr>
              <a:t>/R)¯²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990600" y="49530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=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1600200" y="487680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(l-2h/R)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0" y="5410200"/>
            <a:ext cx="2209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সুতরাং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g′ =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2209800" y="5410200"/>
            <a:ext cx="327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(</a:t>
            </a:r>
            <a:r>
              <a:rPr lang="en-US" sz="3200" dirty="0">
                <a:latin typeface="Arial" charset="0"/>
              </a:rPr>
              <a:t>1-2h/R)</a:t>
            </a:r>
            <a:r>
              <a:rPr lang="en-US" sz="3200" dirty="0" err="1">
                <a:latin typeface="Arial" charset="0"/>
              </a:rPr>
              <a:t>Xg</a:t>
            </a:r>
            <a:endParaRPr lang="en-US" sz="3200" dirty="0">
              <a:latin typeface="Arial" charset="0"/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2209800" y="152400"/>
            <a:ext cx="144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GM/R²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5029200" y="83820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GM/(</a:t>
            </a:r>
            <a:r>
              <a:rPr lang="en-US" sz="2800" dirty="0" err="1">
                <a:latin typeface="Arial" charset="0"/>
              </a:rPr>
              <a:t>R+h</a:t>
            </a:r>
            <a:r>
              <a:rPr lang="en-US" sz="2800" dirty="0">
                <a:latin typeface="Arial" charset="0"/>
              </a:rPr>
              <a:t>)²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152400" y="1371600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bn-BD" sz="3600" dirty="0">
                <a:latin typeface="Arial" charset="0"/>
                <a:cs typeface="Vrinda" charset="0"/>
              </a:rPr>
              <a:t> </a:t>
            </a:r>
            <a:r>
              <a:rPr lang="en-US" sz="3600" dirty="0">
                <a:latin typeface="Arial" charset="0"/>
                <a:cs typeface="Vrinda" charset="0"/>
              </a:rPr>
              <a:t>g′/g=</a:t>
            </a:r>
            <a:endParaRPr lang="en-US" sz="3600" dirty="0">
              <a:latin typeface="Arial" charset="0"/>
            </a:endParaRPr>
          </a:p>
        </p:txBody>
      </p:sp>
      <p:sp>
        <p:nvSpPr>
          <p:cNvPr id="7203" name="AutoShape 35"/>
          <p:cNvSpPr>
            <a:spLocks noChangeArrowheads="1"/>
          </p:cNvSpPr>
          <p:nvPr/>
        </p:nvSpPr>
        <p:spPr bwMode="auto">
          <a:xfrm>
            <a:off x="7848600" y="4800600"/>
            <a:ext cx="609600" cy="609600"/>
          </a:xfrm>
          <a:prstGeom prst="octagon">
            <a:avLst>
              <a:gd name="adj" fmla="val 20574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4" name="AutoShape 36"/>
          <p:cNvSpPr>
            <a:spLocks noChangeArrowheads="1"/>
          </p:cNvSpPr>
          <p:nvPr/>
        </p:nvSpPr>
        <p:spPr bwMode="auto">
          <a:xfrm>
            <a:off x="7848600" y="2514600"/>
            <a:ext cx="914400" cy="9144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AutoShape 37"/>
          <p:cNvSpPr>
            <a:spLocks noChangeArrowheads="1"/>
          </p:cNvSpPr>
          <p:nvPr/>
        </p:nvSpPr>
        <p:spPr bwMode="auto">
          <a:xfrm>
            <a:off x="6096000" y="2590800"/>
            <a:ext cx="914400" cy="914400"/>
          </a:xfrm>
          <a:prstGeom prst="star32">
            <a:avLst>
              <a:gd name="adj" fmla="val 14931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AutoShape 38"/>
          <p:cNvSpPr>
            <a:spLocks noChangeArrowheads="1"/>
          </p:cNvSpPr>
          <p:nvPr/>
        </p:nvSpPr>
        <p:spPr bwMode="auto">
          <a:xfrm>
            <a:off x="6096000" y="4419600"/>
            <a:ext cx="914400" cy="609600"/>
          </a:xfrm>
          <a:prstGeom prst="cloudCallout">
            <a:avLst>
              <a:gd name="adj1" fmla="val -26560"/>
              <a:gd name="adj2" fmla="val -519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6" grpId="0"/>
      <p:bldP spid="7178" grpId="0"/>
      <p:bldP spid="7187" grpId="0"/>
      <p:bldP spid="7189" grpId="0"/>
      <p:bldP spid="7191" grpId="0"/>
      <p:bldP spid="7193" grpId="0"/>
      <p:bldP spid="7195" grpId="0"/>
      <p:bldP spid="7197" grpId="0"/>
      <p:bldP spid="7198" grpId="0"/>
      <p:bldP spid="7199" grpId="0"/>
      <p:bldP spid="7200" grpId="0"/>
      <p:bldP spid="7201" grpId="0"/>
      <p:bldP spid="7202" grpId="0"/>
      <p:bldP spid="7203" grpId="0" animBg="1"/>
      <p:bldP spid="7204" grpId="0" animBg="1"/>
      <p:bldP spid="7205" grpId="0" animBg="1"/>
      <p:bldP spid="720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0" y="304800"/>
            <a:ext cx="3048000" cy="838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মূল্যায়ন  </a:t>
            </a:r>
            <a:br>
              <a:rPr kumimoji="0" lang="bn-BD" sz="7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১) মহাকর্ষ কাকে বলে?</a:t>
            </a:r>
            <a:br>
              <a:rPr kumimoji="0" lang="bn-BD" sz="7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kumimoji="0" lang="bn-BD" sz="7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২) মহাকর্ষ ধ্রুবক </a:t>
            </a: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G </a:t>
            </a:r>
            <a:r>
              <a:rPr kumimoji="0" lang="bn-BD" sz="7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এর মান কত?</a:t>
            </a:r>
            <a:br>
              <a:rPr kumimoji="0" lang="bn-BD" sz="7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kumimoji="0" lang="bn-BD" sz="6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এখন দেখি ৫ মিনিটের মধ্যে</a:t>
            </a:r>
            <a:r>
              <a:rPr kumimoji="0" lang="bn-BD" sz="60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দেখাও যেঃ</a:t>
            </a:r>
            <a:br>
              <a:rPr kumimoji="0" lang="bn-BD" sz="6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kumimoji="0" lang="bn-BD" sz="6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৩) পৃথিবী পৃস্টের যত উপরে যাওয়া যায় 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g </a:t>
            </a:r>
            <a:r>
              <a:rPr kumimoji="0" lang="bn-BD" sz="6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এর মান তত কমতে থাকে ?</a:t>
            </a:r>
            <a:br>
              <a:rPr kumimoji="0" lang="bn-BD" sz="7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br>
              <a:rPr kumimoji="0" lang="bn-BD" sz="7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-579118"/>
            <a:ext cx="80010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346</Words>
  <Application>Microsoft Office PowerPoint</Application>
  <PresentationFormat>On-screen Show (4:3)</PresentationFormat>
  <Paragraphs>73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9" baseType="lpstr">
      <vt:lpstr>Arial</vt:lpstr>
      <vt:lpstr>Book Antiqua</vt:lpstr>
      <vt:lpstr>Calibri</vt:lpstr>
      <vt:lpstr>Franklin Gothic Book</vt:lpstr>
      <vt:lpstr>Lucida Sans</vt:lpstr>
      <vt:lpstr>NikoshBAN</vt:lpstr>
      <vt:lpstr>NikoshLightBAN</vt:lpstr>
      <vt:lpstr>Vrinda</vt:lpstr>
      <vt:lpstr>Wingdings</vt:lpstr>
      <vt:lpstr>Wingdings 2</vt:lpstr>
      <vt:lpstr>Wingdings 3</vt:lpstr>
      <vt:lpstr>Office Theme</vt:lpstr>
      <vt:lpstr>Apex</vt:lpstr>
      <vt:lpstr>Technic</vt:lpstr>
      <vt:lpstr>Office Theme</vt:lpstr>
      <vt:lpstr>স্বাগতম</vt:lpstr>
      <vt:lpstr>শিক্ষক পরিচিতি</vt:lpstr>
      <vt:lpstr>PowerPoint Presentation</vt:lpstr>
      <vt:lpstr>পাঠ  শিরোনাম</vt:lpstr>
      <vt:lpstr>PowerPoint Presentation</vt:lpstr>
      <vt:lpstr>g এর মান নির্ণয়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</vt:lpstr>
      <vt:lpstr>সবাই ভালো থেকো। ধন্যবাদ </vt:lpstr>
      <vt:lpstr>শিখনফল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mannan</dc:creator>
  <cp:lastModifiedBy>Abdul Mannan</cp:lastModifiedBy>
  <cp:revision>3</cp:revision>
  <dcterms:modified xsi:type="dcterms:W3CDTF">2023-10-10T07:47:33Z</dcterms:modified>
</cp:coreProperties>
</file>