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6" r:id="rId2"/>
    <p:sldId id="262" r:id="rId3"/>
    <p:sldId id="264" r:id="rId4"/>
    <p:sldId id="284" r:id="rId5"/>
    <p:sldId id="278" r:id="rId6"/>
    <p:sldId id="279" r:id="rId7"/>
    <p:sldId id="280" r:id="rId8"/>
    <p:sldId id="281" r:id="rId9"/>
    <p:sldId id="282" r:id="rId10"/>
    <p:sldId id="259" r:id="rId11"/>
    <p:sldId id="265" r:id="rId12"/>
    <p:sldId id="263" r:id="rId13"/>
    <p:sldId id="267" r:id="rId14"/>
    <p:sldId id="268" r:id="rId15"/>
    <p:sldId id="269" r:id="rId16"/>
    <p:sldId id="270" r:id="rId17"/>
    <p:sldId id="271" r:id="rId18"/>
    <p:sldId id="285" r:id="rId19"/>
    <p:sldId id="291" r:id="rId20"/>
    <p:sldId id="304" r:id="rId21"/>
    <p:sldId id="289" r:id="rId22"/>
    <p:sldId id="305" r:id="rId23"/>
    <p:sldId id="290" r:id="rId24"/>
    <p:sldId id="306" r:id="rId25"/>
    <p:sldId id="308" r:id="rId26"/>
    <p:sldId id="299" r:id="rId27"/>
    <p:sldId id="302" r:id="rId28"/>
    <p:sldId id="26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.G.S" initials="F" lastIdx="1" clrIdx="0">
    <p:extLst>
      <p:ext uri="{19B8F6BF-5375-455C-9EA6-DF929625EA0E}">
        <p15:presenceInfo xmlns="" xmlns:p15="http://schemas.microsoft.com/office/powerpoint/2012/main" userId="F.G.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BA2452"/>
    <a:srgbClr val="D9114F"/>
    <a:srgbClr val="7EBA56"/>
    <a:srgbClr val="411AE6"/>
    <a:srgbClr val="ED1356"/>
    <a:srgbClr val="D63A2A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4" d="100"/>
          <a:sy n="84" d="100"/>
        </p:scale>
        <p:origin x="-82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43D54-CF39-416C-B055-634060E8197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BA6A-DDF3-4F25-9F5B-325C8A59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2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198CB-72BF-4BC7-9052-1C2F5B6FF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01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FE860-1350-468F-AE26-B33E6835E1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6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B9EC-322B-4B52-BA3D-50B5E63FD86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5F25-7523-4610-B624-F92E2C07B4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B9EC-322B-4B52-BA3D-50B5E63FD86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5F25-7523-4610-B624-F92E2C07B4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B9EC-322B-4B52-BA3D-50B5E63FD86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5F25-7523-4610-B624-F92E2C07B4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B9EC-322B-4B52-BA3D-50B5E63FD86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5F25-7523-4610-B624-F92E2C07B4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B9EC-322B-4B52-BA3D-50B5E63FD86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5F25-7523-4610-B624-F92E2C07B4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B9EC-322B-4B52-BA3D-50B5E63FD86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5F25-7523-4610-B624-F92E2C07B4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B9EC-322B-4B52-BA3D-50B5E63FD86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5F25-7523-4610-B624-F92E2C07B48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B9EC-322B-4B52-BA3D-50B5E63FD86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5F25-7523-4610-B624-F92E2C07B4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B9EC-322B-4B52-BA3D-50B5E63FD86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5F25-7523-4610-B624-F92E2C07B4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B9EC-322B-4B52-BA3D-50B5E63FD86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5F25-7523-4610-B624-F92E2C07B4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B9EC-322B-4B52-BA3D-50B5E63FD86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5F25-7523-4610-B624-F92E2C07B4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DF3B9EC-322B-4B52-BA3D-50B5E63FD86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48F5F25-7523-4610-B624-F92E2C07B4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jp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09" y="0"/>
            <a:ext cx="3581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4" y="1831618"/>
            <a:ext cx="2964873" cy="373380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758679"/>
              </p:ext>
            </p:extLst>
          </p:nvPr>
        </p:nvGraphicFramePr>
        <p:xfrm>
          <a:off x="3650673" y="3456709"/>
          <a:ext cx="538941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9418"/>
              </a:tblGrid>
              <a:tr h="615798"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>
                          <a:latin typeface="Bahnschrift SemiBold Condensed" pitchFamily="34" charset="0"/>
                        </a:rPr>
                        <a:t>Junior instructor(non-tech</a:t>
                      </a:r>
                      <a:r>
                        <a:rPr lang="en-US" sz="2400" dirty="0" smtClean="0">
                          <a:latin typeface="Bahnschrift SemiBold Condensed" pitchFamily="34" charset="0"/>
                        </a:rPr>
                        <a:t>)</a:t>
                      </a:r>
                      <a:endParaRPr lang="en-US" sz="24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92926"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>
                          <a:latin typeface="Bahnschrift SemiBold Condensed" pitchFamily="34" charset="0"/>
                        </a:rPr>
                        <a:t>Bangladesh </a:t>
                      </a:r>
                      <a:r>
                        <a:rPr lang="en-US" sz="4000" dirty="0" err="1" smtClean="0">
                          <a:latin typeface="Bahnschrift SemiBold Condensed" pitchFamily="34" charset="0"/>
                        </a:rPr>
                        <a:t>sweden</a:t>
                      </a:r>
                      <a:r>
                        <a:rPr lang="en-US" sz="4000" dirty="0" smtClean="0">
                          <a:latin typeface="Bahnschrift SemiBold Condensed" pitchFamily="34" charset="0"/>
                        </a:rPr>
                        <a:t> polytechnic institute, </a:t>
                      </a:r>
                      <a:r>
                        <a:rPr lang="en-US" sz="4000" dirty="0" err="1" smtClean="0">
                          <a:latin typeface="Bahnschrift SemiBold Condensed" pitchFamily="34" charset="0"/>
                        </a:rPr>
                        <a:t>kaptai</a:t>
                      </a:r>
                      <a:endParaRPr lang="en-US" sz="40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533755">
                <a:tc>
                  <a:txBody>
                    <a:bodyPr/>
                    <a:lstStyle/>
                    <a:p>
                      <a:pPr algn="r"/>
                      <a:r>
                        <a:rPr lang="en-US" sz="3600" dirty="0" smtClean="0">
                          <a:latin typeface="Bahnschrift SemiBold Condensed" pitchFamily="34" charset="0"/>
                        </a:rPr>
                        <a:t>mannanbspi@gmail.com</a:t>
                      </a:r>
                      <a:endParaRPr lang="en-US" sz="36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84588"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>
                          <a:latin typeface="Bahnschrift SemiBold Condensed" pitchFamily="34" charset="0"/>
                        </a:rPr>
                        <a:t>01816-239279</a:t>
                      </a:r>
                      <a:endParaRPr lang="en-US" sz="40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81400" y="152400"/>
            <a:ext cx="5527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MD. ABDUL</a:t>
            </a:r>
          </a:p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MANNAN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7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202124" y="1058069"/>
            <a:ext cx="4739752" cy="670298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411AE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b="1" dirty="0" smtClean="0">
                <a:solidFill>
                  <a:srgbClr val="411AE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411AE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solidFill>
                  <a:srgbClr val="411AE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411AE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rgbClr val="411AE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411AE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b="1" dirty="0" smtClean="0">
                <a:solidFill>
                  <a:srgbClr val="411AE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411AE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b="1" dirty="0" smtClean="0">
                <a:solidFill>
                  <a:srgbClr val="411AE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3200" b="1" dirty="0">
              <a:solidFill>
                <a:srgbClr val="411AE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r="61143"/>
          <a:stretch/>
        </p:blipFill>
        <p:spPr>
          <a:xfrm>
            <a:off x="3222571" y="390494"/>
            <a:ext cx="2698858" cy="441146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63640" y="451264"/>
            <a:ext cx="8178084" cy="6059704"/>
            <a:chOff x="437882" y="451264"/>
            <a:chExt cx="8251552" cy="6059704"/>
          </a:xfrm>
        </p:grpSpPr>
        <p:grpSp>
          <p:nvGrpSpPr>
            <p:cNvPr id="32" name="Group 31"/>
            <p:cNvGrpSpPr/>
            <p:nvPr/>
          </p:nvGrpSpPr>
          <p:grpSpPr>
            <a:xfrm>
              <a:off x="450032" y="451264"/>
              <a:ext cx="1056793" cy="6059704"/>
              <a:chOff x="496109" y="2421228"/>
              <a:chExt cx="772509" cy="4089739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H="1">
                <a:off x="684086" y="3093755"/>
                <a:ext cx="29266" cy="3404333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  <a:scene3d>
                <a:camera prst="perspectiveLef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879943" y="3490175"/>
                <a:ext cx="9372" cy="3007393"/>
              </a:xfrm>
              <a:prstGeom prst="line">
                <a:avLst/>
              </a:prstGeom>
              <a:ln w="57150">
                <a:solidFill>
                  <a:srgbClr val="ED1356"/>
                </a:solidFill>
              </a:ln>
              <a:scene3d>
                <a:camera prst="perspectiveLef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496109" y="2421228"/>
                <a:ext cx="21756" cy="408973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  <a:scene3d>
                <a:camera prst="perspectiveLef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1068171" y="3944258"/>
                <a:ext cx="13374" cy="2552791"/>
              </a:xfrm>
              <a:prstGeom prst="line">
                <a:avLst/>
              </a:prstGeom>
              <a:ln w="57150">
                <a:solidFill>
                  <a:srgbClr val="411AE6"/>
                </a:solidFill>
              </a:ln>
              <a:scene3d>
                <a:camera prst="perspectiveLef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268618" y="4301541"/>
                <a:ext cx="0" cy="2197023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  <a:scene3d>
                <a:camera prst="perspectiveLef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 flipH="1">
              <a:off x="7585229" y="451264"/>
              <a:ext cx="1065566" cy="6045786"/>
              <a:chOff x="500771" y="2421228"/>
              <a:chExt cx="744537" cy="4089739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H="1">
                <a:off x="684086" y="3093755"/>
                <a:ext cx="29266" cy="3404333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  <a:scene3d>
                <a:camera prst="perspectiveLef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861295" y="3490175"/>
                <a:ext cx="9372" cy="3007393"/>
              </a:xfrm>
              <a:prstGeom prst="line">
                <a:avLst/>
              </a:prstGeom>
              <a:ln w="57150">
                <a:solidFill>
                  <a:srgbClr val="ED1356"/>
                </a:solidFill>
              </a:ln>
              <a:scene3d>
                <a:camera prst="perspectiveLef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500771" y="2421228"/>
                <a:ext cx="21756" cy="408973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  <a:scene3d>
                <a:camera prst="perspectiveLef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1044861" y="3944258"/>
                <a:ext cx="13374" cy="2552791"/>
              </a:xfrm>
              <a:prstGeom prst="line">
                <a:avLst/>
              </a:prstGeom>
              <a:ln w="57150">
                <a:solidFill>
                  <a:srgbClr val="411AE6"/>
                </a:solidFill>
              </a:ln>
              <a:scene3d>
                <a:camera prst="perspectiveLef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245308" y="4301541"/>
                <a:ext cx="0" cy="2197023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  <a:scene3d>
                <a:camera prst="perspectiveLef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437882" y="5424415"/>
              <a:ext cx="8251552" cy="1050063"/>
              <a:chOff x="-7403" y="2878429"/>
              <a:chExt cx="9148295" cy="69117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-3107" y="2878429"/>
                <a:ext cx="9143999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-5255" y="3056587"/>
                <a:ext cx="9143999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-7403" y="3234745"/>
                <a:ext cx="9143999" cy="0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-5255" y="3391441"/>
                <a:ext cx="9143999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-7403" y="3569599"/>
                <a:ext cx="9143999" cy="0"/>
              </a:xfrm>
              <a:prstGeom prst="line">
                <a:avLst/>
              </a:prstGeom>
              <a:ln w="57150">
                <a:solidFill>
                  <a:srgbClr val="ED1356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/>
          <p:cNvSpPr/>
          <p:nvPr/>
        </p:nvSpPr>
        <p:spPr>
          <a:xfrm>
            <a:off x="1530397" y="4809434"/>
            <a:ext cx="5978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3200" b="1" dirty="0" smtClean="0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411A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63864" y="4864943"/>
            <a:ext cx="3489206" cy="4783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 smtClean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b="1" dirty="0" smtClean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b="1" dirty="0" smtClean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3600" b="1" dirty="0" smtClean="0">
              <a:ln/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36583" y="2078362"/>
            <a:ext cx="70554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4400" b="1" dirty="0" smtClean="0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400" b="1" dirty="0" smtClean="0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solidFill>
                  <a:srgbClr val="411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85532" y="2512091"/>
            <a:ext cx="1972936" cy="1833819"/>
            <a:chOff x="3585532" y="2512091"/>
            <a:chExt cx="1972936" cy="1833819"/>
          </a:xfrm>
        </p:grpSpPr>
        <p:sp>
          <p:nvSpPr>
            <p:cNvPr id="30" name="7-Point Star 29"/>
            <p:cNvSpPr/>
            <p:nvPr/>
          </p:nvSpPr>
          <p:spPr>
            <a:xfrm>
              <a:off x="3585532" y="2512091"/>
              <a:ext cx="1972936" cy="1833819"/>
            </a:xfrm>
            <a:prstGeom prst="star7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5" name="Object 4">
              <a:hlinkClick r:id="" action="ppaction://ole?verb=0"/>
              <a:hlinkHover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6157165"/>
                </p:ext>
              </p:extLst>
            </p:nvPr>
          </p:nvGraphicFramePr>
          <p:xfrm>
            <a:off x="3924300" y="3275260"/>
            <a:ext cx="1295400" cy="6680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" name="Packager Shell Object" showAsIcon="1" r:id="rId6" imgW="1295640" imgH="685800" progId="Package">
                    <p:embed/>
                  </p:oleObj>
                </mc:Choice>
                <mc:Fallback>
                  <p:oleObj name="Packager Shell Object" showAsIcon="1" r:id="rId6" imgW="1295640" imgH="68580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924300" y="3275260"/>
                          <a:ext cx="1295400" cy="6680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851440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" grpId="0"/>
      <p:bldP spid="2" grpId="1"/>
      <p:bldP spid="28" grpId="0"/>
      <p:bldP spid="40" grpId="0"/>
      <p:bldP spid="4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954" y="358213"/>
            <a:ext cx="170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(light)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761" y="2727045"/>
            <a:ext cx="8179978" cy="2624884"/>
          </a:xfrm>
          <a:prstGeom prst="rect">
            <a:avLst/>
          </a:prstGeom>
          <a:gradFill>
            <a:gsLst>
              <a:gs pos="0">
                <a:srgbClr val="92D050"/>
              </a:gs>
              <a:gs pos="54000">
                <a:schemeClr val="bg2">
                  <a:lumMod val="90000"/>
                </a:schemeClr>
              </a:gs>
              <a:gs pos="4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51723" y="1066936"/>
            <a:ext cx="2857206" cy="1675125"/>
            <a:chOff x="2009651" y="1295596"/>
            <a:chExt cx="2054816" cy="121093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009651" y="1295596"/>
              <a:ext cx="1352114" cy="802145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321424" y="2078920"/>
              <a:ext cx="743043" cy="427608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615030" y="3207975"/>
            <a:ext cx="2044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(glass)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c 11"/>
          <p:cNvSpPr/>
          <p:nvPr/>
        </p:nvSpPr>
        <p:spPr>
          <a:xfrm rot="17011773">
            <a:off x="3363707" y="1716943"/>
            <a:ext cx="1331259" cy="1372489"/>
          </a:xfrm>
          <a:prstGeom prst="arc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Arc 12"/>
          <p:cNvSpPr/>
          <p:nvPr/>
        </p:nvSpPr>
        <p:spPr>
          <a:xfrm rot="7253310">
            <a:off x="4002839" y="3071211"/>
            <a:ext cx="868433" cy="858305"/>
          </a:xfrm>
          <a:prstGeom prst="arc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TextBox 13"/>
          <p:cNvSpPr txBox="1"/>
          <p:nvPr/>
        </p:nvSpPr>
        <p:spPr>
          <a:xfrm>
            <a:off x="6577874" y="409418"/>
            <a:ext cx="1570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(air)</a:t>
            </a:r>
            <a:endParaRPr lang="en-US" sz="32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72890" y="1832127"/>
                <a:ext cx="3564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𝑖</m:t>
                      </m:r>
                    </m:oMath>
                  </m:oMathPara>
                </a14:m>
                <a:endParaRPr lang="en-US" sz="3200" dirty="0">
                  <a:solidFill>
                    <a:srgbClr val="CC0099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890" y="1832127"/>
                <a:ext cx="356446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82706" y="3331767"/>
                <a:ext cx="3564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𝑟</m:t>
                      </m:r>
                    </m:oMath>
                  </m:oMathPara>
                </a14:m>
                <a:endParaRPr lang="en-US" sz="3200" dirty="0">
                  <a:solidFill>
                    <a:srgbClr val="CC0099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706" y="3331767"/>
                <a:ext cx="356446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 rot="1682558">
            <a:off x="3725122" y="3227151"/>
            <a:ext cx="2507789" cy="1365607"/>
            <a:chOff x="2009651" y="1295596"/>
            <a:chExt cx="2054816" cy="1210932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2009651" y="1295596"/>
              <a:ext cx="1352114" cy="802145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321424" y="2078920"/>
              <a:ext cx="743043" cy="427608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>
            <a:off x="4180646" y="2713633"/>
            <a:ext cx="2591843" cy="1482141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08929" y="913511"/>
            <a:ext cx="1" cy="4438418"/>
          </a:xfrm>
          <a:prstGeom prst="line">
            <a:avLst/>
          </a:prstGeom>
          <a:ln w="762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589668" y="5365691"/>
                <a:ext cx="19646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668" y="5365691"/>
                <a:ext cx="1964664" cy="10156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un 1"/>
          <p:cNvSpPr/>
          <p:nvPr/>
        </p:nvSpPr>
        <p:spPr>
          <a:xfrm>
            <a:off x="784925" y="656635"/>
            <a:ext cx="600364" cy="573544"/>
          </a:xfrm>
          <a:prstGeom prst="sun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641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 animBg="1"/>
      <p:bldP spid="13" grpId="0" animBg="1"/>
      <p:bldP spid="14" grpId="0"/>
      <p:bldP spid="15" grpId="0"/>
      <p:bldP spid="16" grpId="0"/>
      <p:bldP spid="2" grpId="0" animBg="1"/>
      <p:bldP spid="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497066" y="2995272"/>
            <a:ext cx="8085673" cy="1397097"/>
          </a:xfrm>
          <a:prstGeom prst="rect">
            <a:avLst/>
          </a:prstGeom>
          <a:gradFill>
            <a:gsLst>
              <a:gs pos="59000">
                <a:srgbClr val="C6E1B4"/>
              </a:gs>
              <a:gs pos="2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9" name="TextBox 98"/>
          <p:cNvSpPr txBox="1"/>
          <p:nvPr/>
        </p:nvSpPr>
        <p:spPr>
          <a:xfrm>
            <a:off x="430718" y="1877713"/>
            <a:ext cx="2424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আপতিত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(Incident Ray)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468780" y="3124459"/>
            <a:ext cx="2578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(Refracted Ray)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496052" y="706721"/>
            <a:ext cx="1524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অভিলম্ব</a:t>
            </a:r>
            <a:r>
              <a:rPr lang="en-US" sz="32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(Normal)</a:t>
            </a:r>
            <a:endParaRPr lang="en-US" sz="2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Right Arrow 101"/>
          <p:cNvSpPr/>
          <p:nvPr/>
        </p:nvSpPr>
        <p:spPr>
          <a:xfrm rot="10800000">
            <a:off x="4787070" y="3413774"/>
            <a:ext cx="649791" cy="1444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3" name="Right Arrow 102"/>
          <p:cNvSpPr/>
          <p:nvPr/>
        </p:nvSpPr>
        <p:spPr>
          <a:xfrm>
            <a:off x="2265133" y="2259568"/>
            <a:ext cx="600063" cy="1438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4" name="TextBox 103"/>
          <p:cNvSpPr txBox="1"/>
          <p:nvPr/>
        </p:nvSpPr>
        <p:spPr>
          <a:xfrm>
            <a:off x="445425" y="330324"/>
            <a:ext cx="180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(light)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697533" y="646590"/>
            <a:ext cx="1579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(air)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479568" y="5699233"/>
            <a:ext cx="1498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(air)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23491" y="3467913"/>
            <a:ext cx="1673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E63E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(glass)</a:t>
            </a:r>
            <a:endParaRPr lang="en-US" sz="2400" dirty="0">
              <a:solidFill>
                <a:srgbClr val="E63E1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1033280" y="1177295"/>
            <a:ext cx="7116807" cy="4905451"/>
            <a:chOff x="1033280" y="1177295"/>
            <a:chExt cx="7116807" cy="4905451"/>
          </a:xfrm>
        </p:grpSpPr>
        <p:grpSp>
          <p:nvGrpSpPr>
            <p:cNvPr id="108" name="Group 107"/>
            <p:cNvGrpSpPr/>
            <p:nvPr/>
          </p:nvGrpSpPr>
          <p:grpSpPr>
            <a:xfrm>
              <a:off x="5277231" y="4380426"/>
              <a:ext cx="2872856" cy="1702320"/>
              <a:chOff x="2009651" y="1295596"/>
              <a:chExt cx="2054816" cy="1210932"/>
            </a:xfrm>
          </p:grpSpPr>
          <p:cxnSp>
            <p:nvCxnSpPr>
              <p:cNvPr id="109" name="Straight Arrow Connector 108"/>
              <p:cNvCxnSpPr/>
              <p:nvPr/>
            </p:nvCxnSpPr>
            <p:spPr>
              <a:xfrm>
                <a:off x="2009651" y="1295596"/>
                <a:ext cx="1352114" cy="802145"/>
              </a:xfrm>
              <a:prstGeom prst="straightConnector1">
                <a:avLst/>
              </a:prstGeom>
              <a:ln w="76200"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3321424" y="2078920"/>
                <a:ext cx="743043" cy="427608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>
              <a:off x="1033280" y="1177295"/>
              <a:ext cx="3244176" cy="1816226"/>
              <a:chOff x="2009651" y="1295596"/>
              <a:chExt cx="2054816" cy="1210932"/>
            </a:xfrm>
          </p:grpSpPr>
          <p:cxnSp>
            <p:nvCxnSpPr>
              <p:cNvPr id="112" name="Straight Arrow Connector 111"/>
              <p:cNvCxnSpPr/>
              <p:nvPr/>
            </p:nvCxnSpPr>
            <p:spPr>
              <a:xfrm>
                <a:off x="2009651" y="1295596"/>
                <a:ext cx="1352114" cy="802145"/>
              </a:xfrm>
              <a:prstGeom prst="straightConnector1">
                <a:avLst/>
              </a:prstGeom>
              <a:ln w="76200"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3321424" y="2078920"/>
                <a:ext cx="743043" cy="427608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/>
          </p:nvGrpSpPr>
          <p:grpSpPr>
            <a:xfrm rot="1575173">
              <a:off x="3995854" y="3239179"/>
              <a:ext cx="1424175" cy="939645"/>
              <a:chOff x="2017675" y="1269470"/>
              <a:chExt cx="1897304" cy="1383279"/>
            </a:xfrm>
          </p:grpSpPr>
          <p:cxnSp>
            <p:nvCxnSpPr>
              <p:cNvPr id="115" name="Straight Arrow Connector 114"/>
              <p:cNvCxnSpPr/>
              <p:nvPr/>
            </p:nvCxnSpPr>
            <p:spPr>
              <a:xfrm>
                <a:off x="2017675" y="1269470"/>
                <a:ext cx="1352115" cy="802145"/>
              </a:xfrm>
              <a:prstGeom prst="straightConnector1">
                <a:avLst/>
              </a:prstGeom>
              <a:ln w="76200"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20024827">
                <a:off x="3427874" y="1856583"/>
                <a:ext cx="487105" cy="796166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Arc 117"/>
          <p:cNvSpPr/>
          <p:nvPr/>
        </p:nvSpPr>
        <p:spPr>
          <a:xfrm rot="17011773">
            <a:off x="3481297" y="2028682"/>
            <a:ext cx="1257388" cy="1329801"/>
          </a:xfrm>
          <a:prstGeom prst="arc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9" name="Arc 118"/>
          <p:cNvSpPr/>
          <p:nvPr/>
        </p:nvSpPr>
        <p:spPr>
          <a:xfrm rot="7253310">
            <a:off x="4160758" y="3361631"/>
            <a:ext cx="820244" cy="831610"/>
          </a:xfrm>
          <a:prstGeom prst="arc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3765654" y="2163428"/>
                <a:ext cx="3453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𝑖</m:t>
                      </m:r>
                    </m:oMath>
                  </m:oMathPara>
                </a14:m>
                <a:endParaRPr lang="en-US" sz="3200" dirty="0">
                  <a:solidFill>
                    <a:srgbClr val="CC0099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654" y="2163428"/>
                <a:ext cx="345360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4375470" y="3595833"/>
                <a:ext cx="3453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𝑟</m:t>
                      </m:r>
                    </m:oMath>
                  </m:oMathPara>
                </a14:m>
                <a:endParaRPr lang="en-US" sz="3200" dirty="0">
                  <a:solidFill>
                    <a:srgbClr val="CC0099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470" y="3595833"/>
                <a:ext cx="34536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ight Arrow 121"/>
          <p:cNvSpPr/>
          <p:nvPr/>
        </p:nvSpPr>
        <p:spPr>
          <a:xfrm rot="10800000">
            <a:off x="4147453" y="2376216"/>
            <a:ext cx="643246" cy="1552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3" name="TextBox 122"/>
          <p:cNvSpPr txBox="1"/>
          <p:nvPr/>
        </p:nvSpPr>
        <p:spPr>
          <a:xfrm>
            <a:off x="4751274" y="1893519"/>
            <a:ext cx="3032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কোণ 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(Angle of incident)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4" name="Right Arrow 123"/>
          <p:cNvSpPr/>
          <p:nvPr/>
        </p:nvSpPr>
        <p:spPr>
          <a:xfrm rot="19410250">
            <a:off x="3540658" y="4330514"/>
            <a:ext cx="1050711" cy="1762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5" name="TextBox 124"/>
          <p:cNvSpPr txBox="1"/>
          <p:nvPr/>
        </p:nvSpPr>
        <p:spPr>
          <a:xfrm>
            <a:off x="856464" y="4487847"/>
            <a:ext cx="3281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প্রতিসরণ কোণ 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(Angle of refraction)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>
            <a:off x="4286384" y="1660634"/>
            <a:ext cx="58006" cy="3556767"/>
          </a:xfrm>
          <a:prstGeom prst="line">
            <a:avLst/>
          </a:prstGeom>
          <a:ln w="762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n 30"/>
          <p:cNvSpPr/>
          <p:nvPr/>
        </p:nvSpPr>
        <p:spPr>
          <a:xfrm>
            <a:off x="416942" y="656635"/>
            <a:ext cx="600364" cy="573544"/>
          </a:xfrm>
          <a:prstGeom prst="sun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9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/>
      <p:bldP spid="100" grpId="0"/>
      <p:bldP spid="101" grpId="0"/>
      <p:bldP spid="102" grpId="0" animBg="1"/>
      <p:bldP spid="103" grpId="0" animBg="1"/>
      <p:bldP spid="104" grpId="0"/>
      <p:bldP spid="105" grpId="0"/>
      <p:bldP spid="106" grpId="0"/>
      <p:bldP spid="107" grpId="0"/>
      <p:bldP spid="118" grpId="0" animBg="1"/>
      <p:bldP spid="119" grpId="0" animBg="1"/>
      <p:bldP spid="120" grpId="0"/>
      <p:bldP spid="121" grpId="0"/>
      <p:bldP spid="122" grpId="0" animBg="1"/>
      <p:bldP spid="123" grpId="0"/>
      <p:bldP spid="124" grpId="0" animBg="1"/>
      <p:bldP spid="125" grpId="0"/>
      <p:bldP spid="31" grpId="0" animBg="1"/>
      <p:bldP spid="3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5370" y="3036812"/>
            <a:ext cx="8177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আপতিত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(Incident Ray)ঃ-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দ্বয়ের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বিভেদ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পতিত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আপতিত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370" y="4927886"/>
            <a:ext cx="8177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প্রতিসরিত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Angle of 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refraction)ঃ-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দ্বয়ের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বিভেদ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প্রতিসরিত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5370" y="5886450"/>
            <a:ext cx="7410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D63A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অভিলম্বঃ</a:t>
            </a:r>
            <a:r>
              <a:rPr lang="en-US" sz="2400" b="1" dirty="0" smtClean="0">
                <a:solidFill>
                  <a:srgbClr val="D63A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লম্বকে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D63A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অভিলম্ব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 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15370" y="3956185"/>
            <a:ext cx="8177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বিন্দুঃ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আগত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দ্বয়ের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বিভেদ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পতিত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1207097" y="626729"/>
            <a:ext cx="6719042" cy="2255536"/>
            <a:chOff x="1207097" y="626729"/>
            <a:chExt cx="6719042" cy="2255536"/>
          </a:xfrm>
        </p:grpSpPr>
        <p:grpSp>
          <p:nvGrpSpPr>
            <p:cNvPr id="6" name="Group 5"/>
            <p:cNvGrpSpPr/>
            <p:nvPr/>
          </p:nvGrpSpPr>
          <p:grpSpPr>
            <a:xfrm>
              <a:off x="1207097" y="626729"/>
              <a:ext cx="6719042" cy="2255536"/>
              <a:chOff x="759855" y="2673802"/>
              <a:chExt cx="6233375" cy="273035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68842" y="2694602"/>
                <a:ext cx="6095597" cy="2371110"/>
                <a:chOff x="284324" y="281124"/>
                <a:chExt cx="8383156" cy="2812696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284324" y="281124"/>
                  <a:ext cx="1355424" cy="8397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err="1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আলো</a:t>
                  </a:r>
                  <a:endPara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449078" y="1583421"/>
                  <a:ext cx="8218402" cy="1510399"/>
                </a:xfrm>
                <a:prstGeom prst="rect">
                  <a:avLst/>
                </a:prstGeom>
                <a:gradFill>
                  <a:gsLst>
                    <a:gs pos="0">
                      <a:srgbClr val="92D050"/>
                    </a:gs>
                    <a:gs pos="54000">
                      <a:schemeClr val="bg2">
                        <a:lumMod val="90000"/>
                      </a:schemeClr>
                    </a:gs>
                    <a:gs pos="4000">
                      <a:schemeClr val="tx2">
                        <a:lumMod val="20000"/>
                        <a:lumOff val="8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3200" dirty="0">
                    <a:solidFill>
                      <a:srgbClr val="CC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2226077" y="924752"/>
                  <a:ext cx="2179129" cy="653044"/>
                  <a:chOff x="2504631" y="1529459"/>
                  <a:chExt cx="1559836" cy="977069"/>
                </a:xfrm>
              </p:grpSpPr>
              <p:cxnSp>
                <p:nvCxnSpPr>
                  <p:cNvPr id="31" name="Straight Arrow Connector 30"/>
                  <p:cNvCxnSpPr/>
                  <p:nvPr/>
                </p:nvCxnSpPr>
                <p:spPr>
                  <a:xfrm>
                    <a:off x="2504631" y="1529459"/>
                    <a:ext cx="912504" cy="548052"/>
                  </a:xfrm>
                  <a:prstGeom prst="straightConnector1">
                    <a:avLst/>
                  </a:prstGeom>
                  <a:ln w="76200">
                    <a:solidFill>
                      <a:srgbClr val="FFC000"/>
                    </a:solidFill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3336024" y="2060080"/>
                    <a:ext cx="728443" cy="446448"/>
                  </a:xfrm>
                  <a:prstGeom prst="line">
                    <a:avLst/>
                  </a:prstGeom>
                  <a:ln w="76200">
                    <a:solidFill>
                      <a:srgbClr val="FFC00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794425" y="1969350"/>
                      <a:ext cx="2054690" cy="83970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lvl="0"/>
                      <a14:m>
                        <m:oMath xmlns:m="http://schemas.openxmlformats.org/officeDocument/2006/math">
                          <m:r>
                            <a:rPr lang="en-US" sz="3200" b="1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𝒃</m:t>
                          </m:r>
                        </m:oMath>
                      </a14:m>
                      <a:r>
                        <a:rPr lang="en-US" sz="3200" b="1" dirty="0" smtClean="0">
                          <a:solidFill>
                            <a:srgbClr val="CC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C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endParaRPr lang="en-US" sz="3200" dirty="0">
                        <a:solidFill>
                          <a:srgbClr val="CC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Rectangle 3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4425" y="1969350"/>
                      <a:ext cx="2054690" cy="839708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t="-12500" r="-10970" b="-343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1" name="Arc 20"/>
                <p:cNvSpPr/>
                <p:nvPr/>
              </p:nvSpPr>
              <p:spPr>
                <a:xfrm rot="16735757">
                  <a:off x="3720211" y="835596"/>
                  <a:ext cx="1134530" cy="1170381"/>
                </a:xfrm>
                <a:prstGeom prst="arc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22" name="Arc 21"/>
                <p:cNvSpPr/>
                <p:nvPr/>
              </p:nvSpPr>
              <p:spPr>
                <a:xfrm rot="6861091">
                  <a:off x="4075942" y="1364629"/>
                  <a:ext cx="1045253" cy="1002703"/>
                </a:xfrm>
                <a:prstGeom prst="arc">
                  <a:avLst/>
                </a:prstGeom>
                <a:ln w="5715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6135389" y="878531"/>
                      <a:ext cx="2227419" cy="69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3200" b="1" i="1" smtClean="0">
                              <a:solidFill>
                                <a:srgbClr val="411AE6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oMath>
                      </a14:m>
                      <a:r>
                        <a:rPr lang="en-US" sz="3200" b="1" dirty="0">
                          <a:solidFill>
                            <a:srgbClr val="411AE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411AE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endParaRPr lang="en-US" sz="3200" dirty="0">
                        <a:solidFill>
                          <a:srgbClr val="411AE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35389" y="878531"/>
                      <a:ext cx="2227419" cy="693681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t="-15190" r="-2724" b="-632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3898799" y="782103"/>
                      <a:ext cx="358121" cy="6936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𝑖</m:t>
                            </m:r>
                          </m:oMath>
                        </m:oMathPara>
                      </a14:m>
                      <a:endParaRPr lang="en-US" sz="3200" dirty="0">
                        <a:solidFill>
                          <a:srgbClr val="CC00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98799" y="782103"/>
                      <a:ext cx="358121" cy="693680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4387741" y="1690849"/>
                      <a:ext cx="358121" cy="6936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𝑟</m:t>
                            </m:r>
                          </m:oMath>
                        </m:oMathPara>
                      </a14:m>
                      <a:endParaRPr lang="en-US" sz="3200" dirty="0">
                        <a:solidFill>
                          <a:srgbClr val="CC00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TextBox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87741" y="1690849"/>
                      <a:ext cx="358121" cy="693680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 r="-121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6" name="Group 25"/>
                <p:cNvGrpSpPr/>
                <p:nvPr/>
              </p:nvGrpSpPr>
              <p:grpSpPr>
                <a:xfrm rot="1682558">
                  <a:off x="4315826" y="1718080"/>
                  <a:ext cx="1876908" cy="827269"/>
                  <a:chOff x="2347832" y="1077534"/>
                  <a:chExt cx="1530697" cy="1518276"/>
                </a:xfrm>
              </p:grpSpPr>
              <p:cxnSp>
                <p:nvCxnSpPr>
                  <p:cNvPr id="29" name="Straight Arrow Connector 28"/>
                  <p:cNvCxnSpPr/>
                  <p:nvPr/>
                </p:nvCxnSpPr>
                <p:spPr>
                  <a:xfrm rot="19917442">
                    <a:off x="2347832" y="1077534"/>
                    <a:ext cx="866533" cy="1457844"/>
                  </a:xfrm>
                  <a:prstGeom prst="straightConnector1">
                    <a:avLst/>
                  </a:prstGeom>
                  <a:ln w="76200">
                    <a:solidFill>
                      <a:srgbClr val="FFC000"/>
                    </a:solidFill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19917442">
                    <a:off x="3251335" y="1467767"/>
                    <a:ext cx="627194" cy="1128043"/>
                  </a:xfrm>
                  <a:prstGeom prst="line">
                    <a:avLst/>
                  </a:prstGeom>
                  <a:ln w="76200">
                    <a:solidFill>
                      <a:srgbClr val="FFC00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4376790" y="1564062"/>
                  <a:ext cx="2242364" cy="639409"/>
                </a:xfrm>
                <a:prstGeom prst="line">
                  <a:avLst/>
                </a:prstGeom>
                <a:ln w="76200">
                  <a:prstDash val="sysDot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360017" y="457257"/>
                  <a:ext cx="8554" cy="2381521"/>
                </a:xfrm>
                <a:prstGeom prst="line">
                  <a:avLst/>
                </a:prstGeom>
                <a:ln w="76200">
                  <a:solidFill>
                    <a:srgbClr val="00B0F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759855" y="2673802"/>
                <a:ext cx="6233375" cy="2730350"/>
                <a:chOff x="721215" y="2454028"/>
                <a:chExt cx="6259241" cy="3187077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756930" y="2486614"/>
                  <a:ext cx="6223526" cy="0"/>
                </a:xfrm>
                <a:prstGeom prst="line">
                  <a:avLst/>
                </a:prstGeom>
                <a:ln w="57150">
                  <a:solidFill>
                    <a:srgbClr val="7EC234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721215" y="5630259"/>
                  <a:ext cx="6226614" cy="1614"/>
                </a:xfrm>
                <a:prstGeom prst="line">
                  <a:avLst/>
                </a:prstGeom>
                <a:ln w="57150">
                  <a:solidFill>
                    <a:srgbClr val="7EC234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 flipV="1">
                  <a:off x="732347" y="2457193"/>
                  <a:ext cx="2100" cy="3174945"/>
                </a:xfrm>
                <a:prstGeom prst="line">
                  <a:avLst/>
                </a:prstGeom>
                <a:ln w="57150">
                  <a:solidFill>
                    <a:srgbClr val="7EC234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6952902" y="2454028"/>
                  <a:ext cx="907" cy="3187077"/>
                </a:xfrm>
                <a:prstGeom prst="line">
                  <a:avLst/>
                </a:prstGeom>
                <a:ln w="57150">
                  <a:solidFill>
                    <a:srgbClr val="7EC234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Sun 32"/>
            <p:cNvSpPr/>
            <p:nvPr/>
          </p:nvSpPr>
          <p:spPr>
            <a:xfrm>
              <a:off x="2123542" y="691052"/>
              <a:ext cx="564128" cy="526484"/>
            </a:xfrm>
            <a:prstGeom prst="sun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459635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882" y="746975"/>
            <a:ext cx="81780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কোণ 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(Angle of 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incident)ঃ-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আপতিত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অভিলম্বের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কোণ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কোণ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37882" y="2522118"/>
            <a:ext cx="82720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প্রতিসরণ কোণ 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Angle of 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refraction)ঃ-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প্রতিসরিত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অভিলম্বের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কোণ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প্রতিসরণ কোণ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426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82" y="348971"/>
            <a:ext cx="169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(light)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761" y="2727045"/>
            <a:ext cx="8179978" cy="2624884"/>
          </a:xfrm>
          <a:prstGeom prst="rect">
            <a:avLst/>
          </a:prstGeom>
          <a:gradFill>
            <a:gsLst>
              <a:gs pos="0">
                <a:srgbClr val="92D050"/>
              </a:gs>
              <a:gs pos="54000">
                <a:schemeClr val="bg2">
                  <a:lumMod val="90000"/>
                </a:schemeClr>
              </a:gs>
              <a:gs pos="4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51723" y="1066936"/>
            <a:ext cx="2834902" cy="1663974"/>
            <a:chOff x="2009651" y="1295596"/>
            <a:chExt cx="2038776" cy="1202871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009651" y="1295596"/>
              <a:ext cx="1352114" cy="802145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305384" y="2070859"/>
              <a:ext cx="743043" cy="427608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15030" y="3207975"/>
            <a:ext cx="2044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(glass)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c 7"/>
          <p:cNvSpPr/>
          <p:nvPr/>
        </p:nvSpPr>
        <p:spPr>
          <a:xfrm rot="17011773">
            <a:off x="3363707" y="1716943"/>
            <a:ext cx="1331259" cy="1372489"/>
          </a:xfrm>
          <a:prstGeom prst="arc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Arc 8"/>
          <p:cNvSpPr/>
          <p:nvPr/>
        </p:nvSpPr>
        <p:spPr>
          <a:xfrm rot="7253310">
            <a:off x="4002839" y="3071211"/>
            <a:ext cx="868433" cy="858305"/>
          </a:xfrm>
          <a:prstGeom prst="arc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TextBox 9"/>
          <p:cNvSpPr txBox="1"/>
          <p:nvPr/>
        </p:nvSpPr>
        <p:spPr>
          <a:xfrm>
            <a:off x="6577874" y="409418"/>
            <a:ext cx="1570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(air)</a:t>
            </a:r>
            <a:endParaRPr lang="en-US" sz="32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72890" y="1832127"/>
                <a:ext cx="3564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𝑖</m:t>
                      </m:r>
                    </m:oMath>
                  </m:oMathPara>
                </a14:m>
                <a:endParaRPr lang="en-US" sz="3200" dirty="0">
                  <a:solidFill>
                    <a:srgbClr val="CC0099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890" y="1832127"/>
                <a:ext cx="356446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82706" y="3331767"/>
                <a:ext cx="3564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𝑟</m:t>
                      </m:r>
                    </m:oMath>
                  </m:oMathPara>
                </a14:m>
                <a:endParaRPr lang="en-US" sz="3200" dirty="0">
                  <a:solidFill>
                    <a:srgbClr val="CC0099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706" y="3331767"/>
                <a:ext cx="356446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 rot="1682558">
            <a:off x="3700038" y="3138584"/>
            <a:ext cx="2200566" cy="1454147"/>
            <a:chOff x="2001587" y="1300245"/>
            <a:chExt cx="1803087" cy="128944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001587" y="1300245"/>
              <a:ext cx="1352114" cy="802145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9917442">
              <a:off x="3389047" y="1898870"/>
              <a:ext cx="415627" cy="69082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4180646" y="2713633"/>
            <a:ext cx="2591843" cy="1482141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08929" y="913511"/>
            <a:ext cx="1" cy="4438418"/>
          </a:xfrm>
          <a:prstGeom prst="line">
            <a:avLst/>
          </a:prstGeom>
          <a:ln w="762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89668" y="5365691"/>
                <a:ext cx="19646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668" y="5365691"/>
                <a:ext cx="1964664" cy="10156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un 18"/>
          <p:cNvSpPr/>
          <p:nvPr/>
        </p:nvSpPr>
        <p:spPr>
          <a:xfrm>
            <a:off x="740209" y="656635"/>
            <a:ext cx="600364" cy="573544"/>
          </a:xfrm>
          <a:prstGeom prst="sun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9" grpId="0" animBg="1"/>
      <p:bldP spid="10" grpId="0"/>
      <p:bldP spid="11" grpId="0"/>
      <p:bldP spid="12" grpId="0"/>
      <p:bldP spid="19" grpId="0" animBg="1"/>
      <p:bldP spid="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762" y="3497228"/>
            <a:ext cx="8203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প্রতিসরণের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আপতিত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প্রতিসৃত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বিভেদতলের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অভিলম্ব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সমতলে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0761" y="5048820"/>
            <a:ext cx="8203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একজোড়া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রশ্মির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>
                <a:solidFill>
                  <a:srgbClr val="ED13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ধ্রবুক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0761" y="398210"/>
            <a:ext cx="8203840" cy="2837281"/>
            <a:chOff x="450761" y="398210"/>
            <a:chExt cx="8203840" cy="2837281"/>
          </a:xfrm>
        </p:grpSpPr>
        <p:grpSp>
          <p:nvGrpSpPr>
            <p:cNvPr id="5" name="Group 4"/>
            <p:cNvGrpSpPr/>
            <p:nvPr/>
          </p:nvGrpSpPr>
          <p:grpSpPr>
            <a:xfrm>
              <a:off x="450761" y="398210"/>
              <a:ext cx="8203840" cy="2837281"/>
              <a:chOff x="449078" y="256539"/>
              <a:chExt cx="8218402" cy="283728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15155" y="256539"/>
                <a:ext cx="17109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আলো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(light)</a:t>
                </a:r>
                <a:endParaRPr lang="en-US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49078" y="1583421"/>
                <a:ext cx="8218402" cy="1510399"/>
              </a:xfrm>
              <a:prstGeom prst="rect">
                <a:avLst/>
              </a:prstGeom>
              <a:gradFill>
                <a:gsLst>
                  <a:gs pos="0">
                    <a:srgbClr val="92D050"/>
                  </a:gs>
                  <a:gs pos="54000">
                    <a:schemeClr val="bg2">
                      <a:lumMod val="90000"/>
                    </a:schemeClr>
                  </a:gs>
                  <a:gs pos="4000">
                    <a:schemeClr val="tx2">
                      <a:lumMod val="20000"/>
                      <a:lumOff val="8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400" dirty="0">
                  <a:solidFill>
                    <a:srgbClr val="CC006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226077" y="924752"/>
                <a:ext cx="2179129" cy="653044"/>
                <a:chOff x="2504631" y="1529459"/>
                <a:chExt cx="1559836" cy="977069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2504631" y="1529459"/>
                  <a:ext cx="912504" cy="548052"/>
                </a:xfrm>
                <a:prstGeom prst="straightConnector1">
                  <a:avLst/>
                </a:prstGeom>
                <a:ln w="76200">
                  <a:solidFill>
                    <a:srgbClr val="FFC000"/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3336024" y="2060080"/>
                  <a:ext cx="728443" cy="446448"/>
                </a:xfrm>
                <a:prstGeom prst="line">
                  <a:avLst/>
                </a:prstGeom>
                <a:ln w="76200">
                  <a:solidFill>
                    <a:srgbClr val="FFC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Rectangle 8"/>
              <p:cNvSpPr/>
              <p:nvPr/>
            </p:nvSpPr>
            <p:spPr>
              <a:xfrm>
                <a:off x="794425" y="1802907"/>
                <a:ext cx="20441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32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কাঁচ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(glass)</a:t>
                </a:r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Arc 9"/>
              <p:cNvSpPr/>
              <p:nvPr/>
            </p:nvSpPr>
            <p:spPr>
              <a:xfrm rot="16735757">
                <a:off x="3720211" y="835596"/>
                <a:ext cx="1134530" cy="1170381"/>
              </a:xfrm>
              <a:prstGeom prst="arc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" name="Arc 10"/>
              <p:cNvSpPr/>
              <p:nvPr/>
            </p:nvSpPr>
            <p:spPr>
              <a:xfrm rot="6861091">
                <a:off x="4075942" y="1364629"/>
                <a:ext cx="1045253" cy="1002703"/>
              </a:xfrm>
              <a:prstGeom prst="arc">
                <a:avLst/>
              </a:prstGeom>
              <a:ln w="571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785278" y="450760"/>
                <a:ext cx="15775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CC00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বায়ু</a:t>
                </a:r>
                <a:r>
                  <a:rPr lang="en-US" sz="3200" dirty="0" smtClean="0">
                    <a:solidFill>
                      <a:srgbClr val="CC00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(air)</a:t>
                </a:r>
                <a:endParaRPr lang="en-US" sz="3200" dirty="0">
                  <a:solidFill>
                    <a:srgbClr val="CC0099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3972070" y="985533"/>
                    <a:ext cx="35812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𝑖</m:t>
                          </m:r>
                        </m:oMath>
                      </m:oMathPara>
                    </a14:m>
                    <a:endParaRPr lang="en-US" sz="3200" dirty="0">
                      <a:solidFill>
                        <a:srgbClr val="CC0099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72070" y="985533"/>
                    <a:ext cx="358120" cy="58477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479329" y="1764824"/>
                    <a:ext cx="35812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𝑟</m:t>
                          </m:r>
                        </m:oMath>
                      </m:oMathPara>
                    </a14:m>
                    <a:endParaRPr lang="en-US" sz="3200" dirty="0">
                      <a:solidFill>
                        <a:srgbClr val="CC0099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9329" y="1764824"/>
                    <a:ext cx="358120" cy="58477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5" name="Group 14"/>
              <p:cNvGrpSpPr/>
              <p:nvPr/>
            </p:nvGrpSpPr>
            <p:grpSpPr>
              <a:xfrm rot="1682558">
                <a:off x="4302223" y="1746806"/>
                <a:ext cx="1916214" cy="875403"/>
                <a:chOff x="2356398" y="1113660"/>
                <a:chExt cx="1562752" cy="1606617"/>
              </a:xfrm>
            </p:grpSpPr>
            <p:cxnSp>
              <p:nvCxnSpPr>
                <p:cNvPr id="18" name="Straight Arrow Connector 17"/>
                <p:cNvCxnSpPr/>
                <p:nvPr/>
              </p:nvCxnSpPr>
              <p:spPr>
                <a:xfrm rot="19917442">
                  <a:off x="2356398" y="1113660"/>
                  <a:ext cx="866533" cy="1457844"/>
                </a:xfrm>
                <a:prstGeom prst="straightConnector1">
                  <a:avLst/>
                </a:prstGeom>
                <a:ln w="76200">
                  <a:solidFill>
                    <a:srgbClr val="FFC000"/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19917442">
                  <a:off x="3291956" y="1592232"/>
                  <a:ext cx="627194" cy="1128045"/>
                </a:xfrm>
                <a:prstGeom prst="line">
                  <a:avLst/>
                </a:prstGeom>
                <a:ln w="76200">
                  <a:solidFill>
                    <a:srgbClr val="FFC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4376790" y="1564062"/>
                <a:ext cx="2242364" cy="639409"/>
              </a:xfrm>
              <a:prstGeom prst="line">
                <a:avLst/>
              </a:prstGeom>
              <a:ln w="76200">
                <a:prstDash val="sysDot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396653" y="457257"/>
                <a:ext cx="8553" cy="2381521"/>
              </a:xfrm>
              <a:prstGeom prst="line">
                <a:avLst/>
              </a:prstGeom>
              <a:ln w="7620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Sun 22"/>
            <p:cNvSpPr/>
            <p:nvPr/>
          </p:nvSpPr>
          <p:spPr>
            <a:xfrm>
              <a:off x="1625109" y="723541"/>
              <a:ext cx="585378" cy="514899"/>
            </a:xfrm>
            <a:prstGeom prst="sun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518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63639" y="2347707"/>
                <a:ext cx="8190963" cy="2439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800" b="1" dirty="0" smtClean="0">
                    <a:solidFill>
                      <a:srgbClr val="ED135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প্রতিসরণাঙ্কঃ-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একজোড়া</a:t>
                </a:r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নির্দিষ্ট</a:t>
                </a:r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</a:t>
                </a:r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নির্দিষ্ট</a:t>
                </a:r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বর্ণের</a:t>
                </a:r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আলোক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অন্য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মাধ্যমে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প্রতিসৃত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আপতন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কোণ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𝒊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b="1" i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প্রতিসরণ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কোণ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𝒓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𝒔𝒊𝒏𝒊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𝒔𝒊𝒏𝒓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বর্ণের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আলোর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মধ্যমের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সাপেক্ষে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মাধ্যমের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প্রতিসরণাঙ্ক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একে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দ্বারা প্রকাশ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800" b="1" dirty="0">
                  <a:solidFill>
                    <a:srgbClr val="ED135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39" y="2347707"/>
                <a:ext cx="8190963" cy="2439514"/>
              </a:xfrm>
              <a:prstGeom prst="rect">
                <a:avLst/>
              </a:prstGeom>
              <a:blipFill rotWithShape="0">
                <a:blip r:embed="rId4"/>
                <a:stretch>
                  <a:fillRect l="-1488" t="-2250" r="-1563" b="-6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3639" y="4803707"/>
                <a:ext cx="8190963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আলোক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প্রবেশ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মাধ্যমের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সাপেক্ষে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মাধ্যমের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আপেক্ষিক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প্রতিসরণাঙ্ক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                </a:t>
                </a:r>
                <a:endParaRPr lang="en-US" sz="28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39" y="4803707"/>
                <a:ext cx="8190963" cy="954107"/>
              </a:xfrm>
              <a:prstGeom prst="rect">
                <a:avLst/>
              </a:prstGeom>
              <a:blipFill rotWithShape="0">
                <a:blip r:embed="rId5"/>
                <a:stretch>
                  <a:fillRect t="-5096" r="-1563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731443"/>
              </p:ext>
            </p:extLst>
          </p:nvPr>
        </p:nvGraphicFramePr>
        <p:xfrm>
          <a:off x="6929394" y="5457286"/>
          <a:ext cx="1789603" cy="943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7" name="Equation" r:id="rId6" imgW="838080" imgH="444240" progId="Equation.3">
                  <p:embed/>
                </p:oleObj>
              </mc:Choice>
              <mc:Fallback>
                <p:oleObj name="Equation" r:id="rId6" imgW="83808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29394" y="5457286"/>
                        <a:ext cx="1789603" cy="943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687918" y="457959"/>
            <a:ext cx="5768164" cy="1867446"/>
            <a:chOff x="398460" y="4004046"/>
            <a:chExt cx="6448390" cy="2441362"/>
          </a:xfrm>
        </p:grpSpPr>
        <p:grpSp>
          <p:nvGrpSpPr>
            <p:cNvPr id="15" name="Group 14"/>
            <p:cNvGrpSpPr/>
            <p:nvPr/>
          </p:nvGrpSpPr>
          <p:grpSpPr>
            <a:xfrm>
              <a:off x="398460" y="4004046"/>
              <a:ext cx="6448390" cy="2441362"/>
              <a:chOff x="759855" y="2673802"/>
              <a:chExt cx="6233375" cy="273035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770763" y="2681103"/>
                <a:ext cx="6093676" cy="2384609"/>
                <a:chOff x="286962" y="265111"/>
                <a:chExt cx="8380518" cy="2828709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286962" y="265111"/>
                  <a:ext cx="1118156" cy="8006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আলো</a:t>
                  </a:r>
                  <a:endParaRPr lang="en-US" sz="2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49078" y="1583421"/>
                  <a:ext cx="8218402" cy="1510399"/>
                </a:xfrm>
                <a:prstGeom prst="rect">
                  <a:avLst/>
                </a:prstGeom>
                <a:gradFill>
                  <a:gsLst>
                    <a:gs pos="0">
                      <a:srgbClr val="92D050"/>
                    </a:gs>
                    <a:gs pos="54000">
                      <a:schemeClr val="bg2">
                        <a:lumMod val="90000"/>
                      </a:schemeClr>
                    </a:gs>
                    <a:gs pos="4000">
                      <a:schemeClr val="tx2">
                        <a:lumMod val="20000"/>
                        <a:lumOff val="8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3200" dirty="0">
                    <a:solidFill>
                      <a:srgbClr val="CC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24" name="Group 23"/>
                <p:cNvGrpSpPr/>
                <p:nvPr/>
              </p:nvGrpSpPr>
              <p:grpSpPr>
                <a:xfrm>
                  <a:off x="2226077" y="924752"/>
                  <a:ext cx="2179129" cy="653044"/>
                  <a:chOff x="2504631" y="1529459"/>
                  <a:chExt cx="1559836" cy="977069"/>
                </a:xfrm>
              </p:grpSpPr>
              <p:cxnSp>
                <p:nvCxnSpPr>
                  <p:cNvPr id="36" name="Straight Arrow Connector 35"/>
                  <p:cNvCxnSpPr/>
                  <p:nvPr/>
                </p:nvCxnSpPr>
                <p:spPr>
                  <a:xfrm>
                    <a:off x="2504631" y="1529459"/>
                    <a:ext cx="912504" cy="548052"/>
                  </a:xfrm>
                  <a:prstGeom prst="straightConnector1">
                    <a:avLst/>
                  </a:prstGeom>
                  <a:ln w="76200">
                    <a:solidFill>
                      <a:srgbClr val="FFC000"/>
                    </a:solidFill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3336024" y="2060080"/>
                    <a:ext cx="728443" cy="446448"/>
                  </a:xfrm>
                  <a:prstGeom prst="line">
                    <a:avLst/>
                  </a:prstGeom>
                  <a:ln w="76200">
                    <a:solidFill>
                      <a:srgbClr val="FFC00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794425" y="1969350"/>
                      <a:ext cx="2054690" cy="83970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lvl="0"/>
                      <a14:m>
                        <m:oMath xmlns:m="http://schemas.openxmlformats.org/officeDocument/2006/math">
                          <m:r>
                            <a:rPr lang="en-US" sz="3200" b="1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𝒃</m:t>
                          </m:r>
                        </m:oMath>
                      </a14:m>
                      <a:r>
                        <a:rPr lang="en-US" sz="3200" b="1" dirty="0" smtClean="0">
                          <a:solidFill>
                            <a:srgbClr val="CC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C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endParaRPr lang="en-US" sz="3200" dirty="0">
                        <a:solidFill>
                          <a:srgbClr val="CC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Rectangle 3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4425" y="1969350"/>
                      <a:ext cx="2054690" cy="839708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t="-12500" r="-10970" b="-343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6" name="Arc 25"/>
                <p:cNvSpPr/>
                <p:nvPr/>
              </p:nvSpPr>
              <p:spPr>
                <a:xfrm rot="16735757">
                  <a:off x="3720211" y="835596"/>
                  <a:ext cx="1134530" cy="1170381"/>
                </a:xfrm>
                <a:prstGeom prst="arc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27" name="Arc 26"/>
                <p:cNvSpPr/>
                <p:nvPr/>
              </p:nvSpPr>
              <p:spPr>
                <a:xfrm rot="6861091">
                  <a:off x="4075942" y="1364629"/>
                  <a:ext cx="1045253" cy="1002703"/>
                </a:xfrm>
                <a:prstGeom prst="arc">
                  <a:avLst/>
                </a:prstGeom>
                <a:ln w="5715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6135390" y="781831"/>
                      <a:ext cx="2227419" cy="69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3200" b="1" i="1" smtClean="0">
                              <a:solidFill>
                                <a:srgbClr val="411AE6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oMath>
                      </a14:m>
                      <a:r>
                        <a:rPr lang="en-US" sz="3200" b="1" dirty="0">
                          <a:solidFill>
                            <a:srgbClr val="411AE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411AE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endParaRPr lang="en-US" sz="3200" dirty="0">
                        <a:solidFill>
                          <a:srgbClr val="411AE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8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35390" y="781831"/>
                      <a:ext cx="2227419" cy="693681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t="-18462" r="-7317" b="-984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3898799" y="782103"/>
                      <a:ext cx="358121" cy="6936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𝑖</m:t>
                            </m:r>
                          </m:oMath>
                        </m:oMathPara>
                      </a14:m>
                      <a:endParaRPr lang="en-US" sz="3200" dirty="0">
                        <a:solidFill>
                          <a:srgbClr val="CC00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98799" y="782103"/>
                      <a:ext cx="358121" cy="693680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4387741" y="1690849"/>
                      <a:ext cx="358121" cy="6936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𝑟</m:t>
                            </m:r>
                          </m:oMath>
                        </m:oMathPara>
                      </a14:m>
                      <a:endParaRPr lang="en-US" sz="3200" dirty="0">
                        <a:solidFill>
                          <a:srgbClr val="CC00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TextBox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87741" y="1690849"/>
                      <a:ext cx="358121" cy="693680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 r="-121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31" name="Group 30"/>
                <p:cNvGrpSpPr/>
                <p:nvPr/>
              </p:nvGrpSpPr>
              <p:grpSpPr>
                <a:xfrm rot="1682558">
                  <a:off x="4317203" y="1780725"/>
                  <a:ext cx="1821803" cy="815646"/>
                  <a:chOff x="2373249" y="1202844"/>
                  <a:chExt cx="1485755" cy="1496944"/>
                </a:xfrm>
              </p:grpSpPr>
              <p:cxnSp>
                <p:nvCxnSpPr>
                  <p:cNvPr id="34" name="Straight Arrow Connector 33"/>
                  <p:cNvCxnSpPr/>
                  <p:nvPr/>
                </p:nvCxnSpPr>
                <p:spPr>
                  <a:xfrm rot="19917442">
                    <a:off x="2373249" y="1202844"/>
                    <a:ext cx="866532" cy="1457845"/>
                  </a:xfrm>
                  <a:prstGeom prst="straightConnector1">
                    <a:avLst/>
                  </a:prstGeom>
                  <a:ln w="76200">
                    <a:solidFill>
                      <a:srgbClr val="FFC000"/>
                    </a:solidFill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19917442">
                    <a:off x="3231808" y="1571739"/>
                    <a:ext cx="627196" cy="1128049"/>
                  </a:xfrm>
                  <a:prstGeom prst="line">
                    <a:avLst/>
                  </a:prstGeom>
                  <a:ln w="76200">
                    <a:solidFill>
                      <a:srgbClr val="FFC00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376790" y="1564062"/>
                  <a:ext cx="2242364" cy="639409"/>
                </a:xfrm>
                <a:prstGeom prst="line">
                  <a:avLst/>
                </a:prstGeom>
                <a:ln w="76200">
                  <a:prstDash val="sysDot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4360017" y="457257"/>
                  <a:ext cx="8554" cy="2381521"/>
                </a:xfrm>
                <a:prstGeom prst="line">
                  <a:avLst/>
                </a:prstGeom>
                <a:ln w="76200">
                  <a:solidFill>
                    <a:srgbClr val="00B0F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759855" y="2673802"/>
                <a:ext cx="6233375" cy="2730350"/>
                <a:chOff x="721215" y="2454028"/>
                <a:chExt cx="6259241" cy="3187077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756930" y="2486614"/>
                  <a:ext cx="6223526" cy="0"/>
                </a:xfrm>
                <a:prstGeom prst="line">
                  <a:avLst/>
                </a:prstGeom>
                <a:ln w="57150">
                  <a:solidFill>
                    <a:srgbClr val="7EC234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721215" y="5630259"/>
                  <a:ext cx="6226614" cy="1614"/>
                </a:xfrm>
                <a:prstGeom prst="line">
                  <a:avLst/>
                </a:prstGeom>
                <a:ln w="57150">
                  <a:solidFill>
                    <a:srgbClr val="7EC234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 flipV="1">
                  <a:off x="732347" y="2457193"/>
                  <a:ext cx="2100" cy="3174945"/>
                </a:xfrm>
                <a:prstGeom prst="line">
                  <a:avLst/>
                </a:prstGeom>
                <a:ln w="57150">
                  <a:solidFill>
                    <a:srgbClr val="7EC234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6952902" y="2454028"/>
                  <a:ext cx="907" cy="3187077"/>
                </a:xfrm>
                <a:prstGeom prst="line">
                  <a:avLst/>
                </a:prstGeom>
                <a:ln w="57150">
                  <a:solidFill>
                    <a:srgbClr val="7EC234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8" name="Sun 37"/>
            <p:cNvSpPr/>
            <p:nvPr/>
          </p:nvSpPr>
          <p:spPr>
            <a:xfrm>
              <a:off x="1257009" y="4088630"/>
              <a:ext cx="585378" cy="514899"/>
            </a:xfrm>
            <a:prstGeom prst="sun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776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00600"/>
            <a:ext cx="7467600" cy="1828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এটিকে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 </a:t>
            </a:r>
            <a:r>
              <a:rPr lang="en-US" dirty="0" err="1" smtClean="0">
                <a:solidFill>
                  <a:srgbClr val="00B050"/>
                </a:solidFill>
              </a:rPr>
              <a:t>আলোর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প্রতিসরণ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refraction-of-light-two-mediu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533400"/>
            <a:ext cx="7010400" cy="3962400"/>
          </a:xfrm>
        </p:spPr>
      </p:pic>
    </p:spTree>
    <p:extLst>
      <p:ext uri="{BB962C8B-B14F-4D97-AF65-F5344CB8AC3E}">
        <p14:creationId xmlns:p14="http://schemas.microsoft.com/office/powerpoint/2010/main" val="339221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3723" y="2133600"/>
            <a:ext cx="7526215" cy="1905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ক্রান্তিকোণ ও পূর্ণ অভ্যন্তরীণ প্রতিফলন </a:t>
            </a:r>
            <a:endParaRPr lang="en-US" sz="5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0573" y="3197493"/>
            <a:ext cx="8042855" cy="1838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4400" b="1" dirty="0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প্রতিসরণ</a:t>
            </a:r>
          </a:p>
          <a:p>
            <a:pPr algn="ctr"/>
            <a:r>
              <a:rPr lang="en-US" b="1" dirty="0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(Refraction of Light)</a:t>
            </a:r>
            <a:endParaRPr lang="en-US" b="1" dirty="0">
              <a:ln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3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097" y="152401"/>
            <a:ext cx="7072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ক্রান্তি কোণ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199" y="1452027"/>
                <a:ext cx="8169007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আলোক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যখন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হালকা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আপতিত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তখন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আপতন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বাড়াতে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থাকলে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প্রতিসরণ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কমতে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আপতন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 মানের জন্য প্রতিস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রিত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বিভেদ তল ঘেঁষে যায় অর্থাৎ প্রতি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সরণ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কোণের মান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হয় তাকে ক্রান্তি কোণ বলে।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452027"/>
                <a:ext cx="8169007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2612" t="-2738" r="-4104" b="-6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760125" y="5315824"/>
                <a:ext cx="3770776" cy="1351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BD" sz="8000" b="1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80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𝜭</m:t>
                        </m:r>
                      </m:e>
                      <m:sub>
                        <m:r>
                          <a:rPr lang="en-US" sz="80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sz="8000" b="1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8000" b="1" i="1" smtClean="0"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8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125" y="5315824"/>
                <a:ext cx="3770776" cy="1351267"/>
              </a:xfrm>
              <a:prstGeom prst="rect">
                <a:avLst/>
              </a:prstGeom>
              <a:blipFill rotWithShape="1">
                <a:blip r:embed="rId3"/>
                <a:stretch>
                  <a:fillRect t="-17117" r="-20388" b="-40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33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10972800" y="1447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406769" y="838200"/>
            <a:ext cx="6547338" cy="4419600"/>
            <a:chOff x="1600200" y="1676400"/>
            <a:chExt cx="7092950" cy="4419600"/>
          </a:xfrm>
        </p:grpSpPr>
        <p:grpSp>
          <p:nvGrpSpPr>
            <p:cNvPr id="2" name="Group 35"/>
            <p:cNvGrpSpPr/>
            <p:nvPr/>
          </p:nvGrpSpPr>
          <p:grpSpPr>
            <a:xfrm>
              <a:off x="1600200" y="1676400"/>
              <a:ext cx="7092950" cy="4419600"/>
              <a:chOff x="1600200" y="1676400"/>
              <a:chExt cx="7092950" cy="4419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600200" y="3886200"/>
                <a:ext cx="7086600" cy="2209800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10"/>
              <p:cNvGrpSpPr/>
              <p:nvPr/>
            </p:nvGrpSpPr>
            <p:grpSpPr>
              <a:xfrm>
                <a:off x="1600200" y="1676400"/>
                <a:ext cx="7092950" cy="4380131"/>
                <a:chOff x="1600200" y="1676400"/>
                <a:chExt cx="7092950" cy="4380131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600200" y="1676400"/>
                  <a:ext cx="7086600" cy="2209800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629400" y="5410200"/>
                  <a:ext cx="206375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bn-BD" sz="3600" b="1" dirty="0" smtClean="0">
                      <a:ln w="11430"/>
                      <a:solidFill>
                        <a:srgbClr val="00206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পানি মাধ্যম </a:t>
                  </a:r>
                  <a:endParaRPr lang="en-US" sz="3600" b="1" dirty="0">
                    <a:ln w="11430"/>
                    <a:solidFill>
                      <a:srgbClr val="00206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553200" y="1828800"/>
                  <a:ext cx="206375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bn-BD" sz="3600" b="1" dirty="0" smtClean="0">
                      <a:ln w="11430"/>
                      <a:solidFill>
                        <a:srgbClr val="00206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বায়ু মাধ্যম </a:t>
                  </a:r>
                  <a:endParaRPr lang="en-US" sz="3600" b="1" dirty="0">
                    <a:ln w="11430"/>
                    <a:solidFill>
                      <a:srgbClr val="00206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cxnSp>
          <p:nvCxnSpPr>
            <p:cNvPr id="16" name="Straight Connector 15"/>
            <p:cNvCxnSpPr/>
            <p:nvPr/>
          </p:nvCxnSpPr>
          <p:spPr>
            <a:xfrm>
              <a:off x="4876800" y="2362200"/>
              <a:ext cx="76200" cy="33528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876800" y="5486400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2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N'</a:t>
              </a:r>
              <a:endPara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91000" y="3276600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2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</a:t>
              </a:r>
              <a:endPara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67200" y="2057400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2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</a:t>
              </a:r>
              <a:endPara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3200400" y="3886200"/>
              <a:ext cx="1682750" cy="11430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953000" y="2819400"/>
              <a:ext cx="1676400" cy="99060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876800" y="3886200"/>
              <a:ext cx="2514600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4038601" y="4419600"/>
              <a:ext cx="914400" cy="525193"/>
            </a:xfrm>
            <a:custGeom>
              <a:avLst/>
              <a:gdLst>
                <a:gd name="connsiteX0" fmla="*/ 0 w 984739"/>
                <a:gd name="connsiteY0" fmla="*/ 0 h 525193"/>
                <a:gd name="connsiteX1" fmla="*/ 267287 w 984739"/>
                <a:gd name="connsiteY1" fmla="*/ 478301 h 525193"/>
                <a:gd name="connsiteX2" fmla="*/ 984739 w 984739"/>
                <a:gd name="connsiteY2" fmla="*/ 281353 h 525193"/>
                <a:gd name="connsiteX3" fmla="*/ 984739 w 984739"/>
                <a:gd name="connsiteY3" fmla="*/ 281353 h 52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739" h="525193">
                  <a:moveTo>
                    <a:pt x="0" y="0"/>
                  </a:moveTo>
                  <a:cubicBezTo>
                    <a:pt x="51582" y="215704"/>
                    <a:pt x="103164" y="431409"/>
                    <a:pt x="267287" y="478301"/>
                  </a:cubicBezTo>
                  <a:cubicBezTo>
                    <a:pt x="431410" y="525193"/>
                    <a:pt x="984739" y="281353"/>
                    <a:pt x="984739" y="281353"/>
                  </a:cubicBezTo>
                  <a:lnTo>
                    <a:pt x="984739" y="281353"/>
                  </a:ln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876800" y="2819401"/>
              <a:ext cx="1447800" cy="1066800"/>
            </a:xfrm>
            <a:custGeom>
              <a:avLst/>
              <a:gdLst>
                <a:gd name="connsiteX0" fmla="*/ 0 w 1475317"/>
                <a:gd name="connsiteY0" fmla="*/ 359833 h 1320800"/>
                <a:gd name="connsiteX1" fmla="*/ 1016000 w 1475317"/>
                <a:gd name="connsiteY1" fmla="*/ 131233 h 1320800"/>
                <a:gd name="connsiteX2" fmla="*/ 1409700 w 1475317"/>
                <a:gd name="connsiteY2" fmla="*/ 1147233 h 1320800"/>
                <a:gd name="connsiteX3" fmla="*/ 1409700 w 1475317"/>
                <a:gd name="connsiteY3" fmla="*/ 1172633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5317" h="1320800">
                  <a:moveTo>
                    <a:pt x="0" y="359833"/>
                  </a:moveTo>
                  <a:cubicBezTo>
                    <a:pt x="390525" y="179916"/>
                    <a:pt x="781050" y="0"/>
                    <a:pt x="1016000" y="131233"/>
                  </a:cubicBezTo>
                  <a:cubicBezTo>
                    <a:pt x="1250950" y="262466"/>
                    <a:pt x="1344083" y="973666"/>
                    <a:pt x="1409700" y="1147233"/>
                  </a:cubicBezTo>
                  <a:cubicBezTo>
                    <a:pt x="1475317" y="1320800"/>
                    <a:pt x="1392767" y="1191683"/>
                    <a:pt x="1409700" y="1172633"/>
                  </a:cubicBezTo>
                </a:path>
              </a:pathLst>
            </a:cu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57600" y="46482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600" b="1" dirty="0" smtClean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θ</a:t>
              </a:r>
              <a:r>
                <a:rPr lang="bn-BD" sz="3600" b="1" baseline="-25000" dirty="0" smtClean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600" b="1" baseline="-250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34000" y="21336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600" b="1" dirty="0" smtClean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90</a:t>
              </a:r>
              <a:r>
                <a:rPr lang="bn-BD" sz="3600" b="1" baseline="30000" dirty="0" smtClean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0</a:t>
              </a:r>
              <a:endParaRPr lang="en-US" sz="3600" b="1" baseline="300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110154" y="5486400"/>
            <a:ext cx="5627077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সংকট কোণ বা ক্রান্তিকোণ  </a:t>
            </a:r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θ</a:t>
            </a:r>
            <a:r>
              <a:rPr lang="bn-BD" sz="40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000" b="1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52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850" y="0"/>
            <a:ext cx="531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পূর্ণঅভ্যন্তরীণ প্রতিফলন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450" y="2895600"/>
            <a:ext cx="67939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 রশ্মি যখন ঘন মাধ্যম থেকে হালকা মাধ্যমে আপতিত হয় তখন আ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পতিত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রশ্মি যদি ক্রান্তি কোণের চেয়ে বেশী কোণে আপতিত হয় তখন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প্রতিফলনের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 অনুযায়ী সম্পর্ণরূপে প্রতিফলিত হয় তখন তাকে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 প্রতিফলন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968587"/>
            <a:ext cx="2400300" cy="17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39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10972800" y="1447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406769" y="685800"/>
            <a:ext cx="6547338" cy="4419600"/>
            <a:chOff x="1600200" y="1676400"/>
            <a:chExt cx="7092950" cy="4419600"/>
          </a:xfrm>
        </p:grpSpPr>
        <p:grpSp>
          <p:nvGrpSpPr>
            <p:cNvPr id="2" name="Group 35"/>
            <p:cNvGrpSpPr/>
            <p:nvPr/>
          </p:nvGrpSpPr>
          <p:grpSpPr>
            <a:xfrm>
              <a:off x="1600200" y="1676400"/>
              <a:ext cx="7092950" cy="4419600"/>
              <a:chOff x="1600200" y="1676400"/>
              <a:chExt cx="7092950" cy="4419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600200" y="3886200"/>
                <a:ext cx="7086600" cy="2209800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10"/>
              <p:cNvGrpSpPr/>
              <p:nvPr/>
            </p:nvGrpSpPr>
            <p:grpSpPr>
              <a:xfrm>
                <a:off x="1600200" y="1676400"/>
                <a:ext cx="7092950" cy="4380131"/>
                <a:chOff x="1600200" y="1676400"/>
                <a:chExt cx="7092950" cy="4380131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600200" y="1676400"/>
                  <a:ext cx="7086600" cy="2209800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629400" y="5410200"/>
                  <a:ext cx="206375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bn-BD" sz="3600" b="1" dirty="0" smtClean="0">
                      <a:ln w="11430"/>
                      <a:solidFill>
                        <a:srgbClr val="00206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পানি মাধ্যম </a:t>
                  </a:r>
                  <a:endParaRPr lang="en-US" sz="3600" b="1" dirty="0">
                    <a:ln w="11430"/>
                    <a:solidFill>
                      <a:srgbClr val="00206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553200" y="1828800"/>
                  <a:ext cx="206375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bn-BD" sz="3600" b="1" dirty="0" smtClean="0">
                      <a:ln w="11430"/>
                      <a:solidFill>
                        <a:srgbClr val="00206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বায়ু মাধ্যম </a:t>
                  </a:r>
                  <a:endParaRPr lang="en-US" sz="3600" b="1" dirty="0">
                    <a:ln w="11430"/>
                    <a:solidFill>
                      <a:srgbClr val="00206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cxnSp>
          <p:nvCxnSpPr>
            <p:cNvPr id="16" name="Straight Connector 15"/>
            <p:cNvCxnSpPr/>
            <p:nvPr/>
          </p:nvCxnSpPr>
          <p:spPr>
            <a:xfrm>
              <a:off x="4876800" y="2362200"/>
              <a:ext cx="76200" cy="33528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876800" y="5486400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2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N'</a:t>
              </a:r>
              <a:endPara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91000" y="3276600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2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</a:t>
              </a:r>
              <a:endPara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67200" y="2057400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2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</a:t>
              </a:r>
              <a:endPara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3048000" y="3886200"/>
              <a:ext cx="1835150" cy="8382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953000" y="3048000"/>
              <a:ext cx="1828800" cy="76200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876800" y="3886200"/>
              <a:ext cx="1905000" cy="8382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334000" y="21336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600" b="1" dirty="0" smtClean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90</a:t>
              </a:r>
              <a:r>
                <a:rPr lang="bn-BD" sz="3600" b="1" baseline="30000" dirty="0" smtClean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0</a:t>
              </a:r>
              <a:endParaRPr lang="en-US" sz="3600" b="1" baseline="300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969477" y="5486400"/>
            <a:ext cx="5838092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 অভ্যন্তরীণ প্রতিফলন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052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1638" y="457200"/>
            <a:ext cx="5990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পূর্ণ</a:t>
            </a:r>
            <a:r>
              <a:rPr lang="en-US" sz="5400" b="1" dirty="0"/>
              <a:t> </a:t>
            </a:r>
            <a:r>
              <a:rPr lang="en-US" sz="5400" b="1" dirty="0" err="1"/>
              <a:t>অভ্যন্তরীণ</a:t>
            </a:r>
            <a:r>
              <a:rPr lang="en-US" sz="5400" b="1" dirty="0"/>
              <a:t> </a:t>
            </a:r>
            <a:r>
              <a:rPr lang="en-US" sz="5400" b="1" dirty="0" err="1"/>
              <a:t>প্রতিফলনের</a:t>
            </a:r>
            <a:r>
              <a:rPr lang="en-US" sz="5400" b="1" dirty="0"/>
              <a:t> </a:t>
            </a:r>
            <a:r>
              <a:rPr lang="en-US" sz="5400" b="1" dirty="0" err="1"/>
              <a:t>শর্ত</a:t>
            </a:r>
            <a:r>
              <a:rPr lang="en-US" sz="5400" b="1" dirty="0"/>
              <a:t> :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61620" y="3630575"/>
            <a:ext cx="8411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/>
              <a:t>আলোক-রশ্মিকে</a:t>
            </a:r>
            <a:r>
              <a:rPr lang="en-US" sz="3600" dirty="0"/>
              <a:t> </a:t>
            </a:r>
            <a:r>
              <a:rPr lang="en-US" sz="3600" dirty="0" err="1"/>
              <a:t>অবশ্যই</a:t>
            </a:r>
            <a:r>
              <a:rPr lang="en-US" sz="3600" dirty="0"/>
              <a:t> </a:t>
            </a:r>
            <a:r>
              <a:rPr lang="en-US" sz="3600" dirty="0" err="1"/>
              <a:t>ঘন</a:t>
            </a:r>
            <a:r>
              <a:rPr lang="en-US" sz="3600" dirty="0"/>
              <a:t> </a:t>
            </a:r>
            <a:r>
              <a:rPr lang="en-US" sz="3600" dirty="0" err="1"/>
              <a:t>মাধ্যম</a:t>
            </a:r>
            <a:r>
              <a:rPr lang="en-US" sz="3600" dirty="0"/>
              <a:t> </a:t>
            </a:r>
            <a:r>
              <a:rPr lang="en-US" sz="3600" dirty="0" err="1"/>
              <a:t>থেকে</a:t>
            </a:r>
            <a:r>
              <a:rPr lang="en-US" sz="3600" dirty="0"/>
              <a:t> </a:t>
            </a:r>
            <a:r>
              <a:rPr lang="en-US" sz="3600" dirty="0" err="1"/>
              <a:t>হালকা</a:t>
            </a:r>
            <a:r>
              <a:rPr lang="en-US" sz="3600" dirty="0"/>
              <a:t> </a:t>
            </a:r>
            <a:r>
              <a:rPr lang="en-US" sz="3600" dirty="0" err="1"/>
              <a:t>মাধ্যমের</a:t>
            </a:r>
            <a:r>
              <a:rPr lang="en-US" sz="3600" dirty="0"/>
              <a:t> </a:t>
            </a:r>
            <a:r>
              <a:rPr lang="en-US" sz="3600" dirty="0" err="1"/>
              <a:t>অভিমুখে</a:t>
            </a:r>
            <a:r>
              <a:rPr lang="en-US" sz="3600" dirty="0"/>
              <a:t> </a:t>
            </a:r>
            <a:r>
              <a:rPr lang="en-US" sz="3600" dirty="0" err="1"/>
              <a:t>যেতে</a:t>
            </a:r>
            <a:r>
              <a:rPr lang="en-US" sz="3600" dirty="0"/>
              <a:t> </a:t>
            </a:r>
            <a:r>
              <a:rPr lang="en-US" sz="3600" dirty="0" err="1"/>
              <a:t>হবে</a:t>
            </a:r>
            <a:r>
              <a:rPr lang="en-US" sz="3600" dirty="0"/>
              <a:t> </a:t>
            </a:r>
            <a:r>
              <a:rPr lang="en-US" sz="3600" dirty="0" err="1"/>
              <a:t>এবং</a:t>
            </a:r>
            <a:r>
              <a:rPr lang="en-US" sz="3600" dirty="0"/>
              <a:t> </a:t>
            </a:r>
            <a:r>
              <a:rPr lang="en-US" sz="3600" dirty="0" err="1"/>
              <a:t>দুই</a:t>
            </a:r>
            <a:r>
              <a:rPr lang="en-US" sz="3600" dirty="0"/>
              <a:t> </a:t>
            </a:r>
            <a:r>
              <a:rPr lang="en-US" sz="3600" dirty="0" err="1"/>
              <a:t>মাধ্যমের</a:t>
            </a:r>
            <a:r>
              <a:rPr lang="en-US" sz="3600" dirty="0"/>
              <a:t> </a:t>
            </a:r>
            <a:r>
              <a:rPr lang="en-US" sz="3600" dirty="0" err="1"/>
              <a:t>বিভেদ-তলে</a:t>
            </a:r>
            <a:r>
              <a:rPr lang="en-US" sz="3600" dirty="0"/>
              <a:t> </a:t>
            </a:r>
            <a:r>
              <a:rPr lang="en-US" sz="3600" dirty="0" err="1"/>
              <a:t>আপতিত</a:t>
            </a:r>
            <a:r>
              <a:rPr lang="en-US" sz="3600" dirty="0"/>
              <a:t> </a:t>
            </a:r>
            <a:r>
              <a:rPr lang="en-US" sz="3600" dirty="0" err="1"/>
              <a:t>হতে</a:t>
            </a:r>
            <a:r>
              <a:rPr lang="en-US" sz="3600" dirty="0"/>
              <a:t> </a:t>
            </a:r>
            <a:r>
              <a:rPr lang="en-US" sz="3600" dirty="0" err="1"/>
              <a:t>হবে</a:t>
            </a:r>
            <a:r>
              <a:rPr lang="en-US" dirty="0"/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990" y="2321664"/>
            <a:ext cx="8315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/>
              <a:t>ঘন</a:t>
            </a:r>
            <a:r>
              <a:rPr lang="en-US" sz="3600" dirty="0"/>
              <a:t> </a:t>
            </a:r>
            <a:r>
              <a:rPr lang="en-US" sz="3600" dirty="0" err="1"/>
              <a:t>মাধ্যমে</a:t>
            </a:r>
            <a:r>
              <a:rPr lang="en-US" sz="3600" dirty="0"/>
              <a:t> </a:t>
            </a:r>
            <a:r>
              <a:rPr lang="en-US" sz="3600" dirty="0" err="1"/>
              <a:t>আপতন</a:t>
            </a:r>
            <a:r>
              <a:rPr lang="en-US" sz="3600" dirty="0"/>
              <a:t> </a:t>
            </a:r>
            <a:r>
              <a:rPr lang="en-US" sz="3600" dirty="0" err="1"/>
              <a:t>কোণ</a:t>
            </a:r>
            <a:r>
              <a:rPr lang="en-US" sz="3600" dirty="0"/>
              <a:t> </a:t>
            </a:r>
            <a:r>
              <a:rPr lang="en-US" sz="3600" dirty="0" err="1"/>
              <a:t>ক্রান্তি</a:t>
            </a:r>
            <a:r>
              <a:rPr lang="en-US" sz="3600" dirty="0"/>
              <a:t> </a:t>
            </a:r>
            <a:r>
              <a:rPr lang="en-US" sz="3600" dirty="0" err="1"/>
              <a:t>কোণের</a:t>
            </a:r>
            <a:r>
              <a:rPr lang="en-US" sz="3600" dirty="0"/>
              <a:t> </a:t>
            </a:r>
            <a:r>
              <a:rPr lang="en-US" sz="3600" dirty="0" err="1"/>
              <a:t>চেয়ে</a:t>
            </a:r>
            <a:r>
              <a:rPr lang="en-US" sz="3600" dirty="0"/>
              <a:t> </a:t>
            </a:r>
            <a:r>
              <a:rPr lang="en-US" sz="3600" dirty="0" err="1"/>
              <a:t>বড়</a:t>
            </a:r>
            <a:r>
              <a:rPr lang="en-US" sz="3600" dirty="0"/>
              <a:t> </a:t>
            </a:r>
            <a:r>
              <a:rPr lang="en-US" sz="3600" dirty="0" err="1"/>
              <a:t>হতে</a:t>
            </a:r>
            <a:r>
              <a:rPr lang="en-US" sz="3600" dirty="0"/>
              <a:t> </a:t>
            </a:r>
            <a:r>
              <a:rPr lang="en-US" sz="3600" dirty="0" err="1"/>
              <a:t>হবে</a:t>
            </a:r>
            <a:r>
              <a:rPr lang="en-US" dirty="0"/>
              <a:t>। </a:t>
            </a:r>
          </a:p>
        </p:txBody>
      </p:sp>
      <p:sp>
        <p:nvSpPr>
          <p:cNvPr id="5" name="Can 4"/>
          <p:cNvSpPr/>
          <p:nvPr/>
        </p:nvSpPr>
        <p:spPr>
          <a:xfrm>
            <a:off x="157421" y="2537495"/>
            <a:ext cx="182165" cy="41442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92859" y="3862150"/>
            <a:ext cx="182165" cy="38567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84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6440" y="1051918"/>
            <a:ext cx="9144000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মরুভূমিতে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তৃষ্ণার্ত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পথিক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সময়ে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সময়ে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দূরবর্তী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গাছের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উল্টানো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প্রতিবিম্ব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দেখে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মনে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করেন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সেখানে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পানি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আছে</a:t>
            </a:r>
            <a:r>
              <a:rPr lang="en-US" sz="3600" dirty="0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কিন্তু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গাছের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কাছে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গেলে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তিনি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তার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ভুল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বুঝতে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পারেন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সেখানে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কোনো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পানি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নাই</a:t>
            </a:r>
            <a:r>
              <a:rPr lang="en-US" sz="3600" dirty="0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আলোর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পূর্ণ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অভ্যন্তরীণ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প্রতিফলনের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জন্যই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রকম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হয়</a:t>
            </a:r>
            <a:r>
              <a:rPr lang="en-US" sz="3600" dirty="0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এটাই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মরীচিকা</a:t>
            </a:r>
            <a:r>
              <a:rPr lang="en-US" dirty="0">
                <a:latin typeface="Kokil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1825" y="128587"/>
            <a:ext cx="2800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মরিচীকা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13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657600"/>
            <a:ext cx="8534400" cy="685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534400" cy="3352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972800" y="1447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4343400"/>
            <a:ext cx="8534400" cy="2209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62800" y="1371600"/>
            <a:ext cx="15240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0800000">
            <a:off x="7162800" y="4038600"/>
            <a:ext cx="15240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304800" y="2895601"/>
            <a:ext cx="7543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" y="3276601"/>
            <a:ext cx="7543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00" y="2590801"/>
            <a:ext cx="7543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4800" y="2209801"/>
            <a:ext cx="7543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1000" y="1828801"/>
            <a:ext cx="7543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7200" y="1752600"/>
            <a:ext cx="1676400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219200" y="1905000"/>
            <a:ext cx="6553200" cy="3581400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7162800" y="1828800"/>
            <a:ext cx="609600" cy="3810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 flipV="1">
            <a:off x="6248400" y="2209800"/>
            <a:ext cx="914400" cy="3810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 flipV="1">
            <a:off x="5334000" y="2590800"/>
            <a:ext cx="914400" cy="3048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4038600" y="2895601"/>
            <a:ext cx="1295400" cy="38100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2895600" y="2895600"/>
            <a:ext cx="1143000" cy="3810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2250831" y="2514600"/>
            <a:ext cx="720969" cy="3810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1688123" y="2209800"/>
            <a:ext cx="674077" cy="3810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>
            <a:off x="1295400" y="1905000"/>
            <a:ext cx="381000" cy="3048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4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7" grpId="0" animBg="1"/>
      <p:bldP spid="18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sm-Light-Spectru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7162800" cy="3358055"/>
          </a:xfrm>
          <a:prstGeom prst="rect">
            <a:avLst/>
          </a:prstGeom>
        </p:spPr>
      </p:pic>
      <p:pic>
        <p:nvPicPr>
          <p:cNvPr id="3" name="Picture 2" descr="Light_dispersion_conceptua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505201"/>
            <a:ext cx="716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4307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1065" y="1275008"/>
            <a:ext cx="6972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kern="0" dirty="0" err="1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kern="0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29794"/>
      </p:ext>
    </p:extLst>
  </p:cSld>
  <p:clrMapOvr>
    <a:masterClrMapping/>
  </p:clrMapOvr>
  <p:transition spd="slow">
    <p:fade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716" y="717515"/>
            <a:ext cx="81265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প্রতিসরণঃ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তির্যকভাবে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বিভেদতলে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ঘটনাকে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প্রতিসরণ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38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ছবিগুলো</a:t>
            </a:r>
            <a:r>
              <a:rPr lang="en-US" dirty="0" smtClean="0"/>
              <a:t> </a:t>
            </a:r>
            <a:r>
              <a:rPr lang="en-US" dirty="0" err="1" smtClean="0"/>
              <a:t>লক্ষ</a:t>
            </a:r>
            <a:r>
              <a:rPr lang="en-US" dirty="0" smtClean="0"/>
              <a:t> </a:t>
            </a:r>
            <a:r>
              <a:rPr lang="en-US" dirty="0" err="1" smtClean="0"/>
              <a:t>করো</a:t>
            </a:r>
            <a:r>
              <a:rPr lang="en-US" dirty="0" smtClean="0"/>
              <a:t>। </a:t>
            </a:r>
            <a:endParaRPr lang="en-US" dirty="0"/>
          </a:p>
        </p:txBody>
      </p:sp>
      <p:pic>
        <p:nvPicPr>
          <p:cNvPr id="5" name="Content Placeholder 4" descr="6501845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85060"/>
            <a:ext cx="4038600" cy="4356243"/>
          </a:xfrm>
        </p:spPr>
      </p:pic>
      <p:pic>
        <p:nvPicPr>
          <p:cNvPr id="8" name="Content Placeholder 7" descr="Refraction-of-light-in-water_full_size_landscap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18304"/>
            <a:ext cx="4038600" cy="2689755"/>
          </a:xfrm>
        </p:spPr>
      </p:pic>
    </p:spTree>
    <p:extLst>
      <p:ext uri="{BB962C8B-B14F-4D97-AF65-F5344CB8AC3E}">
        <p14:creationId xmlns:p14="http://schemas.microsoft.com/office/powerpoint/2010/main" val="23041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128110" y="1335176"/>
            <a:ext cx="5715000" cy="3289641"/>
            <a:chOff x="2814620" y="1175155"/>
            <a:chExt cx="7620000" cy="3289641"/>
          </a:xfrm>
        </p:grpSpPr>
        <p:sp>
          <p:nvSpPr>
            <p:cNvPr id="37" name="Arc 36"/>
            <p:cNvSpPr/>
            <p:nvPr/>
          </p:nvSpPr>
          <p:spPr>
            <a:xfrm rot="9798825">
              <a:off x="6181735" y="3124115"/>
              <a:ext cx="251929" cy="328186"/>
            </a:xfrm>
            <a:prstGeom prst="arc">
              <a:avLst>
                <a:gd name="adj1" fmla="val 11693000"/>
                <a:gd name="adj2" fmla="val 20596103"/>
              </a:avLst>
            </a:prstGeom>
            <a:ln>
              <a:solidFill>
                <a:srgbClr val="C000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814620" y="1175155"/>
              <a:ext cx="7620000" cy="3289641"/>
              <a:chOff x="2846956" y="1263549"/>
              <a:chExt cx="7620000" cy="3289641"/>
            </a:xfrm>
          </p:grpSpPr>
          <p:sp>
            <p:nvSpPr>
              <p:cNvPr id="13" name="TextBox 50"/>
              <p:cNvSpPr txBox="1"/>
              <p:nvPr/>
            </p:nvSpPr>
            <p:spPr>
              <a:xfrm>
                <a:off x="7555779" y="3836908"/>
                <a:ext cx="845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C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655042" y="3505603"/>
                <a:ext cx="3657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,</a:t>
                </a:r>
                <a:endParaRPr lang="en-US" sz="2400" dirty="0"/>
              </a:p>
            </p:txBody>
          </p:sp>
          <p:sp>
            <p:nvSpPr>
              <p:cNvPr id="11" name="TextBox 47"/>
              <p:cNvSpPr txBox="1"/>
              <p:nvPr/>
            </p:nvSpPr>
            <p:spPr>
              <a:xfrm>
                <a:off x="2846956" y="2459553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P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" name="TextBox 48"/>
              <p:cNvSpPr txBox="1"/>
              <p:nvPr/>
            </p:nvSpPr>
            <p:spPr>
              <a:xfrm>
                <a:off x="9476356" y="2438458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Q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3228841" y="1263549"/>
                <a:ext cx="6454139" cy="3289641"/>
                <a:chOff x="3008164" y="1373649"/>
                <a:chExt cx="6355080" cy="3168877"/>
              </a:xfrm>
            </p:grpSpPr>
            <p:sp>
              <p:nvSpPr>
                <p:cNvPr id="4" name="Cube 3"/>
                <p:cNvSpPr/>
                <p:nvPr/>
              </p:nvSpPr>
              <p:spPr>
                <a:xfrm>
                  <a:off x="3088412" y="2090963"/>
                  <a:ext cx="5748076" cy="998801"/>
                </a:xfrm>
                <a:prstGeom prst="cube">
                  <a:avLst>
                    <a:gd name="adj" fmla="val 86573"/>
                  </a:avLst>
                </a:prstGeom>
                <a:gradFill flip="none" rotWithShape="1">
                  <a:gsLst>
                    <a:gs pos="1000">
                      <a:srgbClr val="43F7F7">
                        <a:alpha val="78824"/>
                      </a:srgbClr>
                    </a:gs>
                    <a:gs pos="59000">
                      <a:srgbClr val="006699">
                        <a:lumMod val="9000"/>
                        <a:lumOff val="91000"/>
                      </a:srgbClr>
                    </a:gs>
                    <a:gs pos="100000">
                      <a:srgbClr val="99FFCC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  <a:scene3d>
                  <a:camera prst="perspectiveFront"/>
                  <a:lightRig rig="threePt" dir="t"/>
                </a:scene3d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>
                  <a:off x="5983174" y="2591711"/>
                  <a:ext cx="1641775" cy="152100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dash"/>
                </a:ln>
                <a:effectLst/>
              </p:spPr>
            </p:cxnSp>
            <p:sp>
              <p:nvSpPr>
                <p:cNvPr id="9" name="TextBox 45"/>
                <p:cNvSpPr txBox="1"/>
                <p:nvPr/>
              </p:nvSpPr>
              <p:spPr>
                <a:xfrm>
                  <a:off x="5666357" y="1373649"/>
                  <a:ext cx="609601" cy="355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</a:rPr>
                    <a:t>N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" name="TextBox 46"/>
                <p:cNvSpPr txBox="1"/>
                <p:nvPr/>
              </p:nvSpPr>
              <p:spPr>
                <a:xfrm>
                  <a:off x="4447157" y="1473046"/>
                  <a:ext cx="533400" cy="355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</a:rPr>
                    <a:t>A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4" name="TextBox 51"/>
                <p:cNvSpPr txBox="1"/>
                <p:nvPr/>
              </p:nvSpPr>
              <p:spPr>
                <a:xfrm>
                  <a:off x="6008008" y="3503422"/>
                  <a:ext cx="457200" cy="355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</a:rPr>
                    <a:t>r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5" name="TextBox 52"/>
                <p:cNvSpPr txBox="1"/>
                <p:nvPr/>
              </p:nvSpPr>
              <p:spPr>
                <a:xfrm>
                  <a:off x="6428664" y="4186752"/>
                  <a:ext cx="685801" cy="355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</a:rPr>
                    <a:t>C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6" name="TextBox 55"/>
                <p:cNvSpPr txBox="1"/>
                <p:nvPr/>
              </p:nvSpPr>
              <p:spPr>
                <a:xfrm>
                  <a:off x="5710990" y="3847376"/>
                  <a:ext cx="502919" cy="355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</a:rPr>
                    <a:t>‘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3008164" y="2567290"/>
                  <a:ext cx="6355080" cy="11158"/>
                </a:xfrm>
                <a:prstGeom prst="line">
                  <a:avLst/>
                </a:prstGeom>
                <a:ln>
                  <a:solidFill>
                    <a:srgbClr val="FF0000">
                      <a:alpha val="6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" name="TextBox 2"/>
                <p:cNvSpPr txBox="1"/>
                <p:nvPr/>
              </p:nvSpPr>
              <p:spPr>
                <a:xfrm>
                  <a:off x="5570223" y="3966254"/>
                  <a:ext cx="453749" cy="355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N</a:t>
                  </a:r>
                  <a:endParaRPr lang="en-US" dirty="0"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5941427" y="1461346"/>
                  <a:ext cx="84088" cy="2399678"/>
                </a:xfrm>
                <a:prstGeom prst="line">
                  <a:avLst/>
                </a:prstGeom>
                <a:ln>
                  <a:solidFill>
                    <a:srgbClr val="C00000">
                      <a:alpha val="6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Arc 26"/>
                <p:cNvSpPr/>
                <p:nvPr/>
              </p:nvSpPr>
              <p:spPr>
                <a:xfrm rot="20520006">
                  <a:off x="5377987" y="1914967"/>
                  <a:ext cx="771834" cy="354483"/>
                </a:xfrm>
                <a:prstGeom prst="arc">
                  <a:avLst>
                    <a:gd name="adj1" fmla="val 11693000"/>
                    <a:gd name="adj2" fmla="val 20596103"/>
                  </a:avLst>
                </a:prstGeom>
                <a:ln>
                  <a:solidFill>
                    <a:srgbClr val="C00000">
                      <a:alpha val="6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5749651" y="2571406"/>
                  <a:ext cx="279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B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728695" y="2103501"/>
                  <a:ext cx="3216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I</a:t>
                  </a:r>
                  <a:endParaRPr lang="en-US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432" y="1280095"/>
            <a:ext cx="1307705" cy="3023878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943098" y="4395916"/>
            <a:ext cx="7140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আলোক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রশ্মি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এক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স্বচ্ছ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মাধ্যম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থেকে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ভিন্ন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স্বচ্ছ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মাধ্যমে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তির্যকভাবে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প্রবেশ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করলে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দুই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মাধ্যমের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বিভেদতলে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দিক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পরিবর্তিত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হয়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।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আলোক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রশ্মির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এই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দিক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পরিবর্তনের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ঘটনাকে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আলোর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প্রতিসরণ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বলে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।</a:t>
            </a:r>
            <a:endParaRPr lang="en-US" sz="2400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00791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0" y="-2569"/>
            <a:ext cx="9803460" cy="6857999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432655" y="1402235"/>
            <a:ext cx="5361195" cy="3639602"/>
            <a:chOff x="3102238" y="934923"/>
            <a:chExt cx="7148260" cy="4905026"/>
          </a:xfrm>
        </p:grpSpPr>
        <p:sp>
          <p:nvSpPr>
            <p:cNvPr id="24" name="TextBox 23"/>
            <p:cNvSpPr txBox="1"/>
            <p:nvPr/>
          </p:nvSpPr>
          <p:spPr>
            <a:xfrm>
              <a:off x="5778011" y="5055610"/>
              <a:ext cx="633303" cy="497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102238" y="934923"/>
              <a:ext cx="7148260" cy="4905026"/>
              <a:chOff x="2585637" y="875546"/>
              <a:chExt cx="7148260" cy="490502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1162" y="2455880"/>
                <a:ext cx="5803895" cy="1054699"/>
              </a:xfrm>
              <a:prstGeom prst="rect">
                <a:avLst/>
              </a:prstGeom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4295045" y="875546"/>
                <a:ext cx="3076128" cy="4779694"/>
                <a:chOff x="2451847" y="1729242"/>
                <a:chExt cx="3076128" cy="4779694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3858911" y="1960265"/>
                  <a:ext cx="23234" cy="173267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8" name="Arc 7"/>
                <p:cNvSpPr/>
                <p:nvPr/>
              </p:nvSpPr>
              <p:spPr>
                <a:xfrm rot="16526331" flipH="1">
                  <a:off x="3812963" y="4690569"/>
                  <a:ext cx="507191" cy="748178"/>
                </a:xfrm>
                <a:prstGeom prst="arc">
                  <a:avLst>
                    <a:gd name="adj1" fmla="val 18699418"/>
                    <a:gd name="adj2" fmla="val 4653575"/>
                  </a:avLst>
                </a:prstGeom>
                <a:noFill/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9" name="TextBox 51"/>
                <p:cNvSpPr txBox="1"/>
                <p:nvPr/>
              </p:nvSpPr>
              <p:spPr>
                <a:xfrm>
                  <a:off x="3990826" y="4796250"/>
                  <a:ext cx="457200" cy="497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</a:rPr>
                    <a:t>r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886200" y="3639622"/>
                  <a:ext cx="1641775" cy="22495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dash"/>
                </a:ln>
                <a:effectLst/>
              </p:spPr>
            </p:cxnSp>
            <p:sp>
              <p:nvSpPr>
                <p:cNvPr id="11" name="Arc 10"/>
                <p:cNvSpPr/>
                <p:nvPr/>
              </p:nvSpPr>
              <p:spPr>
                <a:xfrm rot="15438227">
                  <a:off x="3312847" y="2151941"/>
                  <a:ext cx="844029" cy="1001915"/>
                </a:xfrm>
                <a:prstGeom prst="arc">
                  <a:avLst>
                    <a:gd name="adj1" fmla="val 17528152"/>
                    <a:gd name="adj2" fmla="val 2495620"/>
                  </a:avLst>
                </a:prstGeom>
                <a:noFill/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2" name="TextBox 44"/>
                <p:cNvSpPr txBox="1"/>
                <p:nvPr/>
              </p:nvSpPr>
              <p:spPr>
                <a:xfrm>
                  <a:off x="3549638" y="3625118"/>
                  <a:ext cx="779803" cy="497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rPr>
                    <a:t>B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3" name="TextBox 45"/>
                <p:cNvSpPr txBox="1"/>
                <p:nvPr/>
              </p:nvSpPr>
              <p:spPr>
                <a:xfrm>
                  <a:off x="3581400" y="1741430"/>
                  <a:ext cx="609600" cy="497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</a:rPr>
                    <a:t>N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4" name="TextBox 46"/>
                <p:cNvSpPr txBox="1"/>
                <p:nvPr/>
              </p:nvSpPr>
              <p:spPr>
                <a:xfrm>
                  <a:off x="2451847" y="1729242"/>
                  <a:ext cx="533400" cy="497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</a:rPr>
                    <a:t>A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5" name="TextBox 49"/>
                <p:cNvSpPr txBox="1"/>
                <p:nvPr/>
              </p:nvSpPr>
              <p:spPr>
                <a:xfrm>
                  <a:off x="3505200" y="2537421"/>
                  <a:ext cx="1219200" cy="497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</a:rPr>
                    <a:t>i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6" name="TextBox 53"/>
                <p:cNvSpPr txBox="1"/>
                <p:nvPr/>
              </p:nvSpPr>
              <p:spPr>
                <a:xfrm>
                  <a:off x="4478487" y="6011194"/>
                  <a:ext cx="457200" cy="497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</a:rPr>
                    <a:t>‘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7" name="TextBox 55"/>
                <p:cNvSpPr txBox="1"/>
                <p:nvPr/>
              </p:nvSpPr>
              <p:spPr>
                <a:xfrm>
                  <a:off x="3607451" y="5656729"/>
                  <a:ext cx="502920" cy="497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</a:rPr>
                    <a:t>‘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 flipH="1">
                <a:off x="5705601" y="2828783"/>
                <a:ext cx="7396" cy="2023684"/>
              </a:xfrm>
              <a:prstGeom prst="line">
                <a:avLst/>
              </a:prstGeom>
              <a:ln>
                <a:solidFill>
                  <a:schemeClr val="bg1">
                    <a:lumMod val="95000"/>
                    <a:lumOff val="5000"/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6172638" y="5282830"/>
                <a:ext cx="594360" cy="497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130685" y="4972831"/>
                <a:ext cx="775300" cy="497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585637" y="2657202"/>
                <a:ext cx="590305" cy="497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157496" y="2586756"/>
                <a:ext cx="576401" cy="497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Q</a:t>
                </a:r>
                <a:endParaRPr lang="en-US" dirty="0"/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 flipV="1">
              <a:off x="3397286" y="2830799"/>
              <a:ext cx="6276707" cy="67009"/>
            </a:xfrm>
            <a:prstGeom prst="line">
              <a:avLst/>
            </a:prstGeom>
            <a:ln>
              <a:solidFill>
                <a:srgbClr val="FF00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718" y="1361533"/>
            <a:ext cx="1682642" cy="37005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96092" y="1150949"/>
            <a:ext cx="2814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আলোর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প্রতিসরণ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নিয়ম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1387" y="5111872"/>
            <a:ext cx="7828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আলোক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রশ্মি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হালকা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মাধ্যম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থেকে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ঘন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মাধ্যমে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প্রবেশ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করলে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প্রতিসরিত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রশ্মি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অভিলম্বের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দিকে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বেকেঁ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যায়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।</a:t>
            </a:r>
            <a:endParaRPr lang="en-US" sz="2400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6306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166184" y="1101614"/>
            <a:ext cx="5247353" cy="3718059"/>
            <a:chOff x="2488566" y="1047987"/>
            <a:chExt cx="6996470" cy="42866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8484" y="2478264"/>
              <a:ext cx="5803895" cy="1054699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2488566" y="1047987"/>
              <a:ext cx="6996470" cy="4286643"/>
              <a:chOff x="2488566" y="1047987"/>
              <a:chExt cx="6996470" cy="4286643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5798207" y="3058223"/>
                <a:ext cx="904235" cy="1851564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</a:ln>
              <a:effectLst/>
            </p:spPr>
          </p:cxnSp>
          <p:cxnSp>
            <p:nvCxnSpPr>
              <p:cNvPr id="5" name="Straight Connector 4"/>
              <p:cNvCxnSpPr>
                <a:endCxn id="2" idx="3"/>
              </p:cNvCxnSpPr>
              <p:nvPr/>
            </p:nvCxnSpPr>
            <p:spPr>
              <a:xfrm>
                <a:off x="2833372" y="3005613"/>
                <a:ext cx="6049007" cy="1"/>
              </a:xfrm>
              <a:prstGeom prst="line">
                <a:avLst/>
              </a:prstGeom>
              <a:ln>
                <a:solidFill>
                  <a:srgbClr val="FF0000">
                    <a:alpha val="6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5832753" y="1396272"/>
                <a:ext cx="0" cy="3257550"/>
              </a:xfrm>
              <a:prstGeom prst="line">
                <a:avLst/>
              </a:prstGeom>
              <a:ln>
                <a:solidFill>
                  <a:srgbClr val="FF0000">
                    <a:alpha val="6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630583" y="1261669"/>
                <a:ext cx="404925" cy="4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78298" y="3002491"/>
                <a:ext cx="457200" cy="4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B</a:t>
                </a:r>
                <a:endPara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719555" y="4654656"/>
                <a:ext cx="550921" cy="4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781675" y="1047987"/>
                <a:ext cx="628651" cy="4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</a:t>
                </a:r>
                <a:endParaRPr lang="en-US" dirty="0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419348" y="4508937"/>
                <a:ext cx="638667" cy="570697"/>
                <a:chOff x="5419348" y="4508937"/>
                <a:chExt cx="638667" cy="570697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5419348" y="4653822"/>
                  <a:ext cx="550922" cy="425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N</a:t>
                  </a:r>
                  <a:endParaRPr lang="en-US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549393" y="4508937"/>
                  <a:ext cx="508622" cy="5322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´</a:t>
                  </a:r>
                  <a:endParaRPr lang="en-US" sz="2400" dirty="0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6442633" y="4779583"/>
                <a:ext cx="562854" cy="555047"/>
                <a:chOff x="6489392" y="4785332"/>
                <a:chExt cx="562854" cy="555047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6613611" y="4785332"/>
                  <a:ext cx="438635" cy="5322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´</a:t>
                  </a:r>
                  <a:endParaRPr lang="en-US" sz="2400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489392" y="4914567"/>
                  <a:ext cx="531857" cy="425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2488566" y="2788898"/>
                <a:ext cx="457200" cy="4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867816" y="2835458"/>
                <a:ext cx="617220" cy="4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Q</a:t>
                </a:r>
                <a:endParaRPr lang="en-US" dirty="0"/>
              </a:p>
            </p:txBody>
          </p:sp>
          <p:sp>
            <p:nvSpPr>
              <p:cNvPr id="34" name="Arc 33"/>
              <p:cNvSpPr/>
              <p:nvPr/>
            </p:nvSpPr>
            <p:spPr>
              <a:xfrm rot="18298709">
                <a:off x="5440240" y="2308887"/>
                <a:ext cx="552340" cy="412757"/>
              </a:xfrm>
              <a:prstGeom prst="arc">
                <a:avLst/>
              </a:prstGeom>
              <a:ln>
                <a:solidFill>
                  <a:srgbClr val="FF0000">
                    <a:alpha val="6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Arc 34"/>
              <p:cNvSpPr/>
              <p:nvPr/>
            </p:nvSpPr>
            <p:spPr>
              <a:xfrm rot="6564959">
                <a:off x="5517425" y="2907806"/>
                <a:ext cx="890540" cy="1308979"/>
              </a:xfrm>
              <a:prstGeom prst="arc">
                <a:avLst/>
              </a:prstGeom>
              <a:ln>
                <a:solidFill>
                  <a:srgbClr val="FF0000">
                    <a:alpha val="6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538072" y="1842573"/>
                <a:ext cx="432196" cy="4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</a:t>
                </a:r>
                <a:endParaRPr 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881575" y="3552090"/>
                <a:ext cx="356959" cy="4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:endParaRPr lang="en-US" dirty="0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4368489" y="1306425"/>
            <a:ext cx="1956661" cy="2461869"/>
            <a:chOff x="5377079" y="1194414"/>
            <a:chExt cx="2608881" cy="2738047"/>
          </a:xfrm>
        </p:grpSpPr>
        <p:sp>
          <p:nvSpPr>
            <p:cNvPr id="64" name="Down Arrow 63"/>
            <p:cNvSpPr/>
            <p:nvPr/>
          </p:nvSpPr>
          <p:spPr>
            <a:xfrm rot="19874268" flipH="1">
              <a:off x="5377079" y="1194414"/>
              <a:ext cx="45719" cy="1931239"/>
            </a:xfrm>
            <a:prstGeom prst="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Down Arrow 64"/>
            <p:cNvSpPr/>
            <p:nvPr/>
          </p:nvSpPr>
          <p:spPr>
            <a:xfrm rot="18634421" flipH="1">
              <a:off x="6739320" y="2685820"/>
              <a:ext cx="45718" cy="2447563"/>
            </a:xfrm>
            <a:prstGeom prst="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961747" y="1110154"/>
            <a:ext cx="2408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আলোর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প্রতিসরণ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নিয়ম-২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9102" y="5070577"/>
            <a:ext cx="7672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আলোক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রশ্মি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ঘন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মাধ্যম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থেকে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হালকা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মাধ্যমে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প্রবেশ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করলে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প্রতিসরিত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রশ্মি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অভিলম্ব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থেকে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দূরে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সরে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যায়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।</a:t>
            </a:r>
            <a:endParaRPr lang="en-US" sz="2400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102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00433" y="345224"/>
            <a:ext cx="7720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প্রতিসরণের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সুত্রঃ</a:t>
            </a:r>
            <a:endParaRPr lang="en-US" sz="32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6" y="2181069"/>
            <a:ext cx="9143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১ম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সুত্রঃ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আপতিত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রশ্মি,প্রতিসৃত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রশ্মি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এবং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আপতন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বিন্দুতে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বিভেদতলের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অঙ্কিত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অভিলম্ব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একই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সমতলে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অবস্থান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</a:t>
            </a:r>
            <a:r>
              <a:rPr lang="en-US" sz="2800" dirty="0" smtClean="0">
                <a:latin typeface="NikoshBAN"/>
              </a:rPr>
              <a:t> ।</a:t>
            </a:r>
            <a:endParaRPr lang="en-US" sz="2800" dirty="0">
              <a:latin typeface="NikoshB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6" y="4073267"/>
            <a:ext cx="9143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২য়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সুত্রঃ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এক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জোড়া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নির্দিষ্ট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মাধ্যম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নির্দিষ্ট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বর্ণের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আলোর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জন্য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আপতন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কোণের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সাইন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প্রতিসরণ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কোণের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সাইন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আনুপাত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সর্বদা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ধ্রুবক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।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এই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সুত্রকে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স্নেলের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সুত্র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।  </a:t>
            </a:r>
            <a:endParaRPr lang="en-US" sz="2800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88339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5" grpId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/>
              <p:cNvSpPr txBox="1"/>
              <p:nvPr/>
            </p:nvSpPr>
            <p:spPr>
              <a:xfrm>
                <a:off x="4386263" y="1580376"/>
                <a:ext cx="3840480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যেমন a ও b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যদি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দুইটি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মাধ্যম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হয়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এবং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আলোক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রশ্মি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a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মাধ্যম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থেকে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প্রতিসরিত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হয়ে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b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মাধ্যমে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প্রবেশ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করে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এবং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এর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প্রতিসরণাংক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n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হয়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তবে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a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এর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সাপেক্ষে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b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এর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প্রতিসরণাংক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হবে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NikoshB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</a:rPr>
                  <a:t>b</a:t>
                </a: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</a:rPr>
                  <a:t>=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</a:rPr>
                  <a:t>sin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</a:rPr>
                  <a:t>i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</a:rPr>
                  <a:t>/sin r</a:t>
                </a:r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263" y="1580376"/>
                <a:ext cx="3840480" cy="4708981"/>
              </a:xfrm>
              <a:prstGeom prst="rect">
                <a:avLst/>
              </a:prstGeom>
              <a:blipFill rotWithShape="1">
                <a:blip r:embed="rId2"/>
                <a:stretch>
                  <a:fillRect l="-3333" t="-1423" r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397318" y="945174"/>
            <a:ext cx="205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/>
              </a:rPr>
              <a:t>প্রতিসরণাংক</a:t>
            </a:r>
            <a:endParaRPr lang="en-US" sz="5400" dirty="0">
              <a:solidFill>
                <a:schemeClr val="bg1">
                  <a:lumMod val="85000"/>
                  <a:lumOff val="15000"/>
                </a:schemeClr>
              </a:solidFill>
              <a:latin typeface="NikoshB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0133" y="2010871"/>
            <a:ext cx="3154680" cy="3652186"/>
            <a:chOff x="1268730" y="1868504"/>
            <a:chExt cx="4206240" cy="36521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8730" y="1868504"/>
              <a:ext cx="4206240" cy="36521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771650" y="2607168"/>
              <a:ext cx="560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31720" y="3091157"/>
              <a:ext cx="548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b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14813" y="1248365"/>
            <a:ext cx="40119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একজোড়া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নির্দিষ্ট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মাধ্যম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নির্দষ্ট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বর্ণের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আলোর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জন্য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আপতন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কোণের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sin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প্রতিসরণ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কোনের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sin r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আনুপাত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সর্বদা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ধ্রুব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সংখ্যা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।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এই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ধ্রুব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সংখ্যাকে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প্রথম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মাধ্যমের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সাপেক্ষে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দ্বিতীয়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মাধ্যমের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প্রতিসরণাংক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।</a:t>
            </a:r>
            <a:endParaRPr lang="en-US" sz="2800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10032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  <p:bldP spid="9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1215</TotalTime>
  <Words>854</Words>
  <Application>Microsoft Office PowerPoint</Application>
  <PresentationFormat>On-screen Show (4:3)</PresentationFormat>
  <Paragraphs>145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Clarity</vt:lpstr>
      <vt:lpstr>Packager Shell Object</vt:lpstr>
      <vt:lpstr>Equation</vt:lpstr>
      <vt:lpstr>PowerPoint Presentation</vt:lpstr>
      <vt:lpstr>PowerPoint Presentation</vt:lpstr>
      <vt:lpstr>PowerPoint Presentation</vt:lpstr>
      <vt:lpstr>নিচের ছবিগুলো লক্ষ করো।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এসো আমরা একটি ভিডিও দেখি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এটিকে বলা হয়  আলোর প্রতিসরণ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F.G.S</dc:creator>
  <cp:lastModifiedBy>STEP</cp:lastModifiedBy>
  <cp:revision>396</cp:revision>
  <dcterms:created xsi:type="dcterms:W3CDTF">2015-10-02T17:07:17Z</dcterms:created>
  <dcterms:modified xsi:type="dcterms:W3CDTF">2019-11-04T14:54:11Z</dcterms:modified>
  <cp:contentStatus/>
</cp:coreProperties>
</file>