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3" r:id="rId16"/>
  </p:sldMasterIdLst>
  <p:notesMasterIdLst>
    <p:notesMasterId r:id="rId35"/>
  </p:notesMasterIdLst>
  <p:sldIdLst>
    <p:sldId id="278" r:id="rId17"/>
    <p:sldId id="257" r:id="rId18"/>
    <p:sldId id="27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47" autoAdjust="0"/>
  </p:normalViewPr>
  <p:slideViewPr>
    <p:cSldViewPr>
      <p:cViewPr varScale="1">
        <p:scale>
          <a:sx n="48" d="100"/>
          <a:sy n="48" d="100"/>
        </p:scale>
        <p:origin x="20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7437-0ED2-42BE-B40F-3DA1283914F8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5BD10-CDF9-48FE-BED5-EE481A753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দাগের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8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তে পারেন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56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5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3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8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6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6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6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2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1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1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1"/>
            <a:ext cx="8176404" cy="604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8002" y="4116966"/>
            <a:ext cx="4419600" cy="156965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315311" y="1027386"/>
            <a:ext cx="14782800" cy="5638800"/>
            <a:chOff x="914400" y="-381000"/>
            <a:chExt cx="14782800" cy="5638800"/>
          </a:xfrm>
        </p:grpSpPr>
        <p:pic>
          <p:nvPicPr>
            <p:cNvPr id="17" name="Picture 16" descr="Main_Scale.gif"/>
            <p:cNvPicPr>
              <a:picLocks noChangeAspect="1"/>
            </p:cNvPicPr>
            <p:nvPr/>
          </p:nvPicPr>
          <p:blipFill>
            <a:blip r:embed="rId3" cstate="print">
              <a:lum contrast="-10000"/>
            </a:blip>
            <a:stretch>
              <a:fillRect/>
            </a:stretch>
          </p:blipFill>
          <p:spPr>
            <a:xfrm>
              <a:off x="914400" y="-370380"/>
              <a:ext cx="14782800" cy="5628180"/>
            </a:xfrm>
            <a:prstGeom prst="rect">
              <a:avLst/>
            </a:prstGeom>
          </p:spPr>
        </p:pic>
        <p:pic>
          <p:nvPicPr>
            <p:cNvPr id="16" name="Picture 15" descr="Vernier.gif"/>
            <p:cNvPicPr>
              <a:picLocks noChangeAspect="1"/>
            </p:cNvPicPr>
            <p:nvPr/>
          </p:nvPicPr>
          <p:blipFill>
            <a:blip r:embed="rId4" cstate="print">
              <a:lum contrast="-10000"/>
            </a:blip>
            <a:stretch>
              <a:fillRect/>
            </a:stretch>
          </p:blipFill>
          <p:spPr>
            <a:xfrm>
              <a:off x="1155517" y="-381000"/>
              <a:ext cx="5416219" cy="5628180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/>
          <p:nvPr/>
        </p:nvCxnSpPr>
        <p:spPr>
          <a:xfrm rot="5400000">
            <a:off x="2252681" y="2557118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22877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>
            <a:off x="23639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>
            <a:off x="2440180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>
            <a:off x="25163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>
            <a:off x="25925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>
            <a:off x="2659255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>
            <a:off x="2725931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>
            <a:off x="2802130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>
            <a:off x="2868805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>
            <a:off x="2952941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2338406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24241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25003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2586055" y="2509492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2662255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27289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282418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2909905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3600" y="5010807"/>
            <a:ext cx="313713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96" y="5013156"/>
            <a:ext cx="360420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= প্রধান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" y="291662"/>
            <a:ext cx="8153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ভার্নিয়ার ধ্রুবক নির্ণয়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0111" y="533400"/>
            <a:ext cx="3605463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প্রধান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522" y="533400"/>
            <a:ext cx="175881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152" y="1143000"/>
            <a:ext cx="4150896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7048" y="1143000"/>
            <a:ext cx="175881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9159" y="1762779"/>
            <a:ext cx="3986464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1560" y="1762780"/>
            <a:ext cx="2058577" cy="5232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0.9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338" y="2362200"/>
            <a:ext cx="22097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ভার্নিয়ার ধ্রুবক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1143001" y="2951748"/>
            <a:ext cx="7672136" cy="537103"/>
            <a:chOff x="1143001" y="3743980"/>
            <a:chExt cx="7672136" cy="537103"/>
          </a:xfrm>
        </p:grpSpPr>
        <p:sp>
          <p:nvSpPr>
            <p:cNvPr id="37" name="TextBox 36"/>
            <p:cNvSpPr txBox="1"/>
            <p:nvPr/>
          </p:nvSpPr>
          <p:spPr>
            <a:xfrm>
              <a:off x="1143001" y="3757863"/>
              <a:ext cx="3809999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5434" y="3743980"/>
              <a:ext cx="3869703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Minus 38"/>
            <p:cNvSpPr/>
            <p:nvPr/>
          </p:nvSpPr>
          <p:spPr>
            <a:xfrm>
              <a:off x="4581427" y="3962400"/>
              <a:ext cx="447773" cy="76200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167063" y="3581400"/>
            <a:ext cx="6477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(1 – 0.9)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0.1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মিলিমিটার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0.01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সেন্টি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733926" y="4191000"/>
            <a:ext cx="6746071" cy="2200617"/>
            <a:chOff x="733926" y="4191000"/>
            <a:chExt cx="6746071" cy="2200617"/>
          </a:xfrm>
        </p:grpSpPr>
        <p:sp>
          <p:nvSpPr>
            <p:cNvPr id="64" name="TextBox 63"/>
            <p:cNvSpPr txBox="1"/>
            <p:nvPr/>
          </p:nvSpPr>
          <p:spPr>
            <a:xfrm>
              <a:off x="814137" y="4855219"/>
              <a:ext cx="464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স্কেলের ক্ষুদ্রতম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4085" y="5267980"/>
              <a:ext cx="518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মোট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ভাগ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38400" y="4191000"/>
              <a:ext cx="3058851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বিকল্প</a:t>
              </a:r>
              <a:r>
                <a:rPr lang="en-US" sz="36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ঊপায়ে</a:t>
              </a:r>
              <a:endPara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3926" y="5757589"/>
              <a:ext cx="2209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ভার্নিয়ার ধ্রুবক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2847474" y="5989657"/>
              <a:ext cx="248652" cy="7517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1326" y="592710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12934" y="563595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" name="Minus 26"/>
            <p:cNvSpPr/>
            <p:nvPr/>
          </p:nvSpPr>
          <p:spPr>
            <a:xfrm>
              <a:off x="3352800" y="5973454"/>
              <a:ext cx="477252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800" y="592995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74408" y="56388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48000" y="5791200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10200" y="5791200"/>
              <a:ext cx="2069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0.1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মিলিমিটার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79343" y="5801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7526" y="5791200"/>
              <a:ext cx="1470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মিলিমিটার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  <p:bldP spid="34" grpId="0" animBg="1"/>
      <p:bldP spid="35" grpId="0" animBg="1"/>
      <p:bldP spid="36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81000" y="1515130"/>
            <a:ext cx="8305800" cy="3733800"/>
            <a:chOff x="381000" y="685800"/>
            <a:chExt cx="8305800" cy="3733800"/>
          </a:xfrm>
        </p:grpSpPr>
        <p:grpSp>
          <p:nvGrpSpPr>
            <p:cNvPr id="3" name="Group 18"/>
            <p:cNvGrpSpPr/>
            <p:nvPr/>
          </p:nvGrpSpPr>
          <p:grpSpPr>
            <a:xfrm>
              <a:off x="381000" y="685800"/>
              <a:ext cx="8305800" cy="3733800"/>
              <a:chOff x="381000" y="685800"/>
              <a:chExt cx="8305800" cy="3733800"/>
            </a:xfrm>
          </p:grpSpPr>
          <p:pic>
            <p:nvPicPr>
              <p:cNvPr id="7" name="Picture 6" descr="Picture2.gif"/>
              <p:cNvPicPr>
                <a:picLocks noChangeAspect="1"/>
              </p:cNvPicPr>
              <p:nvPr/>
            </p:nvPicPr>
            <p:blipFill>
              <a:blip r:embed="rId3" cstate="print"/>
              <a:srcRect l="2015" t="11603" r="54047" b="36709"/>
              <a:stretch>
                <a:fillRect/>
              </a:stretch>
            </p:blipFill>
            <p:spPr>
              <a:xfrm>
                <a:off x="381000" y="685800"/>
                <a:ext cx="8305800" cy="3733800"/>
              </a:xfrm>
              <a:prstGeom prst="rect">
                <a:avLst/>
              </a:prstGeom>
            </p:spPr>
          </p:pic>
          <p:grpSp>
            <p:nvGrpSpPr>
              <p:cNvPr id="4" name="Group 17"/>
              <p:cNvGrpSpPr/>
              <p:nvPr/>
            </p:nvGrpSpPr>
            <p:grpSpPr>
              <a:xfrm>
                <a:off x="1143000" y="2990850"/>
                <a:ext cx="5257800" cy="1369756"/>
                <a:chOff x="1143000" y="2990850"/>
                <a:chExt cx="5257800" cy="1369756"/>
              </a:xfrm>
            </p:grpSpPr>
            <p:pic>
              <p:nvPicPr>
                <p:cNvPr id="9" name="Picture 5" descr="rod-wrought-iron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7333" t="42889" r="7334" b="42889"/>
                <a:stretch>
                  <a:fillRect/>
                </a:stretch>
              </p:blipFill>
              <p:spPr>
                <a:xfrm>
                  <a:off x="1143000" y="3810000"/>
                  <a:ext cx="2286000" cy="550606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5181600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286375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2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381625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467350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4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572125" y="2992279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5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667375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6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762625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7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848350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8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019800" y="2990850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10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943600" y="3011329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9</a:t>
                  </a: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5091752" y="312988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Arial" pitchFamily="34" charset="0"/>
                </a:rPr>
                <a:t>0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5400000">
            <a:off x="4108770" y="4520256"/>
            <a:ext cx="2182504" cy="3684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110470" y="4521956"/>
            <a:ext cx="2179104" cy="3684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12654" y="5401330"/>
            <a:ext cx="246894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স্কেল পাঠ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7850" y="5420380"/>
            <a:ext cx="274626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সমপাতন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(V)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228600"/>
            <a:ext cx="7620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স্কেল পাঠ ও ভার্নিয়ার সমপাতন পর্যবেক্ষণ এবং দৈর্ঘ্য নির্ণয়ের সূত্র উপস্থাপন</a:t>
            </a: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39 L 0.0533 0.0013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81000" y="381000"/>
            <a:ext cx="8305800" cy="3733800"/>
            <a:chOff x="381000" y="685800"/>
            <a:chExt cx="8305800" cy="3733800"/>
          </a:xfrm>
        </p:grpSpPr>
        <p:grpSp>
          <p:nvGrpSpPr>
            <p:cNvPr id="3" name="Group 18"/>
            <p:cNvGrpSpPr/>
            <p:nvPr/>
          </p:nvGrpSpPr>
          <p:grpSpPr>
            <a:xfrm>
              <a:off x="381000" y="685800"/>
              <a:ext cx="8305800" cy="3733800"/>
              <a:chOff x="381000" y="685800"/>
              <a:chExt cx="8305800" cy="3733800"/>
            </a:xfrm>
          </p:grpSpPr>
          <p:pic>
            <p:nvPicPr>
              <p:cNvPr id="7" name="Picture 6" descr="Picture2.gif"/>
              <p:cNvPicPr>
                <a:picLocks noChangeAspect="1"/>
              </p:cNvPicPr>
              <p:nvPr/>
            </p:nvPicPr>
            <p:blipFill>
              <a:blip r:embed="rId3" cstate="print"/>
              <a:srcRect l="2015" t="11603" r="54047" b="36709"/>
              <a:stretch>
                <a:fillRect/>
              </a:stretch>
            </p:blipFill>
            <p:spPr>
              <a:xfrm>
                <a:off x="381000" y="685800"/>
                <a:ext cx="8305800" cy="3733800"/>
              </a:xfrm>
              <a:prstGeom prst="rect">
                <a:avLst/>
              </a:prstGeom>
            </p:spPr>
          </p:pic>
          <p:grpSp>
            <p:nvGrpSpPr>
              <p:cNvPr id="4" name="Group 17"/>
              <p:cNvGrpSpPr/>
              <p:nvPr/>
            </p:nvGrpSpPr>
            <p:grpSpPr>
              <a:xfrm>
                <a:off x="1143000" y="2990850"/>
                <a:ext cx="5257800" cy="1369756"/>
                <a:chOff x="1143000" y="2990850"/>
                <a:chExt cx="5257800" cy="1369756"/>
              </a:xfrm>
            </p:grpSpPr>
            <p:pic>
              <p:nvPicPr>
                <p:cNvPr id="9" name="Picture 5" descr="rod-wrought-iron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7333" t="42889" r="7334" b="42889"/>
                <a:stretch>
                  <a:fillRect/>
                </a:stretch>
              </p:blipFill>
              <p:spPr>
                <a:xfrm>
                  <a:off x="1143000" y="3810000"/>
                  <a:ext cx="2286000" cy="550606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5181600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286375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2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381625" y="3001804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467350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4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572125" y="2992279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5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667375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6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762625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7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848350" y="3000375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8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019800" y="2990850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10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943600" y="3011329"/>
                  <a:ext cx="2286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Arial" pitchFamily="34" charset="0"/>
                    </a:rPr>
                    <a:t>9</a:t>
                  </a: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5091752" y="312988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2667000" y="2438400"/>
            <a:ext cx="2551445" cy="1361420"/>
            <a:chOff x="2667000" y="2438400"/>
            <a:chExt cx="2551445" cy="1361420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4593835" y="3044363"/>
              <a:ext cx="1230573" cy="1864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67000" y="3276600"/>
              <a:ext cx="2537874" cy="5232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 পাঠ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M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5691116" y="2465694"/>
            <a:ext cx="2823234" cy="1334126"/>
            <a:chOff x="5691116" y="2465694"/>
            <a:chExt cx="2823234" cy="1334126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5100281" y="3056529"/>
              <a:ext cx="1191906" cy="1023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695950" y="3276600"/>
              <a:ext cx="2818400" cy="52322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সমপাতন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224463" y="4267200"/>
            <a:ext cx="438613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 ক্যালিপা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  =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4267200"/>
            <a:ext cx="2819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ধ্রুবক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V.C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5105400"/>
            <a:ext cx="6321859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বস্তর দৈর্ঘ্য = 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  +  V × V.C – (± e)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228600" y="1135281"/>
            <a:ext cx="12241530" cy="4423410"/>
          </a:xfrm>
          <a:prstGeom prst="rect">
            <a:avLst/>
          </a:prstGeom>
        </p:spPr>
      </p:pic>
      <p:pic>
        <p:nvPicPr>
          <p:cNvPr id="16" name="Picture 15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424366" y="1135598"/>
            <a:ext cx="4485132" cy="442341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291662"/>
            <a:ext cx="8153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সাহায্যে দন্ডের দৈর্ঘ্য নির্ণয় </a:t>
            </a:r>
            <a:endParaRPr lang="en-US" sz="44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350206" y="3618706"/>
            <a:ext cx="16002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6652" y="1524000"/>
            <a:ext cx="5711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(e = 0)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334" y="5638800"/>
            <a:ext cx="2307266" cy="533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4044374" y="3313906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181008" y="3313906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000" y="3896380"/>
            <a:ext cx="2778325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স্কেল পাঠ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(M) =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5262" y="3896380"/>
            <a:ext cx="148951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4505980"/>
            <a:ext cx="2970685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(V)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8789" y="4499811"/>
            <a:ext cx="385042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337E-6 L 0.31666 -1.56337E-6 " pathEditMode="fixed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3166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-2.96296E-6 L 0.25416 -2.96296E-6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457200"/>
            <a:ext cx="533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দন্ডের দৈর্ঘ্য নির্ণয়ের ছক</a:t>
            </a:r>
            <a:endParaRPr lang="en-US" sz="44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682165"/>
          <a:ext cx="8534400" cy="35509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9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পর্যবে</a:t>
                      </a:r>
                      <a:r>
                        <a:rPr lang="en-US" sz="2200" baseline="0" dirty="0" err="1">
                          <a:latin typeface="NikoshBAN" pitchFamily="2" charset="0"/>
                          <a:cs typeface="NikoshBAN" pitchFamily="2" charset="0"/>
                        </a:rPr>
                        <a:t>ক্ষণ</a:t>
                      </a:r>
                      <a:endParaRPr lang="en-US" sz="22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baseline="0" dirty="0" err="1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স্কেল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  পাঠ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(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M cm)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সমপাতন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 ধ্রুবক</a:t>
                      </a:r>
                      <a:r>
                        <a:rPr lang="bn-BD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(V.C 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ত্রুটি  </a:t>
                      </a:r>
                    </a:p>
                    <a:p>
                      <a:r>
                        <a:rPr lang="en-US" sz="1800" dirty="0"/>
                        <a:t> ±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e cm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দৈর্ঘ্য L</a:t>
                      </a:r>
                    </a:p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 + V×V.C – (</a:t>
                      </a:r>
                      <a:r>
                        <a:rPr lang="en-US" sz="2000" dirty="0"/>
                        <a:t>±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e)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দৈর্ঘ্য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(</a:t>
                      </a:r>
                      <a:r>
                        <a:rPr lang="en-US" sz="220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dirty="0"/>
                    </a:p>
                    <a:p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1164" y="1361182"/>
            <a:ext cx="67874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দন্ডটিকে ৩ বার স্লাইড ক্যালিপার্সের নিম্ন চোয়ালদুটির 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মাঝে রেখে ৩ বার পাঠ নিয়ে নিচের ছকে বসাই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03860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403860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01955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4038600"/>
            <a:ext cx="1219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4038600"/>
            <a:ext cx="838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4038600"/>
            <a:ext cx="2362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9000" y="4805613"/>
            <a:ext cx="1219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9000" y="5486400"/>
            <a:ext cx="1219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8400" y="4824663"/>
            <a:ext cx="9906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8400" y="544830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95400" y="4805613"/>
            <a:ext cx="11430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546735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4800" y="4781550"/>
            <a:ext cx="9906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4800" y="5448300"/>
            <a:ext cx="990600" cy="781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48200" y="4781550"/>
            <a:ext cx="838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8200" y="5486400"/>
            <a:ext cx="838200" cy="723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0" y="4781550"/>
            <a:ext cx="23622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5467350"/>
            <a:ext cx="2362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48600" y="4038600"/>
            <a:ext cx="990600" cy="213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3.423</a:t>
            </a: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2662" y="3759175"/>
          <a:ext cx="8610600" cy="23825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42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6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পর্যবে</a:t>
                      </a:r>
                      <a:r>
                        <a:rPr lang="en-US" sz="2200" baseline="0" dirty="0" err="1">
                          <a:latin typeface="NikoshBAN" pitchFamily="2" charset="0"/>
                          <a:cs typeface="NikoshBAN" pitchFamily="2" charset="0"/>
                        </a:rPr>
                        <a:t>ক্ষণ</a:t>
                      </a:r>
                      <a:endParaRPr lang="en-US" sz="22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baseline="0" dirty="0" err="1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স্কেল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  পাঠ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(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M cm)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সমপাতন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  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 ধ্রুবক</a:t>
                      </a:r>
                      <a:r>
                        <a:rPr lang="bn-BD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(V.C 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sz="2200" dirty="0">
                          <a:latin typeface="NikoshBAN" pitchFamily="2" charset="0"/>
                          <a:cs typeface="NikoshBAN" pitchFamily="2" charset="0"/>
                        </a:rPr>
                        <a:t> ত্রুটি  </a:t>
                      </a:r>
                    </a:p>
                    <a:p>
                      <a:r>
                        <a:rPr lang="en-US" sz="1800" dirty="0"/>
                        <a:t>  ±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e cm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দৈর্ঘ্য L</a:t>
                      </a:r>
                    </a:p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 + V×V.C – (</a:t>
                      </a:r>
                      <a:r>
                        <a:rPr lang="en-US" sz="2000" dirty="0"/>
                        <a:t>±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e)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000" dirty="0"/>
                    </a:p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2438400" y="204272"/>
            <a:ext cx="3581400" cy="830997"/>
            <a:chOff x="2438400" y="204272"/>
            <a:chExt cx="3581400" cy="830997"/>
          </a:xfrm>
        </p:grpSpPr>
        <p:sp>
          <p:nvSpPr>
            <p:cNvPr id="11" name="Snip Same Side Corner Rectangle 10"/>
            <p:cNvSpPr/>
            <p:nvPr/>
          </p:nvSpPr>
          <p:spPr>
            <a:xfrm rot="10800000">
              <a:off x="2438400" y="235804"/>
              <a:ext cx="3581400" cy="685800"/>
            </a:xfrm>
            <a:prstGeom prst="snip2SameRect">
              <a:avLst>
                <a:gd name="adj1" fmla="val 36111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204272"/>
              <a:ext cx="2743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bn-BD" sz="4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গত </a:t>
              </a:r>
              <a:r>
                <a:rPr lang="en-US" sz="48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4" name="Group 5"/>
          <p:cNvGrpSpPr/>
          <p:nvPr/>
        </p:nvGrpSpPr>
        <p:grpSpPr>
          <a:xfrm>
            <a:off x="381000" y="990600"/>
            <a:ext cx="8305800" cy="2667000"/>
            <a:chOff x="381000" y="533400"/>
            <a:chExt cx="8305800" cy="2667000"/>
          </a:xfrm>
        </p:grpSpPr>
        <p:pic>
          <p:nvPicPr>
            <p:cNvPr id="7" name="Picture 6" descr="Picture2.gif"/>
            <p:cNvPicPr>
              <a:picLocks noChangeAspect="1"/>
            </p:cNvPicPr>
            <p:nvPr/>
          </p:nvPicPr>
          <p:blipFill>
            <a:blip r:embed="rId3" cstate="print"/>
            <a:srcRect l="2015" t="11603" r="54047" b="36709"/>
            <a:stretch>
              <a:fillRect/>
            </a:stretch>
          </p:blipFill>
          <p:spPr>
            <a:xfrm>
              <a:off x="381000" y="533400"/>
              <a:ext cx="8305800" cy="2667000"/>
            </a:xfrm>
            <a:prstGeom prst="rect">
              <a:avLst/>
            </a:prstGeom>
          </p:spPr>
        </p:pic>
        <p:pic>
          <p:nvPicPr>
            <p:cNvPr id="9" name="Picture 5" descr="rod-wrought-iron.jpg"/>
            <p:cNvPicPr>
              <a:picLocks noChangeAspect="1"/>
            </p:cNvPicPr>
            <p:nvPr/>
          </p:nvPicPr>
          <p:blipFill>
            <a:blip r:embed="rId4" cstate="print"/>
            <a:srcRect l="7333" t="42889" r="7334" b="42889"/>
            <a:stretch>
              <a:fillRect/>
            </a:stretch>
          </p:blipFill>
          <p:spPr>
            <a:xfrm>
              <a:off x="1143000" y="2590800"/>
              <a:ext cx="2286000" cy="550606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1676400" y="304802"/>
            <a:ext cx="5105400" cy="990598"/>
            <a:chOff x="1676400" y="304802"/>
            <a:chExt cx="5105400" cy="990598"/>
          </a:xfrm>
        </p:grpSpPr>
        <p:sp>
          <p:nvSpPr>
            <p:cNvPr id="4" name="Snip Same Side Corner Rectangle 3"/>
            <p:cNvSpPr/>
            <p:nvPr/>
          </p:nvSpPr>
          <p:spPr>
            <a:xfrm rot="10800000">
              <a:off x="1676400" y="304802"/>
              <a:ext cx="5105400" cy="990598"/>
            </a:xfrm>
            <a:prstGeom prst="snip2SameRect">
              <a:avLst>
                <a:gd name="adj1" fmla="val 36111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71753" y="340077"/>
              <a:ext cx="18196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মূল্যায়ন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0" y="2546132"/>
            <a:ext cx="76200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ভার্নিয়ার ধ্রুবক  বলতে কী বোঝায় ?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789" y="2524780"/>
            <a:ext cx="164820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শুন্য ত্রুটি কী?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456" y="2542674"/>
            <a:ext cx="53174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762000" y="3886200"/>
            <a:ext cx="7620001" cy="956356"/>
            <a:chOff x="609600" y="3505200"/>
            <a:chExt cx="7620001" cy="956356"/>
          </a:xfrm>
        </p:grpSpPr>
        <p:sp>
          <p:nvSpPr>
            <p:cNvPr id="13" name="TextBox 12"/>
            <p:cNvSpPr txBox="1"/>
            <p:nvPr/>
          </p:nvSpPr>
          <p:spPr>
            <a:xfrm>
              <a:off x="609600" y="3505200"/>
              <a:ext cx="76200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স্লাইড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ক্যালিপার্সের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স্কেলের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1" y="3938336"/>
              <a:ext cx="76200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দৈর্ঘ্যে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র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পার্থক্যকে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ধ্রুবক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3962400"/>
            <a:ext cx="8763000" cy="5334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bn-BD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স্কেলের</a:t>
            </a:r>
            <a:r>
              <a: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শুন্য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দাগদুটি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শুন্য ত্রুটি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962400"/>
            <a:ext cx="49575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 +  V × V.C – (± e)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2237" y="4463080"/>
            <a:ext cx="4038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যখনঃ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M 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ধ্রুবক</a:t>
            </a:r>
            <a:r>
              <a: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V.C 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ত্রুটি  =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533400" y="1828800"/>
            <a:ext cx="838200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Callout 27"/>
          <p:cNvSpPr/>
          <p:nvPr/>
        </p:nvSpPr>
        <p:spPr>
          <a:xfrm>
            <a:off x="533400" y="3152274"/>
            <a:ext cx="838200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8" grpId="0" animBg="1"/>
      <p:bldP spid="20" grpId="0" animBg="1"/>
      <p:bldP spid="23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vex_glass_lenses_by_joaoyates-d34qp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pic>
        <p:nvPicPr>
          <p:cNvPr id="3" name="Picture 2" descr="Than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7646" y="2286000"/>
            <a:ext cx="4863754" cy="1324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696" y="494778"/>
            <a:ext cx="7860003" cy="57494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5867400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2895600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567237" y="4381500"/>
            <a:ext cx="2971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547437" y="4381500"/>
            <a:ext cx="2971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400" y="3501189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643563" y="4686300"/>
            <a:ext cx="2362994" cy="79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443789" y="4680285"/>
            <a:ext cx="2362994" cy="1282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657203" y="3171929"/>
            <a:ext cx="609600" cy="79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cylender.jpeg"/>
          <p:cNvPicPr>
            <a:picLocks noChangeAspect="1"/>
          </p:cNvPicPr>
          <p:nvPr/>
        </p:nvPicPr>
        <p:blipFill>
          <a:blip r:embed="rId3" cstate="print"/>
          <a:srcRect l="8806" t="9756" r="24852" b="12195"/>
          <a:stretch>
            <a:fillRect/>
          </a:stretch>
        </p:blipFill>
        <p:spPr>
          <a:xfrm>
            <a:off x="981075" y="3529263"/>
            <a:ext cx="1619250" cy="2286000"/>
          </a:xfrm>
          <a:prstGeom prst="rect">
            <a:avLst/>
          </a:prstGeom>
        </p:spPr>
      </p:pic>
      <p:pic>
        <p:nvPicPr>
          <p:cNvPr id="40" name="Picture 39" descr="b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974" y="3798279"/>
            <a:ext cx="2791826" cy="1966414"/>
          </a:xfrm>
          <a:prstGeom prst="rect">
            <a:avLst/>
          </a:prstGeom>
        </p:spPr>
      </p:pic>
      <p:pic>
        <p:nvPicPr>
          <p:cNvPr id="43" name="Picture 42" descr="cube.jpeg"/>
          <p:cNvPicPr>
            <a:picLocks noChangeAspect="1"/>
          </p:cNvPicPr>
          <p:nvPr/>
        </p:nvPicPr>
        <p:blipFill>
          <a:blip r:embed="rId5" cstate="print"/>
          <a:srcRect l="3442" t="3191" r="3612" b="4262"/>
          <a:stretch>
            <a:fillRect/>
          </a:stretch>
        </p:blipFill>
        <p:spPr>
          <a:xfrm>
            <a:off x="2667000" y="3529263"/>
            <a:ext cx="2128345" cy="2286000"/>
          </a:xfrm>
          <a:prstGeom prst="rect">
            <a:avLst/>
          </a:prstGeom>
        </p:spPr>
      </p:pic>
      <p:pic>
        <p:nvPicPr>
          <p:cNvPr id="52" name="Picture 51" descr="metric_ruler_scale.gif"/>
          <p:cNvPicPr>
            <a:picLocks noChangeAspect="1"/>
          </p:cNvPicPr>
          <p:nvPr/>
        </p:nvPicPr>
        <p:blipFill>
          <a:blip r:embed="rId6" cstate="print"/>
          <a:srcRect l="1333" t="10884" b="12925"/>
          <a:stretch>
            <a:fillRect/>
          </a:stretch>
        </p:blipFill>
        <p:spPr>
          <a:xfrm>
            <a:off x="1152525" y="1066800"/>
            <a:ext cx="5638800" cy="1066800"/>
          </a:xfrm>
          <a:prstGeom prst="rect">
            <a:avLst/>
          </a:prstGeom>
        </p:spPr>
      </p:pic>
      <p:pic>
        <p:nvPicPr>
          <p:cNvPr id="50" name="Picture 49" descr="ro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3798" y="3013666"/>
            <a:ext cx="2609850" cy="383802"/>
          </a:xfrm>
          <a:prstGeom prst="rect">
            <a:avLst/>
          </a:prstGeom>
        </p:spPr>
      </p:pic>
      <p:pic>
        <p:nvPicPr>
          <p:cNvPr id="45" name="Picture 44" descr="ro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2248" y="2999873"/>
            <a:ext cx="3931920" cy="38413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1981200" y="2324100"/>
            <a:ext cx="533400" cy="685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0233" y="2158425"/>
            <a:ext cx="194636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182488"/>
            <a:ext cx="29787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2133600"/>
            <a:ext cx="48942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7175" y="980182"/>
            <a:ext cx="5287025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268088"/>
            <a:ext cx="579036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49 L 0 -0.23936 " pathEditMode="fixed" rAng="0" ptsTypes="AA">
                                      <p:cBhvr>
                                        <p:cTn id="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3935 L -0.00052 -0.00069 " pathEditMode="fixed" rAng="0" ptsTypes="AA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-0.25417 " pathEditMode="fixed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25417 L -0.30972 -0.254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64 -0.2544 L 0.0059 -0.2544 " pathEditMode="fixed" rAng="0" ptsTypes="AA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25417 L 2.77778E-7 0.00139 " pathEditMode="fixed" rAng="0" ptsTypes="AA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7" grpId="1" animBg="1"/>
      <p:bldP spid="18" grpId="0" animBg="1"/>
      <p:bldP spid="20" grpId="0" animBg="1"/>
      <p:bldP spid="22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73742"/>
            <a:ext cx="9144000" cy="615085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62000" y="2438400"/>
            <a:ext cx="78486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62200"/>
            <a:ext cx="6906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বিভিন্ন অংশ শনাক্ত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3014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ধ্রুবক নির্ণয়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302839"/>
            <a:ext cx="7960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সাহায্যে বস্তুর দৈর্ঘ্য পরিমাপ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371600"/>
            <a:ext cx="436209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ebdings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7620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5528" y="1451681"/>
            <a:ext cx="8077200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9"/>
          <p:cNvGrpSpPr/>
          <p:nvPr/>
        </p:nvGrpSpPr>
        <p:grpSpPr>
          <a:xfrm>
            <a:off x="1531980" y="838200"/>
            <a:ext cx="2507348" cy="1299623"/>
            <a:chOff x="1759852" y="838200"/>
            <a:chExt cx="2507348" cy="1299623"/>
          </a:xfrm>
          <a:solidFill>
            <a:srgbClr val="002060"/>
          </a:solidFill>
        </p:grpSpPr>
        <p:sp>
          <p:nvSpPr>
            <p:cNvPr id="14" name="Down Arrow 13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3600" y="838200"/>
              <a:ext cx="2133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বা মূল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5570580" y="3048000"/>
            <a:ext cx="2126348" cy="1299623"/>
            <a:chOff x="1759852" y="838200"/>
            <a:chExt cx="2126348" cy="1299623"/>
          </a:xfrm>
          <a:solidFill>
            <a:srgbClr val="002060"/>
          </a:solidFill>
        </p:grpSpPr>
        <p:sp>
          <p:nvSpPr>
            <p:cNvPr id="9" name="Down Arrow 8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33600" y="838200"/>
              <a:ext cx="1752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704851" y="2743201"/>
            <a:ext cx="2114549" cy="2590799"/>
            <a:chOff x="793533" y="2971800"/>
            <a:chExt cx="2133599" cy="3011507"/>
          </a:xfrm>
          <a:solidFill>
            <a:srgbClr val="002060"/>
          </a:solidFill>
        </p:grpSpPr>
        <p:sp>
          <p:nvSpPr>
            <p:cNvPr id="15" name="Right Brace 14"/>
            <p:cNvSpPr/>
            <p:nvPr/>
          </p:nvSpPr>
          <p:spPr>
            <a:xfrm rot="5400000">
              <a:off x="1767500" y="2857500"/>
              <a:ext cx="228600" cy="457200"/>
            </a:xfrm>
            <a:prstGeom prst="rightBrace">
              <a:avLst>
                <a:gd name="adj1" fmla="val 30000"/>
                <a:gd name="adj2" fmla="val 52598"/>
              </a:avLst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60000" flipV="1">
              <a:off x="950976" y="4091447"/>
              <a:ext cx="1840675" cy="3483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93533" y="5029200"/>
              <a:ext cx="2133599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১ সেন্টিমিটার </a:t>
              </a:r>
            </a:p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বা ১০ মিলিমিটার 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008926" y="3352800"/>
            <a:ext cx="2959378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29"/>
          <p:cNvGrpSpPr/>
          <p:nvPr/>
        </p:nvGrpSpPr>
        <p:grpSpPr>
          <a:xfrm>
            <a:off x="5456280" y="723900"/>
            <a:ext cx="2126348" cy="1299623"/>
            <a:chOff x="1759852" y="838200"/>
            <a:chExt cx="2126348" cy="1299623"/>
          </a:xfrm>
          <a:solidFill>
            <a:srgbClr val="002060"/>
          </a:solidFill>
        </p:grpSpPr>
        <p:sp>
          <p:nvSpPr>
            <p:cNvPr id="31" name="Down Arrow 30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33600" y="838200"/>
              <a:ext cx="1752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389974" y="2757237"/>
            <a:ext cx="5295039" cy="3418820"/>
            <a:chOff x="590550" y="2781300"/>
            <a:chExt cx="5295039" cy="3418820"/>
          </a:xfrm>
          <a:solidFill>
            <a:srgbClr val="002060"/>
          </a:solidFill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543845" y="4266406"/>
              <a:ext cx="2971799" cy="1588"/>
            </a:xfrm>
            <a:prstGeom prst="straightConnector1">
              <a:avLst/>
            </a:prstGeom>
            <a:grpFill/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0550" y="5676900"/>
              <a:ext cx="529503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ক্ষুদ্রতম এক ভাগ = ১ মিলিমিটার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6096000" y="2362200"/>
            <a:ext cx="1111101" cy="3190220"/>
            <a:chOff x="6422065" y="2362200"/>
            <a:chExt cx="1187301" cy="3190220"/>
          </a:xfrm>
        </p:grpSpPr>
        <p:grpSp>
          <p:nvGrpSpPr>
            <p:cNvPr id="13" name="Group 33"/>
            <p:cNvGrpSpPr/>
            <p:nvPr/>
          </p:nvGrpSpPr>
          <p:grpSpPr>
            <a:xfrm>
              <a:off x="6422065" y="2362200"/>
              <a:ext cx="1187301" cy="2667000"/>
              <a:chOff x="6422065" y="2362200"/>
              <a:chExt cx="1187301" cy="2667000"/>
            </a:xfrm>
          </p:grpSpPr>
          <p:sp>
            <p:nvSpPr>
              <p:cNvPr id="27" name="Right Brace 26"/>
              <p:cNvSpPr/>
              <p:nvPr/>
            </p:nvSpPr>
            <p:spPr>
              <a:xfrm rot="5400000">
                <a:off x="6787116" y="1997149"/>
                <a:ext cx="457200" cy="1187301"/>
              </a:xfrm>
              <a:prstGeom prst="rightBrace">
                <a:avLst>
                  <a:gd name="adj1" fmla="val 27631"/>
                  <a:gd name="adj2" fmla="val 4868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Straight Connector 32"/>
              <p:cNvCxnSpPr>
                <a:stCxn id="27" idx="1"/>
              </p:cNvCxnSpPr>
              <p:nvPr/>
            </p:nvCxnSpPr>
            <p:spPr>
              <a:xfrm rot="16200000" flipH="1" flipV="1">
                <a:off x="5915971" y="3913829"/>
                <a:ext cx="2209800" cy="2094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6553200" y="5029200"/>
              <a:ext cx="894797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১ ইঞ্চি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42"/>
          <p:cNvGrpSpPr/>
          <p:nvPr/>
        </p:nvGrpSpPr>
        <p:grpSpPr>
          <a:xfrm>
            <a:off x="230716" y="2735240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6"/>
          <p:cNvGrpSpPr/>
          <p:nvPr/>
        </p:nvGrpSpPr>
        <p:grpSpPr>
          <a:xfrm>
            <a:off x="2689321" y="4691702"/>
            <a:ext cx="3052439" cy="1502985"/>
            <a:chOff x="6472560" y="5424600"/>
            <a:chExt cx="3052439" cy="1502985"/>
          </a:xfrm>
        </p:grpSpPr>
        <p:sp>
          <p:nvSpPr>
            <p:cNvPr id="41" name="TextBox 40"/>
            <p:cNvSpPr txBox="1"/>
            <p:nvPr/>
          </p:nvSpPr>
          <p:spPr>
            <a:xfrm>
              <a:off x="6472560" y="6404365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V="1">
              <a:off x="7404710" y="5944690"/>
              <a:ext cx="1052400" cy="1221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995 L 1.38889E-6 -0.27662 " pathEditMode="fixed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27662 L -0.28038 -0.27662 " pathEditMode="fixed" rAng="0" ptsTypes="AA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32118 -0.00023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3 -0.27384 L -0.03281 -0.27384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18 -0.00023 L -0.03785 -0.00023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2.96296E-6 L 0.00208 -2.96296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9600" y="1146884"/>
            <a:ext cx="8382000" cy="2670319"/>
            <a:chOff x="381000" y="381000"/>
            <a:chExt cx="8382000" cy="2670319"/>
          </a:xfrm>
        </p:grpSpPr>
        <p:sp>
          <p:nvSpPr>
            <p:cNvPr id="13" name="Snip Single Corner Rectangle 12"/>
            <p:cNvSpPr/>
            <p:nvPr/>
          </p:nvSpPr>
          <p:spPr>
            <a:xfrm>
              <a:off x="7315200" y="1295400"/>
              <a:ext cx="1447800" cy="76200"/>
            </a:xfrm>
            <a:prstGeom prst="snip1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381000" y="381000"/>
              <a:ext cx="7389953" cy="2670319"/>
              <a:chOff x="1738312" y="2405062"/>
              <a:chExt cx="5667375" cy="20478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 descr="Main_Scale.gif"/>
              <p:cNvPicPr>
                <a:picLocks noChangeAspect="1"/>
              </p:cNvPicPr>
              <p:nvPr/>
            </p:nvPicPr>
            <p:blipFill>
              <a:blip r:embed="rId3" cstate="print">
                <a:lum contrast="-10000"/>
              </a:blip>
              <a:stretch>
                <a:fillRect/>
              </a:stretch>
            </p:blipFill>
            <p:spPr>
              <a:xfrm>
                <a:off x="1738312" y="2405062"/>
                <a:ext cx="5667375" cy="2047875"/>
              </a:xfrm>
              <a:prstGeom prst="rect">
                <a:avLst/>
              </a:prstGeom>
            </p:spPr>
          </p:pic>
          <p:pic>
            <p:nvPicPr>
              <p:cNvPr id="6" name="Picture 5" descr="Vernier.gif"/>
              <p:cNvPicPr>
                <a:picLocks noChangeAspect="1"/>
              </p:cNvPicPr>
              <p:nvPr/>
            </p:nvPicPr>
            <p:blipFill>
              <a:blip r:embed="rId4" cstate="print">
                <a:lum contrast="-10000"/>
              </a:blip>
              <a:stretch>
                <a:fillRect/>
              </a:stretch>
            </p:blipFill>
            <p:spPr>
              <a:xfrm>
                <a:off x="3533775" y="2405062"/>
                <a:ext cx="2076450" cy="2047875"/>
              </a:xfrm>
              <a:prstGeom prst="rect">
                <a:avLst/>
              </a:prstGeom>
            </p:spPr>
          </p:pic>
        </p:grpSp>
      </p:grpSp>
      <p:grpSp>
        <p:nvGrpSpPr>
          <p:cNvPr id="4" name="Group 65"/>
          <p:cNvGrpSpPr/>
          <p:nvPr/>
        </p:nvGrpSpPr>
        <p:grpSpPr>
          <a:xfrm>
            <a:off x="250372" y="3678928"/>
            <a:ext cx="2569028" cy="809430"/>
            <a:chOff x="250372" y="3366925"/>
            <a:chExt cx="2569028" cy="809430"/>
          </a:xfrm>
        </p:grpSpPr>
        <p:sp>
          <p:nvSpPr>
            <p:cNvPr id="14" name="TextBox 13"/>
            <p:cNvSpPr txBox="1"/>
            <p:nvPr/>
          </p:nvSpPr>
          <p:spPr>
            <a:xfrm>
              <a:off x="250372" y="3714690"/>
              <a:ext cx="2569028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নিম্ন চোয়াল</a:t>
              </a:r>
            </a:p>
          </p:txBody>
        </p:sp>
        <p:sp>
          <p:nvSpPr>
            <p:cNvPr id="21" name="Up Arrow 20"/>
            <p:cNvSpPr/>
            <p:nvPr/>
          </p:nvSpPr>
          <p:spPr>
            <a:xfrm rot="20516022">
              <a:off x="1141496" y="3366925"/>
              <a:ext cx="230077" cy="38447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3200400" y="3762775"/>
            <a:ext cx="2884712" cy="723914"/>
            <a:chOff x="3200400" y="3450772"/>
            <a:chExt cx="2884712" cy="723914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3713021"/>
              <a:ext cx="2884712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নিম্ন চোয়াল</a:t>
              </a:r>
            </a:p>
          </p:txBody>
        </p:sp>
        <p:sp>
          <p:nvSpPr>
            <p:cNvPr id="23" name="Up Arrow 22"/>
            <p:cNvSpPr/>
            <p:nvPr/>
          </p:nvSpPr>
          <p:spPr>
            <a:xfrm rot="19638904">
              <a:off x="3491744" y="3450772"/>
              <a:ext cx="246963" cy="3048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3352800" y="621199"/>
            <a:ext cx="2819400" cy="757604"/>
            <a:chOff x="3352800" y="309196"/>
            <a:chExt cx="2819400" cy="757604"/>
          </a:xfrm>
        </p:grpSpPr>
        <p:sp>
          <p:nvSpPr>
            <p:cNvPr id="16" name="TextBox 15"/>
            <p:cNvSpPr txBox="1"/>
            <p:nvPr/>
          </p:nvSpPr>
          <p:spPr>
            <a:xfrm>
              <a:off x="3352800" y="309196"/>
              <a:ext cx="28194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উর্দ্ধ চোয়াল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4" name="Up Arrow 23"/>
            <p:cNvSpPr/>
            <p:nvPr/>
          </p:nvSpPr>
          <p:spPr>
            <a:xfrm rot="13260000">
              <a:off x="3449743" y="685800"/>
              <a:ext cx="228600" cy="3810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7467600" y="2217003"/>
            <a:ext cx="1600200" cy="2286000"/>
            <a:chOff x="7467600" y="1905000"/>
            <a:chExt cx="1600200" cy="2286000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3729335"/>
              <a:ext cx="16002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ইস্পাতের দন্ড</a:t>
              </a:r>
            </a:p>
          </p:txBody>
        </p:sp>
        <p:sp>
          <p:nvSpPr>
            <p:cNvPr id="28" name="Up Arrow 27"/>
            <p:cNvSpPr/>
            <p:nvPr/>
          </p:nvSpPr>
          <p:spPr>
            <a:xfrm>
              <a:off x="8098972" y="1905000"/>
              <a:ext cx="182880" cy="192024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71"/>
          <p:cNvGrpSpPr/>
          <p:nvPr/>
        </p:nvGrpSpPr>
        <p:grpSpPr>
          <a:xfrm>
            <a:off x="272142" y="638575"/>
            <a:ext cx="2514600" cy="718458"/>
            <a:chOff x="272142" y="326572"/>
            <a:chExt cx="2514600" cy="718458"/>
          </a:xfrm>
        </p:grpSpPr>
        <p:sp>
          <p:nvSpPr>
            <p:cNvPr id="15" name="TextBox 14"/>
            <p:cNvSpPr txBox="1"/>
            <p:nvPr/>
          </p:nvSpPr>
          <p:spPr>
            <a:xfrm>
              <a:off x="272142" y="326572"/>
              <a:ext cx="25146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উর্দ্ধ চোয়াল </a:t>
              </a:r>
            </a:p>
          </p:txBody>
        </p:sp>
        <p:sp>
          <p:nvSpPr>
            <p:cNvPr id="37" name="Up Arrow 36"/>
            <p:cNvSpPr/>
            <p:nvPr/>
          </p:nvSpPr>
          <p:spPr>
            <a:xfrm rot="12060000">
              <a:off x="1248374" y="740230"/>
              <a:ext cx="228600" cy="3048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5952389" y="2572705"/>
            <a:ext cx="1349620" cy="1923877"/>
            <a:chOff x="5952389" y="2260702"/>
            <a:chExt cx="1349620" cy="1923877"/>
          </a:xfrm>
        </p:grpSpPr>
        <p:sp>
          <p:nvSpPr>
            <p:cNvPr id="26" name="Up Arrow 25"/>
            <p:cNvSpPr/>
            <p:nvPr/>
          </p:nvSpPr>
          <p:spPr>
            <a:xfrm rot="-1740000">
              <a:off x="5952389" y="2260702"/>
              <a:ext cx="182880" cy="1617237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00800" y="3722914"/>
              <a:ext cx="901209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স্লাইডার</a:t>
              </a:r>
              <a:endPara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4495800" y="769203"/>
            <a:ext cx="3124200" cy="838200"/>
            <a:chOff x="4495800" y="457200"/>
            <a:chExt cx="3124200" cy="838200"/>
          </a:xfrm>
        </p:grpSpPr>
        <p:sp>
          <p:nvSpPr>
            <p:cNvPr id="18" name="TextBox 17"/>
            <p:cNvSpPr txBox="1"/>
            <p:nvPr/>
          </p:nvSpPr>
          <p:spPr>
            <a:xfrm>
              <a:off x="7239000" y="457200"/>
              <a:ext cx="3810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স্ক্রু</a:t>
              </a:r>
            </a:p>
          </p:txBody>
        </p:sp>
        <p:sp>
          <p:nvSpPr>
            <p:cNvPr id="54" name="Bent Arrow 53"/>
            <p:cNvSpPr/>
            <p:nvPr/>
          </p:nvSpPr>
          <p:spPr>
            <a:xfrm rot="10800000">
              <a:off x="4495800" y="838200"/>
              <a:ext cx="3048000" cy="457200"/>
            </a:xfrm>
            <a:prstGeom prst="ben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1143000" y="5188803"/>
            <a:ext cx="6088526" cy="830997"/>
            <a:chOff x="1143000" y="4876800"/>
            <a:chExt cx="6088526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1143000" y="4876800"/>
              <a:ext cx="6088526" cy="8309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4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স্লাইড ক্যালিপাসের বিভিন্ন অংশ</a:t>
              </a:r>
              <a:endParaRPr lang="en-US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rot="12780000">
              <a:off x="4324350" y="4955311"/>
              <a:ext cx="76200" cy="228600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Frame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7620000" y="3419026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533400" y="2462327"/>
            <a:ext cx="8077200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2"/>
          <p:cNvGrpSpPr/>
          <p:nvPr/>
        </p:nvGrpSpPr>
        <p:grpSpPr>
          <a:xfrm>
            <a:off x="458927" y="3745886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229329" y="2464849"/>
            <a:ext cx="2959378" cy="2918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2990850" y="1755018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276600" y="4312071"/>
            <a:ext cx="461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695" y="457200"/>
            <a:ext cx="7086599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যান্ত্রিক ত্রুটি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139 L -0.27899 0.00139 " pathEditMode="fixed" rAng="0" ptsTypes="AA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2.59259E-6 L -0.27934 2.59259E-6 " pathEditMode="fixed" rAng="0" ptsTypes="AA">
                                      <p:cBhvr>
                                        <p:cTn id="4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8382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4800" y="1369077"/>
            <a:ext cx="8534400" cy="30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2"/>
          <p:cNvGrpSpPr/>
          <p:nvPr/>
        </p:nvGrpSpPr>
        <p:grpSpPr>
          <a:xfrm>
            <a:off x="290424" y="2735240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060402" y="1371600"/>
            <a:ext cx="3363433" cy="3083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308607" y="744372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9600" y="4800600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 ধনাত্মক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1.48148E-6 L -0.29011 -0.0025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8382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4800" y="1369077"/>
            <a:ext cx="8534400" cy="30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2804703" y="1371600"/>
            <a:ext cx="2986497" cy="3083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214952" y="744372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9600" y="4648200"/>
            <a:ext cx="835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যা ঋণাত্মক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290424" y="2735240"/>
            <a:ext cx="2702984" cy="1818620"/>
            <a:chOff x="228600" y="5648980"/>
            <a:chExt cx="2702984" cy="1818620"/>
          </a:xfrm>
        </p:grpSpPr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4.42183E-6 L -0.25643 4.42183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714</Words>
  <Application>Microsoft Office PowerPoint</Application>
  <PresentationFormat>On-screen Show (4:3)</PresentationFormat>
  <Paragraphs>189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Calibri</vt:lpstr>
      <vt:lpstr>NikoshBAN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Abdul Mannan</cp:lastModifiedBy>
  <cp:revision>260</cp:revision>
  <dcterms:created xsi:type="dcterms:W3CDTF">2015-10-27T15:19:11Z</dcterms:created>
  <dcterms:modified xsi:type="dcterms:W3CDTF">2023-04-20T03:52:51Z</dcterms:modified>
</cp:coreProperties>
</file>