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2"/>
  </p:notesMasterIdLst>
  <p:sldIdLst>
    <p:sldId id="288" r:id="rId2"/>
    <p:sldId id="287" r:id="rId3"/>
    <p:sldId id="289" r:id="rId4"/>
    <p:sldId id="286" r:id="rId5"/>
    <p:sldId id="257" r:id="rId6"/>
    <p:sldId id="258" r:id="rId7"/>
    <p:sldId id="306" r:id="rId8"/>
    <p:sldId id="307" r:id="rId9"/>
    <p:sldId id="302" r:id="rId10"/>
    <p:sldId id="303" r:id="rId11"/>
    <p:sldId id="304" r:id="rId12"/>
    <p:sldId id="305" r:id="rId13"/>
    <p:sldId id="299" r:id="rId14"/>
    <p:sldId id="300" r:id="rId15"/>
    <p:sldId id="301" r:id="rId16"/>
    <p:sldId id="292" r:id="rId17"/>
    <p:sldId id="259" r:id="rId18"/>
    <p:sldId id="260" r:id="rId19"/>
    <p:sldId id="293" r:id="rId20"/>
    <p:sldId id="262" r:id="rId21"/>
    <p:sldId id="263" r:id="rId22"/>
    <p:sldId id="294" r:id="rId23"/>
    <p:sldId id="295" r:id="rId24"/>
    <p:sldId id="264" r:id="rId25"/>
    <p:sldId id="265" r:id="rId26"/>
    <p:sldId id="296" r:id="rId27"/>
    <p:sldId id="297" r:id="rId28"/>
    <p:sldId id="266" r:id="rId29"/>
    <p:sldId id="267" r:id="rId30"/>
    <p:sldId id="29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9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38C1C-6ABF-4E45-AA47-0E40C6D34C65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62C01-0AAC-46E6-9A15-0987374F0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1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62C01-0AAC-46E6-9A15-0987374F00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1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96ED-8497-446B-9317-E259896612BD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7310-FFBA-453E-93CE-35066FC739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96ED-8497-446B-9317-E259896612BD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7310-FFBA-453E-93CE-35066FC7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96ED-8497-446B-9317-E259896612BD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7310-FFBA-453E-93CE-35066FC7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96ED-8497-446B-9317-E259896612BD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7310-FFBA-453E-93CE-35066FC739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96ED-8497-446B-9317-E259896612BD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7310-FFBA-453E-93CE-35066FC7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96ED-8497-446B-9317-E259896612BD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7310-FFBA-453E-93CE-35066FC7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96ED-8497-446B-9317-E259896612BD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7310-FFBA-453E-93CE-35066FC7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96ED-8497-446B-9317-E259896612BD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7310-FFBA-453E-93CE-35066FC7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96ED-8497-446B-9317-E259896612BD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7310-FFBA-453E-93CE-35066FC7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96ED-8497-446B-9317-E259896612BD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7310-FFBA-453E-93CE-35066FC7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96ED-8497-446B-9317-E259896612BD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7310-FFBA-453E-93CE-35066FC7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5E096ED-8497-446B-9317-E259896612BD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17E7310-FFBA-453E-93CE-35066FC7397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&#2439;-&#2478;&#2503;&#2439;&#2482;-pallob.bspi@gmail.com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62000"/>
            <a:ext cx="6858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ইনস্টিটিউট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পরিচিতি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বাংলাদেশ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সুইডেন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পলিটেকনিক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ইনস্টিটিউট</a:t>
            </a:r>
            <a:endParaRPr lang="en-US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কাপ্তাই,রাঙ্গামাটি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পার্বত্য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চট্টগ্রাম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স্থাপিতঃ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১৯৬৩ইং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বিভাগঃ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সিভিল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উড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টেকনোলজী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(৬৫)</a:t>
            </a: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bangladesh sweden polytechnic institute এর ছবির ফলাফ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733801"/>
            <a:ext cx="2743200" cy="2895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545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920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80940A"/>
                </a:solidFill>
              </a:rPr>
              <a:t>সিউয়ারেজ </a:t>
            </a:r>
            <a:r>
              <a:rPr lang="bn-BD" sz="4000" b="1" dirty="0">
                <a:solidFill>
                  <a:srgbClr val="80940A"/>
                </a:solidFill>
              </a:rPr>
              <a:t>ব্যবস্থা এবং সেপটিক ট্যাংকের সুবিধা ও সীমাবদ্ধতা </a:t>
            </a:r>
          </a:p>
        </p:txBody>
      </p:sp>
    </p:spTree>
    <p:extLst>
      <p:ext uri="{BB962C8B-B14F-4D97-AF65-F5344CB8AC3E}">
        <p14:creationId xmlns:p14="http://schemas.microsoft.com/office/powerpoint/2010/main" val="322579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057400"/>
            <a:ext cx="64604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dirty="0">
                <a:solidFill>
                  <a:srgbClr val="80940A"/>
                </a:solidFill>
              </a:rPr>
              <a:t>কয়েকটি গুরুত্বপূর্ণ সংজ্ঞা </a:t>
            </a:r>
          </a:p>
        </p:txBody>
      </p:sp>
    </p:spTree>
    <p:extLst>
      <p:ext uri="{BB962C8B-B14F-4D97-AF65-F5344CB8AC3E}">
        <p14:creationId xmlns:p14="http://schemas.microsoft.com/office/powerpoint/2010/main" val="188096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546" y="1600200"/>
            <a:ext cx="795762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dirty="0">
                <a:solidFill>
                  <a:srgbClr val="80940A"/>
                </a:solidFill>
              </a:rPr>
              <a:t>এনভায়রনমেন্টাল স্যানিটেশনের </a:t>
            </a:r>
            <a:endParaRPr lang="en-US" sz="4000" b="1" dirty="0" smtClean="0">
              <a:solidFill>
                <a:srgbClr val="80940A"/>
              </a:solidFill>
            </a:endParaRPr>
          </a:p>
          <a:p>
            <a:pPr algn="ctr"/>
            <a:r>
              <a:rPr lang="bn-BD" sz="4000" b="1" dirty="0" smtClean="0">
                <a:solidFill>
                  <a:srgbClr val="80940A"/>
                </a:solidFill>
              </a:rPr>
              <a:t>অর্থ </a:t>
            </a:r>
            <a:endParaRPr lang="bn-BD" sz="4000" b="1" dirty="0">
              <a:solidFill>
                <a:srgbClr val="8094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55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2151797"/>
            <a:ext cx="5801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dirty="0">
                <a:solidFill>
                  <a:srgbClr val="80940A"/>
                </a:solidFill>
              </a:rPr>
              <a:t>স্যানিটেশনের পদ্ধতি </a:t>
            </a:r>
          </a:p>
        </p:txBody>
      </p:sp>
    </p:spTree>
    <p:extLst>
      <p:ext uri="{BB962C8B-B14F-4D97-AF65-F5344CB8AC3E}">
        <p14:creationId xmlns:p14="http://schemas.microsoft.com/office/powerpoint/2010/main" val="353981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457" y="1524000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80940A"/>
                </a:solidFill>
              </a:rPr>
              <a:t>শিল্প </a:t>
            </a:r>
            <a:r>
              <a:rPr lang="bn-BD" sz="4000" b="1" dirty="0">
                <a:solidFill>
                  <a:srgbClr val="80940A"/>
                </a:solidFill>
              </a:rPr>
              <a:t>এলাকায় এবং ঘর-গৃহস্থালিতে সৃষ্ট বিভিন্ন প্রকার বর্জ্যপদার্থ </a:t>
            </a:r>
          </a:p>
        </p:txBody>
      </p:sp>
    </p:spTree>
    <p:extLst>
      <p:ext uri="{BB962C8B-B14F-4D97-AF65-F5344CB8AC3E}">
        <p14:creationId xmlns:p14="http://schemas.microsoft.com/office/powerpoint/2010/main" val="229008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954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u="sng" dirty="0" smtClean="0">
              <a:solidFill>
                <a:srgbClr val="80940A"/>
              </a:solidFill>
            </a:endParaRPr>
          </a:p>
          <a:p>
            <a:pPr algn="ctr"/>
            <a:r>
              <a:rPr lang="bn-BD" sz="4000" b="1" dirty="0" smtClean="0">
                <a:solidFill>
                  <a:srgbClr val="80940A"/>
                </a:solidFill>
              </a:rPr>
              <a:t>আদর্শ </a:t>
            </a:r>
            <a:r>
              <a:rPr lang="bn-BD" sz="4000" b="1" dirty="0">
                <a:solidFill>
                  <a:srgbClr val="80940A"/>
                </a:solidFill>
              </a:rPr>
              <a:t>গ্রামীন স্যানিটেশন ব্যবস্থা </a:t>
            </a:r>
            <a:r>
              <a:rPr lang="en-US" sz="4000" b="1" dirty="0" smtClean="0">
                <a:solidFill>
                  <a:srgbClr val="80940A"/>
                </a:solidFill>
              </a:rPr>
              <a:t>                  </a:t>
            </a:r>
            <a:r>
              <a:rPr lang="bn-BD" sz="4000" b="1" dirty="0" smtClean="0">
                <a:solidFill>
                  <a:srgbClr val="80940A"/>
                </a:solidFill>
              </a:rPr>
              <a:t>অবলম্বনের </a:t>
            </a:r>
            <a:r>
              <a:rPr lang="bn-BD" sz="4000" b="1" dirty="0">
                <a:solidFill>
                  <a:srgbClr val="80940A"/>
                </a:solidFill>
              </a:rPr>
              <a:t>সুফল</a:t>
            </a:r>
          </a:p>
        </p:txBody>
      </p:sp>
    </p:spTree>
    <p:extLst>
      <p:ext uri="{BB962C8B-B14F-4D97-AF65-F5344CB8AC3E}">
        <p14:creationId xmlns:p14="http://schemas.microsoft.com/office/powerpoint/2010/main" val="284862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12845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7030A0"/>
                </a:solidFill>
              </a:rPr>
              <a:t>(১.৪) একটি সম্পূর্ণ সিউয়ারেজ ব্যবস্থার জন্য বিভিন্ন ধরনের সিউয়ার শনাক্তকরণ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(১.৫) বিভিন্ন কাজের উপযোগী এবং বিভিন্ন উপাদানের তৈরি সিউয়ার পাইপের সুবিধা ও সীমাবদ্ধতার তুলনা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(১.৫.১) সিউয়ার পাইপের উপাদান নির্বাচনে বিবেচ্য বিষয়সমূহ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(১.৬)বিভিন্ন ধরনের সিউয়ারের প্রস্থচ্ছেদ এবং অঙ্কন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(১.৬.১) সিউয়ার পাইপের আকৃতি বা সেকশন নির্বাচনে বিবেচ্য বিষয়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(১.৭) চিত্রের সাহায্যে বিভিন্ন প্রকার নল- সন্ধি সংযোগ আলোচনা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(১.৭.১) অন্যান্য সন্ধি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(১.৮) উত্তম সিউয়ার নল-সন্ধির গুণাবলির তালিকা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(১.৮.১) দু’টি পৃথক উপাদানের পাইপকে জোড়া দেয়া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(১.৮.২) সিউয়ার পাইপের  ক্ষয় প্রতিরোধ করার পদ্ধতি </a:t>
            </a:r>
          </a:p>
        </p:txBody>
      </p:sp>
    </p:spTree>
    <p:extLst>
      <p:ext uri="{BB962C8B-B14F-4D97-AF65-F5344CB8AC3E}">
        <p14:creationId xmlns:p14="http://schemas.microsoft.com/office/powerpoint/2010/main" val="397035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19415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অধ্যায়-২</a:t>
            </a:r>
          </a:p>
          <a:p>
            <a:pPr algn="ctr">
              <a:lnSpc>
                <a:spcPct val="150000"/>
              </a:lnSpc>
            </a:pPr>
            <a:r>
              <a:rPr lang="bn-BD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সিউয়ার পাইপ সংশ্লিষ্ট যন্ত্রপাতি এবং তাদের উদ্দেশ্য 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76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2295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(২.০) ভূমিকা </a:t>
            </a:r>
          </a:p>
          <a:p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(২.১) বিভিন্ন প্রকার সিউয়ার পাইপ সংশ্লিষ্ট যন্ত্রপাতিসমূহ শনাক্তকরণ </a:t>
            </a:r>
          </a:p>
          <a:p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(২.২) চিত্রসহ বিভিন্ন প্রকার সিউয়ার পাইপ সংশ্লিষ্ট যন্ত্রপাতির বিস্তারিত বিবরণ </a:t>
            </a:r>
          </a:p>
          <a:p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(২.২.১) ম্যানহোলের অবস্থান </a:t>
            </a:r>
          </a:p>
          <a:p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(২.২.২) ম্যানহোল নির্মানের উদ্দেশ্য </a:t>
            </a:r>
          </a:p>
          <a:p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(২.২.৩)স্বয়ংক্রিয় ফ্লাশিং ট্যাংকের কার্যপ্রণালি </a:t>
            </a:r>
          </a:p>
          <a:p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(২.২.৪) ফ্লাশিং ট্যাংকের অবস্থান</a:t>
            </a:r>
          </a:p>
          <a:p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(২.২.৫) ফ্লাশিং ট্যাংকের সুবিধাসমূহ </a:t>
            </a:r>
          </a:p>
          <a:p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(২.২.৬)ফ্লাশিং ট্যাংকে পানির পরিমাণ </a:t>
            </a:r>
          </a:p>
          <a:p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(২.২.৭) অভার-ফ্লো উইয়ার</a:t>
            </a:r>
          </a:p>
          <a:p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(২.২.৮)  লিপিং উইয়ার </a:t>
            </a:r>
          </a:p>
          <a:p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(২.২.৯) সাইফন স্পিলওয়ে </a:t>
            </a:r>
          </a:p>
          <a:p>
            <a:r>
              <a:rPr lang="bn-BD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(২.২.১০) অধোমুখ সাইফন স্থাপনকালে বিবেচ্য বিষয়সমূহ</a:t>
            </a:r>
          </a:p>
        </p:txBody>
      </p:sp>
    </p:spTree>
    <p:extLst>
      <p:ext uri="{BB962C8B-B14F-4D97-AF65-F5344CB8AC3E}">
        <p14:creationId xmlns:p14="http://schemas.microsoft.com/office/powerpoint/2010/main" val="298349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7030A0"/>
                </a:solidFill>
              </a:rPr>
              <a:t>(২.৩) সিউয়ার পাইপ সংশ্লিষ্ট যন্ত্রপাতির অবস্থান নির্ণয়ের বিবেচ্য বিষয়সমূহ আলোচনা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(২.৩.১)জাংশন চেম্বার ও রেগুলেটর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(২.৪) চিত্রসহ সাইফন এবং অধোমুখ সাইফনের বর্ণ্না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(২.৪.১) সিউয়েজ পাম্পিং এর প্রয়োজনীতা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(২.৫) সিউয়ার পাম্পের প্রয়োজনীয় ব্যবস্থাদি আলোচনা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(২.৫.১) সিউয়েজ পাম্পিং করতে বিশেষ সমস্যাদি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(২.৫.২)পাম্পের চালিকাশক্তি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(২.৫.৩) পাম্পিং স্টেশন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(২.৬) বিভিন্ন প্রকার সিউয়েজ পাম্পের তালিকা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(২.৬.১) কেন্দ্রাতিক পাম্প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(২.৬.২) রেসিপ্রকেটিং পাম্প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(২.৬.৩) বায়ুতাড়িত পাম্প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(২.৬.৪) বায়ুচালিত ইজেক্টর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(২.৭) পাম্পিং স্টেশনের স্থান নির্বাচনে বিবেচ্য বিষয়সমূহ এবং পাম্প ও পাম্পিং স্টেশনের ধারণ ক্ষমতা বর্ণ্না </a:t>
            </a:r>
          </a:p>
        </p:txBody>
      </p:sp>
    </p:spTree>
    <p:extLst>
      <p:ext uri="{BB962C8B-B14F-4D97-AF65-F5344CB8AC3E}">
        <p14:creationId xmlns:p14="http://schemas.microsoft.com/office/powerpoint/2010/main" val="190264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gladesh sweden polytechnic institute এর ছবির ফলাফ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2" y="1281372"/>
            <a:ext cx="2466975" cy="1849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bangladesh sweden polytechnic institute এর ছবির ফলাফল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6553200" cy="2522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603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981200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অধ্যায়-৩ </a:t>
            </a:r>
            <a:endParaRPr lang="en-US" sz="4000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bn-BD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সিউয়ার পাইপ ডিজাইন প্রক্রিয়া </a:t>
            </a:r>
            <a:r>
              <a:rPr lang="en-US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6745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8229600" cy="5183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(৩.০) ভূমিকা 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(৩.১) সিউয়ারের ভেতর দিয়ে সিউয়েজ প্রবাহের </a:t>
            </a:r>
            <a:endParaRPr lang="bn-BD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bn-BD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বিভিন্ন </a:t>
            </a: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শর্ত 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(৩.১.১) সিউয়ারের ভেতর দিয়ে প্রবাহের প্রকারভেদ 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(৩.১.২) সর্বনিম্ন ও সর্বোচ্চ বেগ 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(৩.১.৩)সর্বনিম্ন ও সর্বোচ্চ বেগের মধ্যে সম্পর্ক 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(৩.২) স্বধৌত বেগ এবং সিউয়ার লাইনের ঢাল শনাক্তকরণ </a:t>
            </a:r>
          </a:p>
        </p:txBody>
      </p:sp>
    </p:spTree>
    <p:extLst>
      <p:ext uri="{BB962C8B-B14F-4D97-AF65-F5344CB8AC3E}">
        <p14:creationId xmlns:p14="http://schemas.microsoft.com/office/powerpoint/2010/main" val="314415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89844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7030A0"/>
                </a:solidFill>
              </a:rPr>
              <a:t>(৩.৩) প্রয়োজনীয় ব্যাখ্যাসহ সিউয়েজ প্রবাহের বিভিন্ন সূত্রাবলি বর্ণ্নাকরণ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(৩.৩.১) বৃত্তাকার ও ডিম্বাকার সিউয়ার নলে স এবং অ এর মান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(৩.৪) শুষ্ক আবহধারা ও বৃষ্টির পানির প্রবাহ বর্ণ্নাকরণ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(৩.৪.১) শুষ্ক আবহধারার পরিমাণ নির্ণয়ে বিবেচ্য বিষয়সমূহ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(৩.৪.২) সিউয়েজ প্রবাহের হারের পরিবর্তন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(৩.৪.৩)বৃষ্টির পানির প্রবাহের পরিমাণ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(৩.৫)যুক্তিসিদ্ধ এবং অভিজ্ঞতালব্ধ পদ্ধতি দ্বারা বৃষ্টির পরিমাণ নির্ণয়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(৩.৫.১) প্রবাহ গুনাঙ্ক বা নিশ্ছিদ্রতা সহগ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(৩.৫.২) বৃষ্টিপাতের মাত্রা বা হার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(৩.৫.৩) সমাবেশকাল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(৩.৬) সিউয়ারের ভেতর দিয়ে প্রবাহিত সিউয়েজের নির্গমন বা প্রবাহ নিয়ন্ত্রনকারী হাইড্রলিক উপাদানসমূহ শনাক্তকরণ 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413338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7030A0"/>
                </a:solidFill>
              </a:rPr>
              <a:t>(৩.৬.১) বিভিন্ন হাইড্রলিক এলিমেন্টের মধ্যকার সম্পর্ক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(৩.৬.২) হাইড্রলিক সূত্রে ব্যবহৃত সাধারণ প্রতীকসমূহ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(৩.৬.৩) সিউয়ার পাইপ ডিজাইনে বিবেচ্য বিষয়সমূহ </a:t>
            </a:r>
          </a:p>
          <a:p>
            <a:r>
              <a:rPr lang="bn-BD" sz="2400" b="1" dirty="0">
                <a:solidFill>
                  <a:srgbClr val="7030A0"/>
                </a:solidFill>
              </a:rPr>
              <a:t>(৩.৭)সমাধানসহ সমস্যাবলি </a:t>
            </a:r>
          </a:p>
        </p:txBody>
      </p:sp>
    </p:spTree>
    <p:extLst>
      <p:ext uri="{BB962C8B-B14F-4D97-AF65-F5344CB8AC3E}">
        <p14:creationId xmlns:p14="http://schemas.microsoft.com/office/powerpoint/2010/main" val="35922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2396836"/>
            <a:ext cx="66292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অধ্যায়-৪ </a:t>
            </a:r>
            <a:endParaRPr lang="en-US" sz="4000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bn-BD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সিউয়ার পাইপ নির্মান নীতি 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67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48690"/>
            <a:ext cx="8458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(৪.০) ভূমিকা 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(৪.১) সিউয়েজ নিস্কাশন ব্যবস্থা পরিকল্পনার বিভিন্ন দিক ব্যাখ্যা 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(৪.২) সিউয়ার নির্মান যে সমস্ত কার্যপদ্ধতি অনুসরণ করা হয় তার কার্যধারা 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(৪.৩) সিউয়ার পাইপ স্থাপন পদ্ধতি বর্ণনা  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(৪.৪) সিউয়ারের ক্রমাগত মহাকর্ষীয় প্রবাহের জন্য সিউয়েজের নিম্নপ্রান্ত চিত্রসহ ব্যাখ্যা 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(৪.৪.১) ইটের সিউয়ার ও কংক্রিটের সিউয়ার নির্মাণ করা </a:t>
            </a:r>
          </a:p>
        </p:txBody>
      </p:sp>
    </p:spTree>
    <p:extLst>
      <p:ext uri="{BB962C8B-B14F-4D97-AF65-F5344CB8AC3E}">
        <p14:creationId xmlns:p14="http://schemas.microsoft.com/office/powerpoint/2010/main" val="295723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002060"/>
                </a:solidFill>
              </a:rPr>
              <a:t>(৪.৫)সিউয়ার লাইনের ক্রটি পরীক্ষা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(৪.৫.১) পানি দ্বারা পরীক্ষা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(৪.৫.২) বায়ু দ্বারা পরীক্ষা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(৪.৫.৩) গোলক দ্বারা পরীক্ষা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(৪.৫.৪) আয়না দ্বারা পরীক্ষা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(৪.৫.৫)খাদ ভরাট করার সময় যে সমস্ত সাবধানতাগুলো অবলম্বন করতে হয়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(৪.৬) সিউয়ার পাইপকে রক্ষা করার বিভিন্ন উপায়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(৪.৬.১) সিউয়ার পাইপে বায়ু সঞ্চালনের কারণ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(৪.৭) বায়ু সঞ্চালনের পদ্ধতিসমূহ বর্ণনা </a:t>
            </a:r>
          </a:p>
        </p:txBody>
      </p:sp>
    </p:spTree>
    <p:extLst>
      <p:ext uri="{BB962C8B-B14F-4D97-AF65-F5344CB8AC3E}">
        <p14:creationId xmlns:p14="http://schemas.microsoft.com/office/powerpoint/2010/main" val="425381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002060"/>
                </a:solidFill>
              </a:rPr>
              <a:t>(৪.৭.১) সঠিক ঢালে পাইপ স্থাপন করে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(৪.৭.২) ম্যানহোলে তারের জালিকাযুক্ত ঢাকনা ব্যবহার করে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(৪.৭.৩) সিউয়ারে প্রবাহের পরিমাণ ঠিক রেখে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(৪.৭.৪) সঠিক হাউজ ড্রেন নির্মাণের মাধ্যমে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(৪.৭.৫) বায়ু সঞ্চালনী কলাম বা শ্যাফট ব্যবহার করে </a:t>
            </a:r>
          </a:p>
        </p:txBody>
      </p:sp>
    </p:spTree>
    <p:extLst>
      <p:ext uri="{BB962C8B-B14F-4D97-AF65-F5344CB8AC3E}">
        <p14:creationId xmlns:p14="http://schemas.microsoft.com/office/powerpoint/2010/main" val="412561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1418" y="2514600"/>
            <a:ext cx="646042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অধ্যায়-৫ </a:t>
            </a:r>
            <a:endParaRPr lang="en-US" sz="4000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bn-BD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সিউয়ার রক্ষাণাবেক্ষণ পদ্ধতি 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829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(৫.০) ভূমিকা </a:t>
            </a:r>
          </a:p>
          <a:p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(৫.১) সিউয়ার রক্ষাণাবেক্ষণের প্রয়োজনীয়তা </a:t>
            </a:r>
          </a:p>
          <a:p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(৫.১.১) সিউয়ার রক্ষাণাবেক্ষণের বিভিন্ন প্রকার যন্ত্রপাতির তালিকা </a:t>
            </a:r>
          </a:p>
          <a:p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(৫.২) সিউয়ারে প্রবেশের আগে যে সমস্ত সাবধানতাগুলো অবলম্বন করতে হবে </a:t>
            </a:r>
          </a:p>
          <a:p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(৫.৩) সিউয়েজের সঠিক প্রবাহ রক্ষাণাবেক্ষণ এর জন্য ঘন ঘন পরিদর্শন এবং সিউয়েজ তত্ত্ববধানের বিবেচ্য বিষয়সমূহ চিহ্নিতকরণ </a:t>
            </a:r>
          </a:p>
        </p:txBody>
      </p:sp>
    </p:spTree>
    <p:extLst>
      <p:ext uri="{BB962C8B-B14F-4D97-AF65-F5344CB8AC3E}">
        <p14:creationId xmlns:p14="http://schemas.microsoft.com/office/powerpoint/2010/main" val="264379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990600"/>
            <a:ext cx="7315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শিক্ষক</a:t>
            </a:r>
            <a:r>
              <a:rPr lang="en-US" sz="40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u="sng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পরিচিতি</a:t>
            </a:r>
            <a:endParaRPr lang="en-US" sz="4000" u="sng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000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62154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400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নামঃ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400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</a:t>
            </a:r>
            <a:r>
              <a:rPr lang="en-US" sz="2400" dirty="0" err="1" smtClean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জাবুর</a:t>
            </a:r>
            <a:r>
              <a:rPr lang="en-US" sz="2400" dirty="0" smtClean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আলম</a:t>
            </a:r>
            <a:endParaRPr lang="en-US" sz="2400" dirty="0">
              <a:solidFill>
                <a:srgbClr val="0F6F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400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পদবীঃ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জুনিয়র</a:t>
            </a:r>
            <a:r>
              <a:rPr lang="en-US" sz="2400" dirty="0" smtClean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ইন্সট্রাক্টর</a:t>
            </a:r>
            <a:endParaRPr lang="en-US" sz="2400" dirty="0">
              <a:solidFill>
                <a:srgbClr val="0F6F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400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বিভাগঃ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সিভিল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উড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400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টেকনোলজী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/>
            <a:r>
              <a:rPr lang="en-US" sz="2400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মোবাইল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নং-০১৮১২৯৫১৬২৩</a:t>
            </a:r>
            <a:endParaRPr lang="en-US" sz="2400" dirty="0">
              <a:solidFill>
                <a:srgbClr val="0F6F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40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ই-</a:t>
            </a:r>
            <a:r>
              <a:rPr lang="en-US" sz="2400" dirty="0" err="1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মেইল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: </a:t>
            </a:r>
            <a:r>
              <a:rPr lang="en-US" sz="2400" dirty="0" smtClean="0"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a.ajabur.b@gmail.com</a:t>
            </a:r>
            <a:endParaRPr lang="en-US" sz="2400" dirty="0">
              <a:solidFill>
                <a:srgbClr val="0F6F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032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136339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002060"/>
                </a:solidFill>
              </a:rPr>
              <a:t>(৫.৪)সিউয়ার পাইপ পরিস্কার এবং খোলার পদ্ধতি বর্ণনা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(৫.৪.১) ক্যাচ বেসিন পরিস্কারকরণ 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(৫.৪.২) সিউয়ার পাইপ লাইনে সচরাচর যে সমস্ত মেরামতের কাজ করা হয়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(৫.৪.৩) সিউয়ার ক্ষতিগ্রস্থ হওয়ার প্রধান কারণ  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(৫.৪.৪) সিউয়ারে বিস্ফোরণ </a:t>
            </a:r>
          </a:p>
          <a:p>
            <a:r>
              <a:rPr lang="bn-BD" sz="2400" b="1" dirty="0">
                <a:solidFill>
                  <a:srgbClr val="002060"/>
                </a:solidFill>
              </a:rPr>
              <a:t>(৫.৪.৫) সিউয়ারের মধ্যে ময়লা আটকে যাওয়ার কারণ </a:t>
            </a:r>
          </a:p>
        </p:txBody>
      </p:sp>
    </p:spTree>
    <p:extLst>
      <p:ext uri="{BB962C8B-B14F-4D97-AF65-F5344CB8AC3E}">
        <p14:creationId xmlns:p14="http://schemas.microsoft.com/office/powerpoint/2010/main" val="357427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828800"/>
            <a:ext cx="8610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err="1" smtClean="0">
                <a:solidFill>
                  <a:srgbClr val="7030A0"/>
                </a:solidFill>
              </a:rPr>
              <a:t>বিষয়ঃ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স্যানিটারি</a:t>
            </a:r>
            <a:r>
              <a:rPr lang="en-US" sz="4400" b="1" dirty="0" smtClean="0">
                <a:solidFill>
                  <a:srgbClr val="7030A0"/>
                </a:solidFill>
              </a:rPr>
              <a:t>  </a:t>
            </a:r>
            <a:r>
              <a:rPr lang="en-US" sz="4400" b="1" dirty="0" err="1" smtClean="0">
                <a:solidFill>
                  <a:srgbClr val="7030A0"/>
                </a:solidFill>
              </a:rPr>
              <a:t>ইঞ্জিনিয়ারিং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bn-BD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>
                <a:solidFill>
                  <a:srgbClr val="7030A0"/>
                </a:solidFill>
              </a:rPr>
              <a:t/>
            </a:r>
            <a:br>
              <a:rPr lang="en-US" sz="4400" b="1" dirty="0">
                <a:solidFill>
                  <a:srgbClr val="7030A0"/>
                </a:solidFill>
              </a:rPr>
            </a:br>
            <a:r>
              <a:rPr lang="en-US" sz="4400" b="1" dirty="0" err="1">
                <a:solidFill>
                  <a:srgbClr val="7030A0"/>
                </a:solidFill>
              </a:rPr>
              <a:t>বিষয়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err="1">
                <a:solidFill>
                  <a:srgbClr val="7030A0"/>
                </a:solidFill>
              </a:rPr>
              <a:t>কোডঃ</a:t>
            </a:r>
            <a:r>
              <a:rPr lang="en-US" sz="4400" b="1" dirty="0">
                <a:solidFill>
                  <a:srgbClr val="7030A0"/>
                </a:solidFill>
              </a:rPr>
              <a:t> </a:t>
            </a:r>
            <a:br>
              <a:rPr lang="en-US" sz="4400" b="1" dirty="0">
                <a:solidFill>
                  <a:srgbClr val="7030A0"/>
                </a:solidFill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9092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71600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অধ্যায়-১</a:t>
            </a:r>
          </a:p>
          <a:p>
            <a:pPr algn="ctr">
              <a:lnSpc>
                <a:spcPct val="150000"/>
              </a:lnSpc>
            </a:pPr>
            <a:r>
              <a:rPr lang="bn-BD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সিউয়েজ,সিউয়ার এবং সিউয়ারের নিস্কাশন ব্যবস্থা 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0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4119" y="1836241"/>
            <a:ext cx="861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80940A"/>
                </a:solidFill>
              </a:rPr>
              <a:t>ভূমিকা</a:t>
            </a:r>
            <a:endParaRPr lang="bn-BD" sz="4400" b="1" dirty="0">
              <a:solidFill>
                <a:srgbClr val="8094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7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093" y="1828562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solidFill>
                  <a:srgbClr val="80940A"/>
                </a:solidFill>
              </a:rPr>
              <a:t>সিউয়েজ,সিউয়ার এবং সিউয়ারেজ এর সংজ্ঞা </a:t>
            </a:r>
          </a:p>
        </p:txBody>
      </p:sp>
    </p:spTree>
    <p:extLst>
      <p:ext uri="{BB962C8B-B14F-4D97-AF65-F5344CB8AC3E}">
        <p14:creationId xmlns:p14="http://schemas.microsoft.com/office/powerpoint/2010/main" val="352231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764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80940A"/>
                </a:solidFill>
              </a:rPr>
              <a:t>সিউয়েজ </a:t>
            </a:r>
            <a:r>
              <a:rPr lang="bn-BD" sz="4000" b="1" dirty="0">
                <a:solidFill>
                  <a:srgbClr val="80940A"/>
                </a:solidFill>
              </a:rPr>
              <a:t>অপসারণের জন্য সম্মার্জন ব্যবস্থা ও পানিবাহিত ব্যবস্থা</a:t>
            </a:r>
          </a:p>
        </p:txBody>
      </p:sp>
    </p:spTree>
    <p:extLst>
      <p:ext uri="{BB962C8B-B14F-4D97-AF65-F5344CB8AC3E}">
        <p14:creationId xmlns:p14="http://schemas.microsoft.com/office/powerpoint/2010/main" val="148723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496444"/>
            <a:ext cx="76850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4000" b="1" dirty="0">
                <a:solidFill>
                  <a:srgbClr val="80940A"/>
                </a:solidFill>
              </a:rPr>
              <a:t>বিভিন্ন প্রকার সিউয়ারেজ ব্যবস্থার তুলনা </a:t>
            </a:r>
          </a:p>
        </p:txBody>
      </p:sp>
    </p:spTree>
    <p:extLst>
      <p:ext uri="{BB962C8B-B14F-4D97-AF65-F5344CB8AC3E}">
        <p14:creationId xmlns:p14="http://schemas.microsoft.com/office/powerpoint/2010/main" val="400133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551</TotalTime>
  <Words>833</Words>
  <Application>Microsoft Office PowerPoint</Application>
  <PresentationFormat>On-screen Show (4:3)</PresentationFormat>
  <Paragraphs>127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DESKTOP- PC</dc:creator>
  <cp:lastModifiedBy>Civil Wood</cp:lastModifiedBy>
  <cp:revision>77</cp:revision>
  <dcterms:created xsi:type="dcterms:W3CDTF">2019-10-02T08:14:59Z</dcterms:created>
  <dcterms:modified xsi:type="dcterms:W3CDTF">2020-12-21T06:34:41Z</dcterms:modified>
</cp:coreProperties>
</file>